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4"/>
  </p:notesMasterIdLst>
  <p:sldIdLst>
    <p:sldId id="632" r:id="rId2"/>
    <p:sldId id="590" r:id="rId3"/>
    <p:sldId id="580" r:id="rId4"/>
    <p:sldId id="633" r:id="rId5"/>
    <p:sldId id="642" r:id="rId6"/>
    <p:sldId id="493" r:id="rId7"/>
    <p:sldId id="651" r:id="rId8"/>
    <p:sldId id="569" r:id="rId9"/>
    <p:sldId id="647" r:id="rId10"/>
    <p:sldId id="635" r:id="rId11"/>
    <p:sldId id="638" r:id="rId12"/>
    <p:sldId id="639" r:id="rId13"/>
    <p:sldId id="640" r:id="rId14"/>
    <p:sldId id="641" r:id="rId15"/>
    <p:sldId id="648" r:id="rId16"/>
    <p:sldId id="649" r:id="rId17"/>
    <p:sldId id="654" r:id="rId18"/>
    <p:sldId id="655" r:id="rId19"/>
    <p:sldId id="656" r:id="rId20"/>
    <p:sldId id="652" r:id="rId21"/>
    <p:sldId id="653" r:id="rId22"/>
    <p:sldId id="646" r:id="rId2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4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45;&#1058;&#1048;\&#1064;&#1050;&#1054;&#1051;&#1040;\&#1040;&#1051;&#1045;&#1050;&#1057;&#1048;&#1049;\10%20&#1082;&#1083;&#1072;&#1089;&#1089;\&#1050;&#1086;&#1088;&#1086;&#1083;&#1077;&#1074;&#1089;&#1082;&#1080;&#1077;%20&#1095;&#1090;&#1077;&#1085;&#1080;&#1103;\&#1075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45;&#1058;&#1048;\&#1064;&#1050;&#1054;&#1051;&#1040;\&#1040;&#1051;&#1045;&#1050;&#1057;&#1048;&#1049;\10%20&#1082;&#1083;&#1072;&#1089;&#1089;\&#1050;&#1086;&#1088;&#1086;&#1083;&#1077;&#1074;&#1089;&#1082;&#1080;&#1077;%20&#1095;&#1090;&#1077;&#1085;&#1080;&#1103;\&#1075;&#1088;&#1072;&#1092;&#1080;&#1082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45;&#1058;&#1048;\&#1064;&#1050;&#1054;&#1051;&#1040;\&#1040;&#1051;&#1045;&#1050;&#1057;&#1048;&#1049;\10%20&#1082;&#1083;&#1072;&#1089;&#1089;\&#1050;&#1086;&#1088;&#1086;&#1083;&#1077;&#1074;&#1089;&#1082;&#1080;&#1077;%20&#1095;&#1090;&#1077;&#1085;&#1080;&#1103;\&#1075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45;&#1058;&#1048;\&#1064;&#1050;&#1054;&#1051;&#1040;\&#1040;&#1051;&#1045;&#1050;&#1057;&#1048;&#1049;\10%20&#1082;&#1083;&#1072;&#1089;&#1089;\&#1050;&#1086;&#1088;&#1086;&#1083;&#1077;&#1074;&#1089;&#1082;&#1080;&#1077;%20&#1095;&#1090;&#1077;&#1085;&#1080;&#1103;\&#1075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Обнаружение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опухолевых клеток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экссудатах, мужчины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203676345491627"/>
          <c:y val="2.09148862938327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2750636915927095E-2"/>
          <c:y val="0.28581189994785094"/>
          <c:w val="0.59467459386270105"/>
          <c:h val="0.6589658639635839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3616056526692322"/>
                  <c:y val="-0.26534101420181161"/>
                </c:manualLayout>
              </c:layout>
              <c:showPercent val="1"/>
            </c:dLbl>
            <c:dLbl>
              <c:idx val="1"/>
              <c:layout>
                <c:manualLayout>
                  <c:x val="4.8341051427977441E-2"/>
                  <c:y val="0.15003404760163494"/>
                </c:manualLayout>
              </c:layout>
              <c:showPercent val="1"/>
            </c:dLbl>
            <c:dLbl>
              <c:idx val="2"/>
              <c:layout>
                <c:manualLayout>
                  <c:x val="-1.2233039084994624E-2"/>
                  <c:y val="-7.9347839810635271E-2"/>
                </c:manualLayout>
              </c:layout>
              <c:showPercent val="1"/>
            </c:dLbl>
            <c:dLbl>
              <c:idx val="3"/>
              <c:layout>
                <c:manualLayout>
                  <c:x val="2.9648086068449406E-2"/>
                  <c:y val="-6.0090847777154753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Лист1!$A$4:$A$7</c:f>
              <c:strCache>
                <c:ptCount val="4"/>
                <c:pt idx="0">
                  <c:v>рак легкого</c:v>
                </c:pt>
                <c:pt idx="1">
                  <c:v>лейкозы</c:v>
                </c:pt>
                <c:pt idx="2">
                  <c:v>рак органов пищеварения</c:v>
                </c:pt>
                <c:pt idx="3">
                  <c:v>рак мочеполовой системы</c:v>
                </c:pt>
              </c:strCache>
            </c:strRef>
          </c:cat>
          <c:val>
            <c:numRef>
              <c:f>Лист1!$B$4:$B$7</c:f>
              <c:numCache>
                <c:formatCode>0%</c:formatCode>
                <c:ptCount val="4"/>
                <c:pt idx="0">
                  <c:v>0.49000000000000032</c:v>
                </c:pt>
                <c:pt idx="1">
                  <c:v>0.21000000000000021</c:v>
                </c:pt>
                <c:pt idx="2">
                  <c:v>7.0000000000000034E-2</c:v>
                </c:pt>
                <c:pt idx="3">
                  <c:v>6.0000000000000109E-2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4032905348801727"/>
          <c:y val="0.31342302031818081"/>
          <c:w val="0.33915826956995559"/>
          <c:h val="0.6070521044163345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Обнаружение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опухолевых клеток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экссудатах, женщины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594586360996601"/>
          <c:y val="1.859826622526962E-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7348579552716441E-2"/>
          <c:y val="0.27810679809937222"/>
          <c:w val="0.63089724986490459"/>
          <c:h val="0.56134609903623867"/>
        </c:manualLayout>
      </c:layout>
      <c:pie3DChart>
        <c:varyColors val="1"/>
        <c:ser>
          <c:idx val="0"/>
          <c:order val="0"/>
          <c:explosion val="35"/>
          <c:dLbls>
            <c:dLbl>
              <c:idx val="0"/>
              <c:layout>
                <c:manualLayout>
                  <c:x val="-0.14896711894899448"/>
                  <c:y val="0.13992144703565795"/>
                </c:manualLayout>
              </c:layout>
              <c:showPercent val="1"/>
            </c:dLbl>
            <c:dLbl>
              <c:idx val="1"/>
              <c:layout>
                <c:manualLayout>
                  <c:x val="8.8888266748789245E-4"/>
                  <c:y val="0.13346888210756194"/>
                </c:manualLayout>
              </c:layout>
              <c:showPercent val="1"/>
            </c:dLbl>
            <c:dLbl>
              <c:idx val="2"/>
              <c:layout>
                <c:manualLayout>
                  <c:x val="9.9382316316854874E-3"/>
                  <c:y val="-6.9332848064055541E-2"/>
                </c:manualLayout>
              </c:layout>
              <c:showPercent val="1"/>
            </c:dLbl>
            <c:dLbl>
              <c:idx val="3"/>
              <c:layout>
                <c:manualLayout>
                  <c:x val="0.11418597093009809"/>
                  <c:y val="-2.1499703705777518E-2"/>
                </c:manualLayout>
              </c:layout>
              <c:showPercent val="1"/>
            </c:dLbl>
            <c:showPercent val="1"/>
          </c:dLbls>
          <c:cat>
            <c:strRef>
              <c:f>Лист1!$A$12:$A$15</c:f>
              <c:strCache>
                <c:ptCount val="4"/>
                <c:pt idx="0">
                  <c:v>рак молочной железы</c:v>
                </c:pt>
                <c:pt idx="1">
                  <c:v>рак ятчников</c:v>
                </c:pt>
                <c:pt idx="2">
                  <c:v>злокачественные лимфомы</c:v>
                </c:pt>
                <c:pt idx="3">
                  <c:v>рак органов пищеварения</c:v>
                </c:pt>
              </c:strCache>
            </c:strRef>
          </c:cat>
          <c:val>
            <c:numRef>
              <c:f>Лист1!$B$12:$B$15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8.0000000000000043E-2</c:v>
                </c:pt>
                <c:pt idx="3">
                  <c:v>4.0000000000000022E-2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3188450428891241"/>
          <c:y val="0.29230387422193621"/>
          <c:w val="0.3449272522114038"/>
          <c:h val="0.64539064176861982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исследуемый материал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5.8286186565932483E-3"/>
                  <c:y val="-0.1746007399363709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плеврит 
17 чел.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14633496190822481"/>
                  <c:y val="3.5451362973279055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асцит
12</a:t>
                    </a:r>
                    <a:r>
                      <a:rPr lang="ru-RU" sz="1200" baseline="0" dirty="0"/>
                      <a:t> чел</a:t>
                    </a:r>
                    <a:r>
                      <a:rPr lang="ru-RU" baseline="0" dirty="0"/>
                      <a:t>.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8.645781365363002E-2"/>
                  <c:y val="0.12315311878831997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материал из заднего свода
3 чел.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2.1275397387801633E-3"/>
                  <c:y val="-0.241361098668309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содержимое кисты
10 чел.</a:t>
                    </a:r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0.28051616169019233"/>
                  <c:y val="8.3008167921834339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моча (смывные воды мочевого пузыря)
8 чел.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Лист1!$A$48:$A$52</c:f>
              <c:strCache>
                <c:ptCount val="5"/>
                <c:pt idx="0">
                  <c:v>плеврит </c:v>
                </c:pt>
                <c:pt idx="1">
                  <c:v>асцит</c:v>
                </c:pt>
                <c:pt idx="2">
                  <c:v>материал из заднего свода</c:v>
                </c:pt>
                <c:pt idx="3">
                  <c:v>содержимое кисты</c:v>
                </c:pt>
                <c:pt idx="4">
                  <c:v>моча (смывные воды мочевого пузыря)</c:v>
                </c:pt>
              </c:strCache>
            </c:strRef>
          </c:cat>
          <c:val>
            <c:numRef>
              <c:f>Лист1!$B$48:$B$52</c:f>
              <c:numCache>
                <c:formatCode>General</c:formatCode>
                <c:ptCount val="5"/>
                <c:pt idx="0">
                  <c:v>17</c:v>
                </c:pt>
                <c:pt idx="1">
                  <c:v>12</c:v>
                </c:pt>
                <c:pt idx="2">
                  <c:v>3</c:v>
                </c:pt>
                <c:pt idx="3">
                  <c:v>10</c:v>
                </c:pt>
                <c:pt idx="4">
                  <c:v>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Чувствительность теста</a:t>
            </a:r>
          </a:p>
        </c:rich>
      </c:tx>
      <c:layout>
        <c:manualLayout>
          <c:xMode val="edge"/>
          <c:yMode val="edge"/>
          <c:x val="0.23668044619422582"/>
          <c:y val="2.7777777777777811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5527340332458442"/>
          <c:w val="0.64714698162729667"/>
          <c:h val="0.814337634878973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6.4988188976377953E-2"/>
                  <c:y val="-0.3899194371536893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95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dLbl>
              <c:idx val="1"/>
              <c:layout>
                <c:manualLayout>
                  <c:x val="4.8277777777777753E-2"/>
                  <c:y val="-0.12587962962962948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40-60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Лист1!$A$82:$A$83</c:f>
              <c:strCache>
                <c:ptCount val="2"/>
                <c:pt idx="0">
                  <c:v>метод жидкостной цитологии </c:v>
                </c:pt>
                <c:pt idx="1">
                  <c:v>традиционный цитологический анализ</c:v>
                </c:pt>
              </c:strCache>
            </c:strRef>
          </c:cat>
          <c:val>
            <c:numRef>
              <c:f>Лист1!$B$82:$B$83</c:f>
              <c:numCache>
                <c:formatCode>General</c:formatCode>
                <c:ptCount val="2"/>
                <c:pt idx="0">
                  <c:v>95</c:v>
                </c:pt>
                <c:pt idx="1">
                  <c:v>50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E20B1-A546-4F2B-8923-5919FE555A5B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9B0EE-C58F-4302-BF10-7B937E09E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96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6615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33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7885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6174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3D73-7343-4271-B063-A8F115CE1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20705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69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510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77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0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649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37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94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055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152400"/>
            <a:ext cx="9144000" cy="1155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29190" y="3673606"/>
            <a:ext cx="3756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 10 «Б» класса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МАОУ «Лицей №28 им.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Б.А. Королева»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Недоростков Алексей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905000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Роль преаналитического этапа в оценке клеточности при исследовании биологических жидкостей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3123923"/>
            <a:ext cx="4267570" cy="3200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9990" y="5426291"/>
            <a:ext cx="3995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выполнения: ГБУЗ НО «НОКОД»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итологческая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лаборатория.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Сметанина С.В.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5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1060516" cy="91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9" y="3539277"/>
            <a:ext cx="3749182" cy="2660266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39277"/>
            <a:ext cx="3835717" cy="2727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582" y="1255461"/>
            <a:ext cx="1776668" cy="1422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70275" y="925760"/>
            <a:ext cx="1570842" cy="208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3373" y="694899"/>
            <a:ext cx="679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№1 М. 62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Смывные воды с мочевого пузыря. Доставлено 95 мл прозрачной жидкости.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2500306"/>
            <a:ext cx="4294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традиционным методом, нанесение осадка ручным способом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9190" y="2571744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нанесение материала методом клеточного обогащения.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890" y="5774101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9256" y="5872254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379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1060516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582" y="1255461"/>
            <a:ext cx="1776668" cy="14221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694899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2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58 лет. Плеврит.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Доставлено 1500 л мутной жидкости, серозно-гнойного характера.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654" y="2664092"/>
            <a:ext cx="2182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традиционным методом, нанесение осадка ручным способом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6759" y="1676400"/>
            <a:ext cx="6537241" cy="4648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24200" y="6324600"/>
            <a:ext cx="630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материале фрагменты разрушенных клеток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4839" y="5867400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273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1665261"/>
            <a:ext cx="6858000" cy="487627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1060516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9380" y="681335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2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58 лет. Плеврит.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Доставлено 1500 л мутной жидкости, серозно-гнойного характера.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7286" y="1735023"/>
            <a:ext cx="33705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нанесение материала методом клеточного обогащения.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2356" y="0"/>
            <a:ext cx="1570842" cy="208155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457370" y="3519756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Объект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41" t="26560" r="33333" b="43489"/>
          <a:stretch/>
        </p:blipFill>
        <p:spPr>
          <a:xfrm>
            <a:off x="3060510" y="3369139"/>
            <a:ext cx="2044890" cy="1752600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18" name="Объект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2" t="9631" r="19444" b="22653"/>
          <a:stretch/>
        </p:blipFill>
        <p:spPr>
          <a:xfrm>
            <a:off x="165267" y="1638863"/>
            <a:ext cx="3117826" cy="2795293"/>
          </a:xfrm>
          <a:prstGeom prst="ellipse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472161" y="5147584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6172200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6561" y="4569183"/>
            <a:ext cx="1785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 100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97" y="6456285"/>
            <a:ext cx="538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материале единичные клетки аденокарциномы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877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0" y="1899994"/>
            <a:ext cx="6096000" cy="433446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1060516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582" y="1255461"/>
            <a:ext cx="1776668" cy="14221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694899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3 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45 лет. Пункция заднего свода.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Доставлено 15 мл мутной жидкости, серозно-гнойного характера.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654" y="2664092"/>
            <a:ext cx="2182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традиционным методом, нанесение осадка ручным способом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6324600"/>
            <a:ext cx="91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материале фрагменты разрушенных клеток, единичные клетки плоского эпителия без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атипии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4839" y="5867400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186" y="4333307"/>
            <a:ext cx="1810428" cy="1707951"/>
          </a:xfrm>
          <a:prstGeom prst="ellipse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3724614" y="3733800"/>
            <a:ext cx="1609386" cy="843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58582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3818" y="1752601"/>
            <a:ext cx="6555828" cy="4661416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1060516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98245" y="55612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3 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45 лет. Пункция заднего свода.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Доставлено 15 мл мутной жидкости, серозно-гнойного характера.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1732" y="1805663"/>
            <a:ext cx="32008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нанесение материала методом клеточного обогащения.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2147" y="59226"/>
            <a:ext cx="1570842" cy="208155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715000" y="3441975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824131" y="5249682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6172200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4161" y="5102539"/>
            <a:ext cx="1785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 100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97" y="6456285"/>
            <a:ext cx="640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материале единичные клетки плоскоклеточного рака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Объект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95" t="31769" r="28705" b="39582"/>
          <a:stretch/>
        </p:blipFill>
        <p:spPr>
          <a:xfrm>
            <a:off x="3160549" y="2879642"/>
            <a:ext cx="2569637" cy="209377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4" name="Объект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0933" r="31482" b="27862"/>
          <a:stretch/>
        </p:blipFill>
        <p:spPr>
          <a:xfrm>
            <a:off x="153261" y="1470248"/>
            <a:ext cx="3154618" cy="3154619"/>
          </a:xfrm>
          <a:prstGeom prst="ellipse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58428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9412" y="1520774"/>
            <a:ext cx="5293647" cy="376396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33" y="49870"/>
            <a:ext cx="1060516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05" y="1279247"/>
            <a:ext cx="1776668" cy="14221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205" y="2882561"/>
            <a:ext cx="2182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традиционным методом, нанесение осадка ручным способом.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324600"/>
            <a:ext cx="942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представлен «голыми ядрами», генез клеток определить затруднительно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1623" y="1633329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7134" y="2886010"/>
            <a:ext cx="4800600" cy="34133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59615" y="4671079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2209" y="641105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4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67 лет. Асцит.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Доставлено 750 мл геморрагической жидкости. В 2015г. гепатоцеллюлярный рак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89" y="4226987"/>
            <a:ext cx="191431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275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2242" y="1433327"/>
            <a:ext cx="5507983" cy="391636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209800" y="228600"/>
            <a:ext cx="5334000" cy="45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исследования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85515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№ 4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67 лет. Асцит.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Доставлено 750 мл геморрагической жидкости. В 2015г. гепатоцеллюлярный рак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6329" y="637407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материале комплексы карциномы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3409" y="1584363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38" y="1157192"/>
            <a:ext cx="1570842" cy="20815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468" y="3075031"/>
            <a:ext cx="266114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нанесение  материла при помощи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цитоцентрифуги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465" y="2681437"/>
            <a:ext cx="5027942" cy="35750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4606" y="5828024"/>
            <a:ext cx="1633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х100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4" y="4328821"/>
            <a:ext cx="2249619" cy="20667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33" y="49870"/>
            <a:ext cx="106051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7652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/>
          </p:nvPr>
        </p:nvSpPr>
        <p:spPr>
          <a:xfrm>
            <a:off x="357158" y="1714488"/>
            <a:ext cx="6043626" cy="4329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 сравнении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клеточности в препаратах, приготовленных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центрифугирования на центрифуге с универсальным ротором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цитоцентрифуге отмечено, что при использовании универсального ротора: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серозном характере жидкости в 19 (38% ) наблюдениях клеточный материал содержал единичные опухолевые клетки, которые были «разбросаны» по всей площади препарата или их не было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 серозно-гнойном характере жидкости в 10 (20%) наблюдениях материал не подлежал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просмотру из-за нагромождающихся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на друга клеточных скоплений,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2071678"/>
            <a:ext cx="1807793" cy="1447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233" y="2972158"/>
            <a:ext cx="1749035" cy="1905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6000768"/>
            <a:ext cx="8261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при дальнейшем концентрировании клеток такого материала в 5 (10%) наблюдениях удалось обнаружить единичные опухолевые клетки.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319" t="13541" r="40044" b="73959"/>
          <a:stretch/>
        </p:blipFill>
        <p:spPr>
          <a:xfrm>
            <a:off x="21609" y="152400"/>
            <a:ext cx="9144000" cy="11550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0100" y="1357298"/>
            <a:ext cx="1480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28596" y="1857364"/>
            <a:ext cx="5286412" cy="24288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2.При сравнении уровня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клеточности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препаратах, приготовленных на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цитоцентрифуге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отмечено, что до клеточного обогащения в 38 (76% )  наблюдений был крайне скудный диагностический материал, что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затрудняло работу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постановке диагноза.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04" y="2428868"/>
            <a:ext cx="2980096" cy="2018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3929066"/>
            <a:ext cx="713294" cy="22313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3857628"/>
            <a:ext cx="713294" cy="22313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7217">
            <a:off x="3753520" y="3300477"/>
            <a:ext cx="2545135" cy="3213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319" t="13541" r="40044" b="73959"/>
          <a:stretch/>
        </p:blipFill>
        <p:spPr>
          <a:xfrm>
            <a:off x="0" y="357166"/>
            <a:ext cx="9144000" cy="11550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/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4319" t="13541" r="40044" b="73959"/>
          <a:stretch/>
        </p:blipFill>
        <p:spPr>
          <a:xfrm>
            <a:off x="714348" y="428604"/>
            <a:ext cx="7239014" cy="914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8" y="2000240"/>
            <a:ext cx="40147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анализе цитологических препаратов, нанесенных ручным методом, качество материала можно было признать удовлетворительным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 (86%)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9114">
            <a:off x="5867400" y="2895600"/>
            <a:ext cx="2249619" cy="2066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39">
            <a:off x="4842154" y="1822791"/>
            <a:ext cx="2042146" cy="22200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 txBox="1">
            <a:spLocks noGrp="1"/>
          </p:cNvSpPr>
          <p:nvPr>
            <p:ph type="title"/>
          </p:nvPr>
        </p:nvSpPr>
        <p:spPr>
          <a:xfrm>
            <a:off x="2895600" y="614149"/>
            <a:ext cx="3886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6769" marR="5080" indent="-814069">
              <a:lnSpc>
                <a:spcPct val="100000"/>
              </a:lnSpc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Интересный  факт!</a:t>
            </a:r>
            <a:endParaRPr sz="2800" b="1" i="1" dirty="0">
              <a:solidFill>
                <a:schemeClr val="accent2">
                  <a:lumMod val="75000"/>
                </a:schemeClr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00306"/>
            <a:ext cx="8991600" cy="373857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14% больных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плевритом</a:t>
            </a:r>
            <a:r>
              <a:rPr lang="ru-RU" sz="22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у 7%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пациентов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асцитом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диагноз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злокачественной </a:t>
            </a:r>
            <a:r>
              <a:rPr lang="ru-RU" sz="2200" spc="-10" dirty="0">
                <a:latin typeface="Times New Roman" pitchFamily="18" charset="0"/>
                <a:cs typeface="Times New Roman" pitchFamily="18" charset="0"/>
              </a:rPr>
              <a:t>опухоли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впервые </a:t>
            </a:r>
            <a:r>
              <a:rPr lang="ru-RU" sz="2200" spc="-5" dirty="0">
                <a:latin typeface="Times New Roman" pitchFamily="18" charset="0"/>
                <a:cs typeface="Times New Roman" pitchFamily="18" charset="0"/>
              </a:rPr>
              <a:t>установлен  при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изучении</a:t>
            </a:r>
            <a:r>
              <a:rPr lang="ru-RU" sz="22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15" dirty="0">
                <a:latin typeface="Times New Roman" pitchFamily="18" charset="0"/>
                <a:cs typeface="Times New Roman" pitchFamily="18" charset="0"/>
              </a:rPr>
              <a:t>экссудата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 15 % к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>моменту проведения </a:t>
            </a:r>
            <a:r>
              <a:rPr lang="ru-RU" sz="2200" spc="-15" dirty="0" smtClean="0">
                <a:latin typeface="Times New Roman" pitchFamily="18" charset="0"/>
                <a:cs typeface="Times New Roman" pitchFamily="18" charset="0"/>
              </a:rPr>
              <a:t>исследования биологических жидкостей 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не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известна локализация первичной</a:t>
            </a:r>
            <a:r>
              <a:rPr lang="ru-RU" sz="2200" spc="-15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опухоли.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spc="-10" dirty="0" smtClean="0">
                <a:latin typeface="Times New Roman" pitchFamily="18" charset="0"/>
                <a:cs typeface="Times New Roman" pitchFamily="18" charset="0"/>
              </a:rPr>
              <a:t>           При этом 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Известно более 50 этиологических факторов (причин)  приводящих к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появлению жидкости в той или иной полости. 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20% случаев причина развития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выпота (экссудата)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остается неясной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276637"/>
            <a:ext cx="8558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" marR="66675" algn="r">
              <a:lnSpc>
                <a:spcPct val="100000"/>
              </a:lnSpc>
              <a:spcBef>
                <a:spcPts val="1595"/>
              </a:spcBef>
            </a:pP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Борисова </a:t>
            </a:r>
            <a:r>
              <a:rPr lang="ru-RU" sz="1600" b="1" i="1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О.В. </a:t>
            </a: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Современные возможности </a:t>
            </a:r>
            <a:r>
              <a:rPr lang="ru-RU" sz="1600" b="1" i="1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цитологического </a:t>
            </a: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метода в    исследовании  плевральных и </a:t>
            </a:r>
            <a:r>
              <a:rPr lang="ru-RU" sz="1600" b="1" i="1" spc="-5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перитонеальных</a:t>
            </a: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экссудатов </a:t>
            </a: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ru-RU" sz="1600" b="1" i="1" spc="-1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Дисс</a:t>
            </a:r>
            <a:r>
              <a:rPr lang="ru-RU" sz="1600" b="1" i="1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канд. </a:t>
            </a: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мед. наук. – </a:t>
            </a:r>
            <a:r>
              <a:rPr lang="ru-RU" sz="1600" b="1" i="1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Москва 2010</a:t>
            </a:r>
            <a:r>
              <a:rPr lang="ru-RU" sz="1600" b="1" i="1" spc="2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285728"/>
            <a:ext cx="9144000" cy="1155032"/>
          </a:xfrm>
          <a:prstGeom prst="rect">
            <a:avLst/>
          </a:prstGeom>
        </p:spPr>
      </p:pic>
      <p:sp>
        <p:nvSpPr>
          <p:cNvPr id="8" name="object 7"/>
          <p:cNvSpPr txBox="1">
            <a:spLocks/>
          </p:cNvSpPr>
          <p:nvPr/>
        </p:nvSpPr>
        <p:spPr>
          <a:xfrm>
            <a:off x="2357422" y="1928802"/>
            <a:ext cx="3886200" cy="4308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826769" marR="5080" lvl="0" indent="-814069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Интересный  факт!</a:t>
            </a:r>
            <a:endParaRPr kumimoji="0" lang="ru-RU" sz="2800" b="1" i="1" u="none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3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14282" y="1714488"/>
            <a:ext cx="42862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Целью моей работы являлся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анализ информативности материалов при разной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пробоподготовке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увидел, что с  помощью простого цитологического исследования можно обнаружить патологию клеток до появления злокачественной стадии.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286248" y="17144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85720" y="4643446"/>
            <a:ext cx="8572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системы оценки отобранного материала, работа современного оборудования способствуют качественному цитологическому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исследованию.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319" t="13541" r="40044" b="73959"/>
          <a:stretch/>
        </p:blipFill>
        <p:spPr>
          <a:xfrm>
            <a:off x="0" y="142852"/>
            <a:ext cx="9144000" cy="11550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786" y="2714620"/>
            <a:ext cx="8072494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подтвердил свою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что цитологическое исследование выпотных жидкостей в настоящее время является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единственным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методом диагностики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патологических состояний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Полученные данные этого исследования позволяют врачу-клиницисту получить информацию о причинах образования выпота и корректно организовать лечебные мероприятия.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357166"/>
            <a:ext cx="9144000" cy="11550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357166"/>
            <a:ext cx="9144000" cy="1155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" y="3505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БЛАГОДАРЮ ЗА ВНИМАНИЕ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857364"/>
            <a:ext cx="3124200" cy="533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Актуальность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571744"/>
            <a:ext cx="8686800" cy="332423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Цитологический метод исследования 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единственный способ выявления онкопатологии в биологических жидкостях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жидкостей может оказаться решающим при постановке диагноза, предоставить прогностические данные об исходе заболевания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300000"/>
              </a:lnSpc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30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152400"/>
            <a:ext cx="9144000" cy="1155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1736" y="185736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Цель исследования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95618" y="2209800"/>
            <a:ext cx="8686800" cy="22558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информативность цитологических препаратов при разной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357166"/>
            <a:ext cx="9144000" cy="1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9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4546" y="1785926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Задачи исследования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95618" y="2209800"/>
            <a:ext cx="8686800" cy="3657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уровень клеточности в препаратах, приготовленных из биологических жидкостей путем центрифугирования на центрифуге с универсальным ротором и цитоцентрифуге после клеточного обогащения.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морфологию клеток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препаратах, приготовленных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ручным способом и при помощи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цитоцентрифуги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319" t="13541" r="40044" b="73959"/>
          <a:stretch/>
        </p:blipFill>
        <p:spPr>
          <a:xfrm>
            <a:off x="0" y="152400"/>
            <a:ext cx="9144000" cy="1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2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04800" y="1643050"/>
            <a:ext cx="8839200" cy="45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Информативность материала зависела от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675" y="2750403"/>
            <a:ext cx="3941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наличия диагностического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материала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4666" y="2750403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качества приготовленного материала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643042" y="2000240"/>
            <a:ext cx="306074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500826" y="2000240"/>
            <a:ext cx="306074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95601"/>
            <a:ext cx="5257799" cy="3451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4319" t="13541" r="40044" b="73959"/>
          <a:stretch/>
        </p:blipFill>
        <p:spPr>
          <a:xfrm>
            <a:off x="0" y="152400"/>
            <a:ext cx="9144000" cy="1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772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28596" y="1714488"/>
          <a:ext cx="3929090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929190" y="1714488"/>
          <a:ext cx="3786214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7224" y="928670"/>
            <a:ext cx="7509536" cy="85725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Злокачественные заболевания довольно часто сопровождаются выпотом в плевральную и брюшную полости. 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1214422"/>
            <a:ext cx="8715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319" t="13541" r="40044" b="73959"/>
          <a:stretch/>
        </p:blipFill>
        <p:spPr>
          <a:xfrm>
            <a:off x="0" y="0"/>
            <a:ext cx="9144000" cy="11550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275" y="3233737"/>
            <a:ext cx="3026462" cy="251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Серозная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Геморрагическая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Хилезная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Гнойная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Слизистая</a:t>
            </a:r>
          </a:p>
          <a:p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711" y="1999888"/>
            <a:ext cx="999282" cy="15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5096" y="2695534"/>
            <a:ext cx="999282" cy="15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643314"/>
            <a:ext cx="986868" cy="15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980" y="4453658"/>
            <a:ext cx="999282" cy="15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751" y="76076"/>
            <a:ext cx="1060516" cy="914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6400" y="19704"/>
            <a:ext cx="4451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Материалы и методы</a:t>
            </a:r>
            <a:endParaRPr lang="ru-RU" sz="2800" dirty="0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981202" y="1728767"/>
            <a:ext cx="4096262" cy="557225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Преаналитике</a:t>
            </a:r>
            <a:r>
              <a:rPr lang="en-GB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подвергались</a:t>
            </a:r>
          </a:p>
          <a:p>
            <a:pPr marL="571500" indent="-457200">
              <a:lnSpc>
                <a:spcPct val="100000"/>
              </a:lnSpc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Font typeface="Calibri" panose="020F0502020204030204" pitchFamily="34" charset="0"/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508588" y="503657"/>
            <a:ext cx="6705600" cy="13791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пациентов, из них: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женщин в возрасте от 23 до 79 лет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мужчина от 58 до 69 лет</a:t>
            </a:r>
          </a:p>
          <a:p>
            <a:endParaRPr lang="ru-RU" sz="2600" dirty="0">
              <a:solidFill>
                <a:schemeClr val="tx1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4714876" y="2071678"/>
          <a:ext cx="4243399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7652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751" y="76076"/>
            <a:ext cx="1060516" cy="914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6400" y="19704"/>
            <a:ext cx="4451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Материалы и методы</a:t>
            </a:r>
            <a:endParaRPr lang="ru-RU" sz="28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245" y="673941"/>
            <a:ext cx="2478777" cy="328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Картинки по запросу лабораторные центрифу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3" y="1600606"/>
            <a:ext cx="2623242" cy="20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omshop.pro/image/catalog/pd/elmi/6m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5" y="3519377"/>
            <a:ext cx="1407581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5586" y="1015195"/>
            <a:ext cx="4211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ентрифуга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CM-6M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универсальным ротором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citocentrifuga.stramedical.com.br/wp-content/uploads/2019/07/produto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130" y="2259710"/>
            <a:ext cx="228600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itocentrifuga.stramedical.com.br/wp-content/uploads/2019/07/produto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43554">
            <a:off x="4600755" y="954777"/>
            <a:ext cx="2461412" cy="16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044694" y="542924"/>
            <a:ext cx="2874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Цитоцентрифуга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Cellspin II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00100" y="4429132"/>
            <a:ext cx="27146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Центрифугирование в течении 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оборотах в мин.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материала ручным способом.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7199" y="3918203"/>
            <a:ext cx="27634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Пробоподготовка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нанесение материала методом клеточного обогащения. Центрифугирование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6 мин.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оборотах в мин.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3995198"/>
            <a:ext cx="713294" cy="2231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1196" y="3995197"/>
            <a:ext cx="713294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99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8071</TotalTime>
  <Words>929</Words>
  <Application>Microsoft Office PowerPoint</Application>
  <PresentationFormat>Экран (4:3)</PresentationFormat>
  <Paragraphs>127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Ретро</vt:lpstr>
      <vt:lpstr>Слайд 1</vt:lpstr>
      <vt:lpstr>Интересный  факт!</vt:lpstr>
      <vt:lpstr>Актуальность</vt:lpstr>
      <vt:lpstr>Слайд 4</vt:lpstr>
      <vt:lpstr>Слайд 5</vt:lpstr>
      <vt:lpstr>Слайд 6</vt:lpstr>
      <vt:lpstr> Злокачественные заболевания довольно часто сопровождаются выпотом в плевральную и брюшную полости. 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Irena</dc:creator>
  <cp:lastModifiedBy>HP</cp:lastModifiedBy>
  <cp:revision>393</cp:revision>
  <dcterms:created xsi:type="dcterms:W3CDTF">2016-10-27T17:27:24Z</dcterms:created>
  <dcterms:modified xsi:type="dcterms:W3CDTF">2019-12-05T18:21:53Z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2015-10-22T00:00:00Z</vt:filetime>
  </property>
  <property fmtid="{D5CDD505-2E9C-101B-9397-08002B2CF9AE}" pid="3" name="Creator">
    <vt:lpwstr>ABBYY PDF Transformer 3.0</vt:lpwstr>
  </property>
  <property fmtid="{D5CDD505-2E9C-101B-9397-08002B2CF9AE}" pid="4" name="LastSaved">
    <vt:filetime>2016-10-27T00:00:00Z</vt:filetime>
  </property>
</Properties>
</file>