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8" r:id="rId3"/>
    <p:sldId id="257" r:id="rId4"/>
    <p:sldId id="259" r:id="rId5"/>
    <p:sldId id="261" r:id="rId6"/>
    <p:sldId id="27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62F26-ABDB-4A67-B352-2D0B6DA07531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6E7E-F6E8-4723-9DA6-E3B81A13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71612"/>
            <a:ext cx="8532440" cy="302433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 Исследовательская работа по географии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«ДЕМОГРАФИЧЕСКАЯ СИТУАЦИЯ В 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МБОУ «МАГИСТРАЛЬНАЯ СОШ»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4357694"/>
            <a:ext cx="4572032" cy="1571636"/>
          </a:xfrm>
        </p:spPr>
        <p:txBody>
          <a:bodyPr>
            <a:noAutofit/>
          </a:bodyPr>
          <a:lstStyle/>
          <a:p>
            <a:pPr algn="l"/>
            <a: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  <a:t>Работу </a:t>
            </a:r>
            <a:r>
              <a:rPr lang="ru-RU" sz="2000" cap="small" dirty="0" smtClean="0">
                <a:solidFill>
                  <a:srgbClr val="323232"/>
                </a:solidFill>
                <a:ea typeface="+mj-ea"/>
                <a:cs typeface="+mj-cs"/>
              </a:rPr>
              <a:t>выполнила: </a:t>
            </a:r>
            <a:r>
              <a:rPr lang="ru-RU" sz="2000" cap="small" dirty="0" err="1" smtClean="0">
                <a:solidFill>
                  <a:srgbClr val="323232"/>
                </a:solidFill>
                <a:ea typeface="+mj-ea"/>
                <a:cs typeface="+mj-cs"/>
              </a:rPr>
              <a:t>Слободчикова</a:t>
            </a:r>
            <a:r>
              <a:rPr lang="ru-RU" sz="2000" cap="small" dirty="0" smtClean="0">
                <a:solidFill>
                  <a:srgbClr val="323232"/>
                </a:solidFill>
                <a:ea typeface="+mj-ea"/>
                <a:cs typeface="+mj-cs"/>
              </a:rPr>
              <a:t> Дарья, ученица 7 класса</a:t>
            </a:r>
            <a: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  <a:t/>
            </a:r>
            <a:b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</a:br>
            <a: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  <a:t>Руководитель: Гаврилова </a:t>
            </a:r>
            <a:r>
              <a:rPr lang="ru-RU" sz="2000" cap="small" dirty="0" smtClean="0">
                <a:solidFill>
                  <a:srgbClr val="323232"/>
                </a:solidFill>
                <a:ea typeface="+mj-ea"/>
                <a:cs typeface="+mj-cs"/>
              </a:rPr>
              <a:t>Ольга Анатольевна, учитель географии</a:t>
            </a:r>
            <a: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  <a:t/>
            </a:r>
            <a:b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</a:br>
            <a: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  <a:t/>
            </a:r>
            <a:br>
              <a:rPr lang="ru-RU" sz="2000" cap="small" dirty="0">
                <a:solidFill>
                  <a:srgbClr val="323232"/>
                </a:solidFill>
                <a:ea typeface="+mj-ea"/>
                <a:cs typeface="+mj-cs"/>
              </a:rPr>
            </a:b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8572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 smtClean="0"/>
              <a:t>«Магистральная средняя общеобразовательная школа»</a:t>
            </a:r>
          </a:p>
          <a:p>
            <a:pPr algn="ctr"/>
            <a:r>
              <a:rPr lang="ru-RU" dirty="0" smtClean="0"/>
              <a:t>Кемеровская область, Топкинский район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89992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072494" cy="71438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Сравнительная характеристика естественного прироста  обучающихся с 1994 – 2019 годы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142984"/>
            <a:ext cx="7786742" cy="5042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54335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детей в семьях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728"/>
          <a:stretch>
            <a:fillRect/>
          </a:stretch>
        </p:blipFill>
        <p:spPr bwMode="auto">
          <a:xfrm>
            <a:off x="214282" y="1071546"/>
            <a:ext cx="8759587" cy="5464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1423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86776" cy="92867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Перспективное </a:t>
            </a:r>
            <a:r>
              <a:rPr lang="ru-RU" sz="3100" b="1" dirty="0"/>
              <a:t>количество </a:t>
            </a:r>
            <a:r>
              <a:rPr lang="ru-RU" sz="3100" b="1" dirty="0" smtClean="0"/>
              <a:t>первоклассников, рожденных с 2012 по 2015 годы </a:t>
            </a:r>
            <a:endParaRPr lang="ru-RU" sz="31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285860"/>
            <a:ext cx="8358292" cy="518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0782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Демографическая картина </a:t>
            </a:r>
            <a:r>
              <a:rPr lang="ru-RU" b="1" dirty="0"/>
              <a:t>нашей школы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4357694"/>
            <a:ext cx="8143932" cy="1857388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Демографическая ситуация </a:t>
            </a:r>
            <a:r>
              <a:rPr lang="ru-RU" sz="2800" dirty="0" smtClean="0"/>
              <a:t>в поселении, области, России - отражается на демографическом портрете нашей школы.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472" y="1643050"/>
            <a:ext cx="8143932" cy="1857388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Численность обучающихся сокращается!</a:t>
            </a:r>
            <a:endParaRPr lang="ru-RU" sz="40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714744" y="3500438"/>
            <a:ext cx="2143140" cy="1214446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908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причины сокращения обучающихся в школе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Старение населения.</a:t>
            </a:r>
          </a:p>
          <a:p>
            <a:r>
              <a:rPr lang="ru-RU" sz="2000" b="1" dirty="0" smtClean="0"/>
              <a:t>Миграция населения в город.</a:t>
            </a:r>
          </a:p>
          <a:p>
            <a:r>
              <a:rPr lang="ru-RU" sz="2000" b="1" dirty="0" smtClean="0"/>
              <a:t>Миграция немецкого населения на историческую родину.</a:t>
            </a:r>
          </a:p>
          <a:p>
            <a:r>
              <a:rPr lang="ru-RU" sz="2000" b="1" dirty="0" smtClean="0"/>
              <a:t>Сокращение рождаемости.</a:t>
            </a:r>
          </a:p>
          <a:p>
            <a:r>
              <a:rPr lang="ru-RU" sz="2000" b="1" dirty="0" smtClean="0"/>
              <a:t>Высокая смертность.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8662" y="3786190"/>
            <a:ext cx="7500990" cy="2571768"/>
          </a:xfrm>
          <a:prstGeom prst="roundRect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/>
              <a:t>Причины проблемы: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ru-RU" sz="2400" b="1" dirty="0" smtClean="0"/>
              <a:t>экономические причины</a:t>
            </a:r>
            <a:r>
              <a:rPr lang="ru-RU" sz="2400" dirty="0" smtClean="0"/>
              <a:t>(отсутствие рабочих мест, низкая заработная плата, высокие цены на услуги и продукты питания)</a:t>
            </a:r>
            <a:br>
              <a:rPr lang="ru-RU" sz="2400" dirty="0" smtClean="0"/>
            </a:br>
            <a:r>
              <a:rPr lang="ru-RU" sz="2400" dirty="0" smtClean="0"/>
              <a:t>2. </a:t>
            </a:r>
            <a:r>
              <a:rPr lang="ru-RU" sz="2400" b="1" dirty="0" smtClean="0"/>
              <a:t>социальные</a:t>
            </a:r>
            <a:r>
              <a:rPr lang="ru-RU" sz="2400" dirty="0" smtClean="0"/>
              <a:t> (слабая инфраструктура)</a:t>
            </a:r>
            <a:br>
              <a:rPr lang="ru-RU" sz="2400" dirty="0" smtClean="0"/>
            </a:br>
            <a:r>
              <a:rPr lang="ru-RU" sz="2400" dirty="0" smtClean="0"/>
              <a:t>3. </a:t>
            </a:r>
            <a:r>
              <a:rPr lang="ru-RU" sz="2400" b="1" dirty="0" smtClean="0"/>
              <a:t>политические</a:t>
            </a:r>
            <a:r>
              <a:rPr lang="ru-RU" sz="2400" dirty="0" smtClean="0"/>
              <a:t> (распад Советского Союза)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421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214422"/>
            <a:ext cx="7488832" cy="4071966"/>
          </a:xfrm>
        </p:spPr>
        <p:txBody>
          <a:bodyPr>
            <a:noAutofit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Основное богатство России- это её большое население!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800" b="1" i="1" dirty="0" smtClean="0"/>
              <a:t>Живёт село- живёт школа!</a:t>
            </a:r>
            <a:r>
              <a:rPr lang="ru-RU" sz="4800" b="1" i="1" u="sng" dirty="0" smtClean="0"/>
              <a:t/>
            </a:r>
            <a:br>
              <a:rPr lang="ru-RU" sz="4800" b="1" i="1" u="sng" dirty="0" smtClean="0"/>
            </a:br>
            <a:r>
              <a:rPr lang="ru-RU" sz="4800" b="1" i="1" u="sng" dirty="0"/>
              <a:t/>
            </a:r>
            <a:br>
              <a:rPr lang="ru-RU" sz="4800" b="1" i="1" u="sng" dirty="0"/>
            </a:br>
            <a:endParaRPr lang="ru-RU" sz="4800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71418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857496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18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357298"/>
            <a:ext cx="8358246" cy="4929222"/>
          </a:xfrm>
        </p:spPr>
        <p:txBody>
          <a:bodyPr>
            <a:noAutofit/>
          </a:bodyPr>
          <a:lstStyle/>
          <a:p>
            <a:r>
              <a:rPr lang="ru-RU" sz="2400" dirty="0" smtClean="0"/>
              <a:t>исследование демографических изменений в нашей школе за 25 лет.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        </a:t>
            </a:r>
            <a:r>
              <a:rPr lang="ru-RU" sz="2800" b="1" dirty="0" smtClean="0"/>
              <a:t>Задачи: </a:t>
            </a:r>
            <a:endParaRPr lang="ru-RU" sz="2800" b="1" dirty="0"/>
          </a:p>
          <a:p>
            <a:r>
              <a:rPr lang="ru-RU" sz="2400" dirty="0" smtClean="0"/>
              <a:t>Изучить  изменения численности  обучающихся на территории школы </a:t>
            </a:r>
            <a:r>
              <a:rPr lang="ru-RU" sz="2400" dirty="0" err="1" smtClean="0"/>
              <a:t>Верх-Падунского</a:t>
            </a:r>
            <a:r>
              <a:rPr lang="ru-RU" sz="2400" dirty="0" smtClean="0"/>
              <a:t> сельского поселения.</a:t>
            </a:r>
          </a:p>
          <a:p>
            <a:r>
              <a:rPr lang="ru-RU" sz="2400" dirty="0" smtClean="0"/>
              <a:t>Проанализировать численность обучающихся в школе.</a:t>
            </a:r>
          </a:p>
          <a:p>
            <a:r>
              <a:rPr lang="ru-RU" sz="2400" dirty="0" smtClean="0"/>
              <a:t>Определить половой и возрастной состав обучающихся.</a:t>
            </a:r>
          </a:p>
          <a:p>
            <a:r>
              <a:rPr lang="ru-RU" sz="2400" dirty="0" smtClean="0"/>
              <a:t>Научиться работать с отчётами.</a:t>
            </a:r>
          </a:p>
          <a:p>
            <a:r>
              <a:rPr lang="ru-RU" sz="2400" dirty="0" smtClean="0"/>
              <a:t>Провести обработку собранного материала.</a:t>
            </a:r>
          </a:p>
          <a:p>
            <a:r>
              <a:rPr lang="ru-RU" sz="2400" dirty="0" smtClean="0"/>
              <a:t>Выявить причины сокращения численности обучающихся.</a:t>
            </a:r>
          </a:p>
          <a:p>
            <a:r>
              <a:rPr lang="ru-RU" sz="2400" dirty="0" smtClean="0"/>
              <a:t>Определить проблемы и перспективы школы.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работы</a:t>
            </a:r>
            <a:r>
              <a:rPr lang="ru-RU" sz="3200" dirty="0" smtClean="0"/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388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6026442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</a:t>
            </a:r>
            <a:br>
              <a:rPr lang="ru-RU" sz="3200" b="1" dirty="0" smtClean="0"/>
            </a:br>
            <a:r>
              <a:rPr lang="ru-RU" sz="3200" b="1" dirty="0" smtClean="0"/>
              <a:t> </a:t>
            </a:r>
            <a:r>
              <a:rPr lang="ru-RU" sz="3600" b="1" dirty="0" smtClean="0"/>
              <a:t>Объект исследования:</a:t>
            </a:r>
            <a:br>
              <a:rPr lang="ru-RU" sz="3600" b="1" dirty="0" smtClean="0"/>
            </a:br>
            <a:r>
              <a:rPr lang="ru-RU" sz="3200" dirty="0" smtClean="0"/>
              <a:t> обучающие школы.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600" b="1" dirty="0" smtClean="0"/>
              <a:t>Предмет исследования: </a:t>
            </a:r>
            <a:r>
              <a:rPr lang="ru-RU" sz="3200" dirty="0" smtClean="0"/>
              <a:t>динамика численности обучающихся и состав обучающихся.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3600" b="1" dirty="0" smtClean="0"/>
              <a:t>Гипотеза исследования</a:t>
            </a:r>
            <a:r>
              <a:rPr lang="ru-RU" sz="3600" dirty="0" smtClean="0"/>
              <a:t>: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школа является зеркалом современных демографических процессов.</a:t>
            </a:r>
            <a:br>
              <a:rPr lang="ru-RU" sz="3200" dirty="0" smtClean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53181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859216" cy="537723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/>
              <a:t>   Методы </a:t>
            </a:r>
            <a:r>
              <a:rPr lang="ru-RU" sz="4000" b="1" dirty="0"/>
              <a:t>исследования:</a:t>
            </a:r>
            <a:br>
              <a:rPr lang="ru-RU" sz="4000" b="1" dirty="0"/>
            </a:br>
            <a:r>
              <a:rPr lang="ru-RU" sz="4000" b="1" dirty="0" smtClean="0"/>
              <a:t> </a:t>
            </a:r>
            <a:r>
              <a:rPr lang="ru-RU" sz="3600" dirty="0" smtClean="0"/>
              <a:t>1</a:t>
            </a:r>
            <a:r>
              <a:rPr lang="ru-RU" sz="3600" dirty="0"/>
              <a:t>. </a:t>
            </a:r>
            <a:r>
              <a:rPr lang="ru-RU" sz="3600" dirty="0" smtClean="0"/>
              <a:t>Сбор </a:t>
            </a:r>
            <a:r>
              <a:rPr lang="ru-RU" sz="3600" dirty="0"/>
              <a:t>информации и её </a:t>
            </a:r>
            <a:r>
              <a:rPr lang="ru-RU" sz="3600" dirty="0" smtClean="0"/>
              <a:t>обработка.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2</a:t>
            </a:r>
            <a:r>
              <a:rPr lang="ru-RU" sz="3600" dirty="0"/>
              <a:t>. </a:t>
            </a:r>
            <a:r>
              <a:rPr lang="ru-RU" sz="3600" dirty="0" smtClean="0"/>
              <a:t>Анализ </a:t>
            </a:r>
            <a:r>
              <a:rPr lang="ru-RU" sz="3600" dirty="0"/>
              <a:t>отчётов школ по </a:t>
            </a:r>
            <a:r>
              <a:rPr lang="ru-RU" sz="3600" dirty="0" smtClean="0"/>
              <a:t>годам.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3</a:t>
            </a:r>
            <a:r>
              <a:rPr lang="ru-RU" sz="3600" dirty="0"/>
              <a:t>. </a:t>
            </a:r>
            <a:r>
              <a:rPr lang="ru-RU" sz="3600" dirty="0" smtClean="0"/>
              <a:t>Анализ </a:t>
            </a:r>
            <a:r>
              <a:rPr lang="ru-RU" sz="3600" dirty="0"/>
              <a:t>статистических </a:t>
            </a:r>
            <a:r>
              <a:rPr lang="ru-RU" sz="3600" dirty="0" smtClean="0"/>
              <a:t>данных.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4</a:t>
            </a:r>
            <a:r>
              <a:rPr lang="ru-RU" sz="3600" dirty="0"/>
              <a:t>. </a:t>
            </a:r>
            <a:r>
              <a:rPr lang="ru-RU" sz="3600" dirty="0" smtClean="0"/>
              <a:t>Метод </a:t>
            </a:r>
            <a:r>
              <a:rPr lang="ru-RU" sz="3600" dirty="0"/>
              <a:t>сравнительного </a:t>
            </a:r>
            <a:r>
              <a:rPr lang="ru-RU" sz="3600" dirty="0" smtClean="0"/>
              <a:t>анализа.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5</a:t>
            </a:r>
            <a:r>
              <a:rPr lang="ru-RU" sz="3600" dirty="0"/>
              <a:t>. </a:t>
            </a:r>
            <a:r>
              <a:rPr lang="ru-RU" sz="3600" dirty="0" smtClean="0"/>
              <a:t>Графический </a:t>
            </a:r>
            <a:r>
              <a:rPr lang="ru-RU" sz="3600" dirty="0"/>
              <a:t>метод.</a:t>
            </a:r>
          </a:p>
        </p:txBody>
      </p:sp>
    </p:spTree>
    <p:extLst>
      <p:ext uri="{BB962C8B-B14F-4D97-AF65-F5344CB8AC3E}">
        <p14:creationId xmlns:p14="http://schemas.microsoft.com/office/powerpoint/2010/main" xmlns="" val="242327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   Что такое демография</a:t>
            </a:r>
            <a:r>
              <a:rPr lang="en-US" sz="4000" b="1" dirty="0" smtClean="0"/>
              <a:t>?</a:t>
            </a:r>
            <a:endParaRPr lang="ru-RU" sz="40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</p:spPr>
        <p:txBody>
          <a:bodyPr/>
          <a:lstStyle/>
          <a:p>
            <a:r>
              <a:rPr lang="ru-RU" sz="3600" b="1" dirty="0" err="1" smtClean="0"/>
              <a:t>Демогра́фия</a:t>
            </a:r>
            <a:r>
              <a:rPr lang="ru-RU" dirty="0" smtClean="0"/>
              <a:t>  -</a:t>
            </a:r>
          </a:p>
          <a:p>
            <a:pPr marL="1588" indent="12700" algn="just">
              <a:buNone/>
            </a:pPr>
            <a:r>
              <a:rPr lang="ru-RU" dirty="0" smtClean="0"/>
              <a:t> это наука о народонаселении и закономерностях его развития; показатели численного состава населения, его изменений, размещения и т. п.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786190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21609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Демографическая ситуация </a:t>
            </a:r>
            <a:r>
              <a:rPr lang="ru-RU" dirty="0" smtClean="0"/>
              <a:t>–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это комплексная количественная характеристика и качественная оценка демографических процессов (рождаемости, смертности, миграции, </a:t>
            </a:r>
            <a:r>
              <a:rPr lang="ru-RU" dirty="0" err="1" smtClean="0"/>
              <a:t>брачности</a:t>
            </a:r>
            <a:r>
              <a:rPr lang="ru-RU" dirty="0" smtClean="0"/>
              <a:t>, </a:t>
            </a:r>
            <a:r>
              <a:rPr lang="ru-RU" dirty="0" err="1" smtClean="0"/>
              <a:t>разводимости</a:t>
            </a:r>
            <a:r>
              <a:rPr lang="ru-RU" dirty="0" smtClean="0"/>
              <a:t>), протекающих на определенной территории: их тенденций, итогов к определенному периоду и последствий.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История образования в </a:t>
            </a:r>
            <a:r>
              <a:rPr lang="ru-RU" sz="3200" b="1" dirty="0" err="1" smtClean="0"/>
              <a:t>Верх-Падунском</a:t>
            </a:r>
            <a:r>
              <a:rPr lang="ru-RU" sz="3200" b="1" dirty="0" smtClean="0"/>
              <a:t> сельском поселении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До </a:t>
            </a:r>
            <a:r>
              <a:rPr lang="ru-RU" b="1" dirty="0" smtClean="0"/>
              <a:t>2000</a:t>
            </a:r>
            <a:r>
              <a:rPr lang="ru-RU" dirty="0" smtClean="0"/>
              <a:t> года существовали школы: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Катковская</a:t>
            </a:r>
            <a:r>
              <a:rPr lang="ru-RU" dirty="0" smtClean="0"/>
              <a:t> начальная школа;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Тыхтинская</a:t>
            </a:r>
            <a:r>
              <a:rPr lang="ru-RU" dirty="0" smtClean="0"/>
              <a:t> начальная;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Среднеберёзовская</a:t>
            </a:r>
            <a:r>
              <a:rPr lang="ru-RU" dirty="0" smtClean="0"/>
              <a:t> начальная школа; </a:t>
            </a:r>
            <a:br>
              <a:rPr lang="ru-RU" dirty="0" smtClean="0"/>
            </a:br>
            <a:r>
              <a:rPr lang="ru-RU" dirty="0" smtClean="0"/>
              <a:t> Магистральная начальная;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Верх-Падунская</a:t>
            </a:r>
            <a:r>
              <a:rPr lang="ru-RU" dirty="0" smtClean="0"/>
              <a:t> средняя школы;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b="1" dirty="0" smtClean="0"/>
              <a:t>1991</a:t>
            </a:r>
            <a:r>
              <a:rPr lang="ru-RU" dirty="0" smtClean="0"/>
              <a:t> год Магистральная средняя школа.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16091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История образования в </a:t>
            </a:r>
            <a:r>
              <a:rPr lang="ru-RU" sz="4000" b="1" dirty="0" err="1" smtClean="0"/>
              <a:t>Верх-Падунском</a:t>
            </a:r>
            <a:r>
              <a:rPr lang="ru-RU" sz="4000" b="1" dirty="0" smtClean="0"/>
              <a:t> сельском поселении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  </a:t>
            </a:r>
            <a:r>
              <a:rPr lang="ru-RU" sz="3600" b="1" dirty="0" smtClean="0"/>
              <a:t>с 1994</a:t>
            </a:r>
            <a:r>
              <a:rPr lang="ru-RU" sz="3600" dirty="0" smtClean="0"/>
              <a:t> года -  Магистральная средняя школа - </a:t>
            </a:r>
            <a:r>
              <a:rPr lang="ru-RU" sz="3600" dirty="0" err="1" smtClean="0"/>
              <a:t>социокультурный</a:t>
            </a:r>
            <a:r>
              <a:rPr lang="ru-RU" sz="3600" dirty="0" smtClean="0"/>
              <a:t> центр.</a:t>
            </a:r>
          </a:p>
          <a:p>
            <a:pPr algn="just"/>
            <a:r>
              <a:rPr lang="ru-RU" sz="3600" dirty="0" smtClean="0"/>
              <a:t> С </a:t>
            </a:r>
            <a:r>
              <a:rPr lang="ru-RU" sz="3600" b="1" dirty="0" smtClean="0"/>
              <a:t>2011</a:t>
            </a:r>
            <a:r>
              <a:rPr lang="ru-RU" sz="3600" dirty="0" smtClean="0"/>
              <a:t> года - МБОУ</a:t>
            </a:r>
            <a:r>
              <a:rPr lang="ru-RU" sz="3600" dirty="0"/>
              <a:t> </a:t>
            </a:r>
            <a:r>
              <a:rPr lang="ru-RU" sz="3600" dirty="0" smtClean="0"/>
              <a:t>«Магистральная СОШ»- объединила </a:t>
            </a:r>
            <a:r>
              <a:rPr lang="ru-RU" sz="3600" dirty="0" err="1" smtClean="0"/>
              <a:t>Верх-Падунскую</a:t>
            </a:r>
            <a:r>
              <a:rPr lang="ru-RU" sz="3600" dirty="0" smtClean="0"/>
              <a:t> начальную школу и дошкольную </a:t>
            </a:r>
            <a:r>
              <a:rPr lang="ru-RU" sz="3600" dirty="0" smtClean="0"/>
              <a:t>группу «Сказка</a:t>
            </a:r>
            <a:r>
              <a:rPr lang="ru-RU" sz="3600" dirty="0" smtClean="0"/>
              <a:t>».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418064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14289"/>
            <a:ext cx="8572560" cy="6506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145718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250</Words>
  <Application>Microsoft Office PowerPoint</Application>
  <PresentationFormat>Экран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Исследовательская работа по географии  «ДЕМОГРАФИЧЕСКАЯ СИТУАЦИЯ В   МБОУ «МАГИСТРАЛЬНАЯ СОШ» </vt:lpstr>
      <vt:lpstr>Цель работы: </vt:lpstr>
      <vt:lpstr>   Объект исследования:  обучающие школы.     Предмет исследования: динамика численности обучающихся и состав обучающихся.    Гипотеза исследования:  школа является зеркалом современных демографических процессов. </vt:lpstr>
      <vt:lpstr>   Методы исследования:  1. Сбор информации и её обработка.  2. Анализ отчётов школ по годам.  3. Анализ статистических данных.  4. Метод сравнительного анализа.  5. Графический метод.</vt:lpstr>
      <vt:lpstr>    Что такое демография?</vt:lpstr>
      <vt:lpstr>Демографическая ситуация –</vt:lpstr>
      <vt:lpstr>История образования в Верх-Падунском сельском поселении</vt:lpstr>
      <vt:lpstr>История образования в Верх-Падунском сельском поселении</vt:lpstr>
      <vt:lpstr>Слайд 9</vt:lpstr>
      <vt:lpstr>Сравнительная характеристика естественного прироста  обучающихся с 1994 – 2019 годы</vt:lpstr>
      <vt:lpstr>Количество детей в семьях</vt:lpstr>
      <vt:lpstr>Перспективное количество первоклассников, рожденных с 2012 по 2015 годы </vt:lpstr>
      <vt:lpstr>Демографическая картина нашей школы </vt:lpstr>
      <vt:lpstr>Основные причины сокращения обучающихся в школе</vt:lpstr>
      <vt:lpstr> Основное богатство России- это её большое население!  Живёт село- живёт школа!  </vt:lpstr>
      <vt:lpstr>Слайд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по географии. Демографическая ситуация в МБОУ&lt;&lt;Магистральная СОШ&gt;&gt;</dc:title>
  <dc:creator>HP</dc:creator>
  <cp:lastModifiedBy>Наташа</cp:lastModifiedBy>
  <cp:revision>16</cp:revision>
  <dcterms:created xsi:type="dcterms:W3CDTF">2019-02-15T08:09:38Z</dcterms:created>
  <dcterms:modified xsi:type="dcterms:W3CDTF">2019-03-21T10:04:37Z</dcterms:modified>
</cp:coreProperties>
</file>