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33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29.10.2019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29.10.2019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29.10.2019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29.10.2019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29.10.2019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29.10.2019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29.10.2019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29.10.2019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4" y="0"/>
            <a:ext cx="91592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5229200"/>
            <a:ext cx="8640960" cy="1077218"/>
          </a:xfrm>
          <a:prstGeom prst="rect">
            <a:avLst/>
          </a:prstGeom>
        </p:spPr>
        <p:txBody>
          <a:bodyPr wrap="square">
            <a:spAutoFit/>
          </a:bodyPr>
          <a:lstStyle/>
          <a:p>
            <a:pPr algn="ctr"/>
            <a:r>
              <a:rPr lang="ru-RU" sz="3200" b="1" i="1" dirty="0" smtClean="0">
                <a:solidFill>
                  <a:srgbClr val="333399"/>
                </a:solidFill>
                <a:latin typeface="Georgia" pitchFamily="18" charset="0"/>
              </a:rPr>
              <a:t>«</a:t>
            </a:r>
            <a:r>
              <a:rPr lang="ru-RU" sz="3200" b="1" i="1" dirty="0">
                <a:solidFill>
                  <a:srgbClr val="333399"/>
                </a:solidFill>
                <a:latin typeface="Georgia" pitchFamily="18" charset="0"/>
              </a:rPr>
              <a:t>Повадки </a:t>
            </a:r>
            <a:r>
              <a:rPr lang="ru-RU" sz="3200" b="1" i="1" dirty="0" smtClean="0">
                <a:solidFill>
                  <a:srgbClr val="333399"/>
                </a:solidFill>
                <a:latin typeface="Georgia" pitchFamily="18" charset="0"/>
              </a:rPr>
              <a:t>и привычки </a:t>
            </a:r>
            <a:r>
              <a:rPr lang="ru-RU" sz="3200" b="1" i="1" dirty="0">
                <a:solidFill>
                  <a:srgbClr val="333399"/>
                </a:solidFill>
                <a:latin typeface="Georgia" pitchFamily="18" charset="0"/>
              </a:rPr>
              <a:t>зимующих птиц вятского края».</a:t>
            </a:r>
          </a:p>
        </p:txBody>
      </p:sp>
      <p:sp>
        <p:nvSpPr>
          <p:cNvPr id="5" name="Прямоугольник 4"/>
          <p:cNvSpPr/>
          <p:nvPr/>
        </p:nvSpPr>
        <p:spPr>
          <a:xfrm>
            <a:off x="539552" y="260648"/>
            <a:ext cx="7992888" cy="584775"/>
          </a:xfrm>
          <a:prstGeom prst="rect">
            <a:avLst/>
          </a:prstGeom>
        </p:spPr>
        <p:txBody>
          <a:bodyPr wrap="square">
            <a:spAutoFit/>
          </a:bodyPr>
          <a:lstStyle/>
          <a:p>
            <a:pPr algn="ctr"/>
            <a:r>
              <a:rPr lang="ru-RU" sz="3200" b="1" i="1" dirty="0">
                <a:solidFill>
                  <a:srgbClr val="333399"/>
                </a:solidFill>
                <a:latin typeface="Georgia" pitchFamily="18" charset="0"/>
              </a:rPr>
              <a:t>Проектная работа на тему:</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28990">
            <a:off x="827584" y="1556792"/>
            <a:ext cx="3888432" cy="282378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1070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716016" y="404664"/>
            <a:ext cx="3888432" cy="5078313"/>
          </a:xfrm>
          <a:prstGeom prst="rect">
            <a:avLst/>
          </a:prstGeom>
        </p:spPr>
        <p:txBody>
          <a:bodyPr wrap="square">
            <a:spAutoFit/>
          </a:bodyPr>
          <a:lstStyle/>
          <a:p>
            <a:pPr algn="ctr"/>
            <a:r>
              <a:rPr lang="ru-RU" sz="2000" b="1" i="1" dirty="0" smtClean="0">
                <a:solidFill>
                  <a:srgbClr val="333399"/>
                </a:solidFill>
                <a:latin typeface="Georgia" pitchFamily="18" charset="0"/>
              </a:rPr>
              <a:t>Клёст </a:t>
            </a:r>
            <a:endParaRPr lang="ru-RU" sz="2000" b="1" i="1" dirty="0">
              <a:solidFill>
                <a:srgbClr val="333399"/>
              </a:solidFill>
              <a:latin typeface="Georgia" pitchFamily="18" charset="0"/>
            </a:endParaRPr>
          </a:p>
          <a:p>
            <a:pPr algn="just"/>
            <a:r>
              <a:rPr lang="ru-RU" dirty="0">
                <a:latin typeface="Georgia" pitchFamily="18" charset="0"/>
              </a:rPr>
              <a:t>Эта птица семейства вьюрковых с загнутым, кривым клювом. Его строение обусловлено функцией. Клювом клест подцепляет зерна из </a:t>
            </a:r>
            <a:r>
              <a:rPr lang="ru-RU" dirty="0" smtClean="0">
                <a:latin typeface="Georgia" pitchFamily="18" charset="0"/>
              </a:rPr>
              <a:t>шишек. </a:t>
            </a:r>
            <a:r>
              <a:rPr lang="ru-RU" dirty="0">
                <a:latin typeface="Georgia" pitchFamily="18" charset="0"/>
              </a:rPr>
              <a:t>При этом раздается характерный щелчок. Отсюда и название зимующих птиц. Самцы вида красно-коричневые, а самки серо-зелено-желтые. Такими птицы становятся к 3-летнему возрасту. Клесты – не просто зимующие птицы, а поющие в снегах. «Трели» раздаются даже при 50-ти градусах мороза. При - 30-ти клесты спокойно высиживают яйца и растят потомство. </a:t>
            </a: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471" r="7864"/>
          <a:stretch/>
        </p:blipFill>
        <p:spPr bwMode="auto">
          <a:xfrm>
            <a:off x="393849" y="308066"/>
            <a:ext cx="3930658" cy="315253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600" y="3562490"/>
            <a:ext cx="4074482" cy="305586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681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3528" y="404664"/>
            <a:ext cx="8496944" cy="3170099"/>
          </a:xfrm>
          <a:prstGeom prst="rect">
            <a:avLst/>
          </a:prstGeom>
        </p:spPr>
        <p:txBody>
          <a:bodyPr wrap="square">
            <a:spAutoFit/>
          </a:bodyPr>
          <a:lstStyle/>
          <a:p>
            <a:pPr algn="ctr"/>
            <a:r>
              <a:rPr lang="ru-RU" sz="2000" b="1" i="1" dirty="0">
                <a:solidFill>
                  <a:srgbClr val="333399"/>
                </a:solidFill>
                <a:latin typeface="Georgia" pitchFamily="18" charset="0"/>
              </a:rPr>
              <a:t>Вороны </a:t>
            </a:r>
          </a:p>
          <a:p>
            <a:pPr algn="just"/>
            <a:r>
              <a:rPr lang="ru-RU" dirty="0">
                <a:latin typeface="Georgia" pitchFamily="18" charset="0"/>
              </a:rPr>
              <a:t>Этакий попугай по-русски. Вороны отлично адаптируются к неволе. В ней птицы живут около 40-ка лет. В природе же средний срок вороны – 20 лет. Среди людей пернатые схватывают речевые навыки, говоря не хуже попугаев ара. Интеллект воронов, кстати, сравним с развитием 5-летних детей. Птицы решают те же логические задачи. Один из показателей ума – способ защиты гнезд. Вороны бросают во врагов камнями, поднимая их в цепких лапах. В еде птицы неприхотливы, поглощают и зерна, и овощи, и хлеб. Пернатые часто разоряют гнезда других птиц. Но, любимое лакомство воронов – падаль. Ее зимой много, ведь холода выдерживают не все животные. Вот птицы и остаются зимовать.</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43" b="20665"/>
          <a:stretch/>
        </p:blipFill>
        <p:spPr bwMode="auto">
          <a:xfrm>
            <a:off x="1609338" y="3574764"/>
            <a:ext cx="6365791" cy="308567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3570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476672"/>
            <a:ext cx="3888432" cy="5663089"/>
          </a:xfrm>
          <a:prstGeom prst="rect">
            <a:avLst/>
          </a:prstGeom>
        </p:spPr>
        <p:txBody>
          <a:bodyPr wrap="square">
            <a:spAutoFit/>
          </a:bodyPr>
          <a:lstStyle/>
          <a:p>
            <a:pPr algn="just"/>
            <a:endParaRPr lang="ru-RU" dirty="0" smtClean="0">
              <a:latin typeface="Georgia" pitchFamily="18" charset="0"/>
            </a:endParaRPr>
          </a:p>
          <a:p>
            <a:pPr algn="ctr"/>
            <a:r>
              <a:rPr lang="ru-RU" sz="2000" b="1" i="1" dirty="0" smtClean="0">
                <a:solidFill>
                  <a:srgbClr val="333399"/>
                </a:solidFill>
                <a:latin typeface="Georgia" pitchFamily="18" charset="0"/>
              </a:rPr>
              <a:t>Свиристели</a:t>
            </a:r>
          </a:p>
          <a:p>
            <a:pPr algn="just"/>
            <a:r>
              <a:rPr lang="ru-RU" dirty="0" smtClean="0">
                <a:latin typeface="Georgia" pitchFamily="18" charset="0"/>
              </a:rPr>
              <a:t>Это </a:t>
            </a:r>
            <a:r>
              <a:rPr lang="ru-RU" dirty="0">
                <a:latin typeface="Georgia" pitchFamily="18" charset="0"/>
              </a:rPr>
              <a:t>бежево-персиковые птицы с хохолком на голове, черной подводкой глаз, зоба, крыльев и хвоста. На кончиках крыльев видны красные пятнышки, а на хвосте – желтая линия. Благодаря нарядному оперению свиристели прослыли хохлатыми щеголями. Предпочитают смешанные леса из сосен и берез. Стаи перелетают с места на место в поисках корма. Таких птиц называют кочующими. Свиристели легко снимаются с насиженных мест в одном регионе, устремляясь в другой. Птицы ищут среди снегов рябинники, заросли барбариса или калины.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91460"/>
            <a:ext cx="4387384" cy="320484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8905" y="3432175"/>
            <a:ext cx="4621526" cy="31703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9903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427984" y="404664"/>
            <a:ext cx="4320480" cy="5909310"/>
          </a:xfrm>
          <a:prstGeom prst="rect">
            <a:avLst/>
          </a:prstGeom>
        </p:spPr>
        <p:txBody>
          <a:bodyPr wrap="square">
            <a:spAutoFit/>
          </a:bodyPr>
          <a:lstStyle/>
          <a:p>
            <a:pPr algn="ctr"/>
            <a:r>
              <a:rPr lang="ru-RU" sz="2000" b="1" i="1" dirty="0">
                <a:solidFill>
                  <a:srgbClr val="333399"/>
                </a:solidFill>
                <a:latin typeface="Georgia" pitchFamily="18" charset="0"/>
              </a:rPr>
              <a:t>Дятел</a:t>
            </a:r>
          </a:p>
          <a:p>
            <a:pPr algn="just"/>
            <a:r>
              <a:rPr lang="ru-RU" dirty="0">
                <a:latin typeface="Georgia" pitchFamily="18" charset="0"/>
              </a:rPr>
              <a:t>Из нескольких видов дятлов, живущих в лесах нашей страны, большой пестрый дятел – самый известный и обычный. Он очень красив. Его оперение действительно пестрое – смесь белого и черного цветов, на затылке у самца поперечная красная полоска, а подхвостье коричневое.</a:t>
            </a:r>
          </a:p>
          <a:p>
            <a:pPr algn="just"/>
            <a:r>
              <a:rPr lang="ru-RU" dirty="0">
                <a:latin typeface="Georgia" pitchFamily="18" charset="0"/>
              </a:rPr>
              <a:t>В зимнее время дятел питается семенами еловых и сосновых шишек. Сорвет шишку и летит с ней к своей «кузнице», он ее устраивает на сломанном сухом дереве или пне: выдалбливает глубокий желобок или ямку, куда и вставляет шишку. Разгибая ее, птица достает семена. Найти кузницу дятла в лесу не так уж и трудно: под деревом всегда валяется много разбитых шишек.</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51793"/>
            <a:ext cx="3916392" cy="49607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110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58847"/>
            <a:ext cx="8640960" cy="2339102"/>
          </a:xfrm>
          <a:prstGeom prst="rect">
            <a:avLst/>
          </a:prstGeom>
        </p:spPr>
        <p:txBody>
          <a:bodyPr wrap="square">
            <a:spAutoFit/>
          </a:bodyPr>
          <a:lstStyle/>
          <a:p>
            <a:endParaRPr lang="ru-RU" dirty="0" smtClean="0">
              <a:latin typeface="Georgia" pitchFamily="18" charset="0"/>
            </a:endParaRPr>
          </a:p>
          <a:p>
            <a:pPr algn="just"/>
            <a:r>
              <a:rPr lang="ru-RU" sz="2000" b="1" i="1" dirty="0" smtClean="0">
                <a:solidFill>
                  <a:srgbClr val="333399"/>
                </a:solidFill>
                <a:latin typeface="Georgia" pitchFamily="18" charset="0"/>
              </a:rPr>
              <a:t>	Сорока</a:t>
            </a:r>
            <a:r>
              <a:rPr lang="ru-RU" dirty="0" smtClean="0">
                <a:latin typeface="Georgia" pitchFamily="18" charset="0"/>
              </a:rPr>
              <a:t> </a:t>
            </a:r>
            <a:r>
              <a:rPr lang="ru-RU" dirty="0">
                <a:latin typeface="Georgia" pitchFamily="18" charset="0"/>
              </a:rPr>
              <a:t>– очень подвижная красивая птица. Она все время в движении, стрекочет, быстро размахивая хвостом. Это довольно крупная птица, черно-белой окраски, с длинным хвостом. Красота, живность движений, подвижность сороки оживляют природу в течение всего года, т. к. она не отлетает куда-либо за пределы своего обитания. Сороки - интеллектуально развитые птицы на Земле. Сороки единственные из птиц способны узнавать себя в зеркале</a:t>
            </a:r>
            <a:r>
              <a:rPr lang="ru-RU" dirty="0" smtClean="0">
                <a:latin typeface="Georgia" pitchFamily="18" charset="0"/>
              </a:rPr>
              <a:t>.</a:t>
            </a:r>
            <a:endParaRPr lang="ru-RU" dirty="0">
              <a:latin typeface="Georgia" pitchFamily="18" charset="0"/>
            </a:endParaRPr>
          </a:p>
        </p:txBody>
      </p:sp>
      <p:sp>
        <p:nvSpPr>
          <p:cNvPr id="3" name="Прямоугольник 2"/>
          <p:cNvSpPr/>
          <p:nvPr/>
        </p:nvSpPr>
        <p:spPr>
          <a:xfrm>
            <a:off x="4355976" y="1720840"/>
            <a:ext cx="4392488" cy="4524315"/>
          </a:xfrm>
          <a:prstGeom prst="rect">
            <a:avLst/>
          </a:prstGeom>
        </p:spPr>
        <p:txBody>
          <a:bodyPr wrap="square">
            <a:spAutoFit/>
          </a:bodyPr>
          <a:lstStyle/>
          <a:p>
            <a:endParaRPr lang="ru-RU" dirty="0" smtClean="0"/>
          </a:p>
          <a:p>
            <a:endParaRPr lang="ru-RU" dirty="0"/>
          </a:p>
          <a:p>
            <a:pPr algn="just"/>
            <a:r>
              <a:rPr lang="ru-RU" dirty="0" smtClean="0">
                <a:latin typeface="Georgia" pitchFamily="18" charset="0"/>
              </a:rPr>
              <a:t>Голоса </a:t>
            </a:r>
            <a:r>
              <a:rPr lang="ru-RU" dirty="0">
                <a:latin typeface="Georgia" pitchFamily="18" charset="0"/>
              </a:rPr>
              <a:t>сорок, помимо соплеменников, воспринимает большинство животных, в основном - как сигнал опасности.</a:t>
            </a:r>
          </a:p>
          <a:p>
            <a:pPr algn="just"/>
            <a:r>
              <a:rPr lang="ru-RU" dirty="0">
                <a:latin typeface="Georgia" pitchFamily="18" charset="0"/>
              </a:rPr>
              <a:t>Строят всегда несколько гнезд, от пяти до десятка, но живут только в одном. В апреле самка откладывает пять яиц и высиживает их восемнадцать суток.</a:t>
            </a:r>
          </a:p>
          <a:p>
            <a:pPr algn="just"/>
            <a:r>
              <a:rPr lang="ru-RU" dirty="0">
                <a:latin typeface="Georgia" pitchFamily="18" charset="0"/>
              </a:rPr>
              <a:t>Птенцов родители очень заботливо выкармливают насекомыми, улитками. Сороки всеядны. В период вскармливания птенцов они истребляют многих вредителей леса и поля.</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0"/>
          <a:stretch/>
        </p:blipFill>
        <p:spPr bwMode="auto">
          <a:xfrm rot="20955628">
            <a:off x="27312" y="2569130"/>
            <a:ext cx="4443348" cy="369399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34264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692696"/>
            <a:ext cx="8856984" cy="5878532"/>
          </a:xfrm>
          <a:prstGeom prst="rect">
            <a:avLst/>
          </a:prstGeom>
        </p:spPr>
        <p:txBody>
          <a:bodyPr wrap="square">
            <a:spAutoFit/>
          </a:bodyPr>
          <a:lstStyle/>
          <a:p>
            <a:pPr algn="ctr"/>
            <a:r>
              <a:rPr lang="ru-RU" sz="2000" dirty="0" smtClean="0">
                <a:latin typeface="Georgia" pitchFamily="18" charset="0"/>
              </a:rPr>
              <a:t>	</a:t>
            </a:r>
            <a:r>
              <a:rPr lang="ru-RU" sz="2000" b="1" i="1" dirty="0" smtClean="0">
                <a:solidFill>
                  <a:srgbClr val="000099"/>
                </a:solidFill>
                <a:latin typeface="Georgia" pitchFamily="18" charset="0"/>
              </a:rPr>
              <a:t>Сколько </a:t>
            </a:r>
            <a:r>
              <a:rPr lang="ru-RU" sz="2000" b="1" i="1" dirty="0">
                <a:solidFill>
                  <a:srgbClr val="000099"/>
                </a:solidFill>
                <a:latin typeface="Georgia" pitchFamily="18" charset="0"/>
              </a:rPr>
              <a:t>пользы приносят эти пернатые людям! </a:t>
            </a:r>
            <a:endParaRPr lang="ru-RU" sz="2000" b="1" i="1" dirty="0" smtClean="0">
              <a:solidFill>
                <a:srgbClr val="000099"/>
              </a:solidFill>
              <a:latin typeface="Georgia" pitchFamily="18" charset="0"/>
            </a:endParaRPr>
          </a:p>
          <a:p>
            <a:pPr algn="just"/>
            <a:r>
              <a:rPr lang="ru-RU" sz="2000" dirty="0">
                <a:latin typeface="Georgia" pitchFamily="18" charset="0"/>
              </a:rPr>
              <a:t>	</a:t>
            </a:r>
            <a:r>
              <a:rPr lang="ru-RU" sz="2000" dirty="0" smtClean="0">
                <a:latin typeface="Georgia" pitchFamily="18" charset="0"/>
              </a:rPr>
              <a:t>Они </a:t>
            </a:r>
            <a:r>
              <a:rPr lang="ru-RU" sz="2000" dirty="0">
                <a:latin typeface="Georgia" pitchFamily="18" charset="0"/>
              </a:rPr>
              <a:t>тщательно осматривают каждую веточку, каждую щель, трещинку в коре дерева и достают оттуда запрятавшихся там, на зиму насекомых и их личинок. Многие из уничтоженных насекомых являются вредителями.</a:t>
            </a:r>
          </a:p>
          <a:p>
            <a:pPr algn="ctr"/>
            <a:r>
              <a:rPr lang="ru-RU" dirty="0">
                <a:latin typeface="Georgia" pitchFamily="18" charset="0"/>
              </a:rPr>
              <a:t> </a:t>
            </a:r>
            <a:endParaRPr lang="ru-RU" dirty="0" smtClean="0">
              <a:latin typeface="Georgia" pitchFamily="18" charset="0"/>
            </a:endParaRPr>
          </a:p>
          <a:p>
            <a:pPr algn="ctr"/>
            <a:r>
              <a:rPr lang="ru-RU" sz="2000" b="1" i="1" dirty="0" smtClean="0">
                <a:solidFill>
                  <a:srgbClr val="333399"/>
                </a:solidFill>
                <a:latin typeface="Georgia" pitchFamily="18" charset="0"/>
              </a:rPr>
              <a:t>Чтобы </a:t>
            </a:r>
            <a:r>
              <a:rPr lang="ru-RU" sz="2000" b="1" i="1" dirty="0">
                <a:solidFill>
                  <a:srgbClr val="333399"/>
                </a:solidFill>
                <a:latin typeface="Georgia" pitchFamily="18" charset="0"/>
              </a:rPr>
              <a:t>помочь птицам, которые остались зимовать, </a:t>
            </a:r>
            <a:endParaRPr lang="ru-RU" sz="2000" b="1" i="1" dirty="0" smtClean="0">
              <a:solidFill>
                <a:srgbClr val="333399"/>
              </a:solidFill>
              <a:latin typeface="Georgia" pitchFamily="18" charset="0"/>
            </a:endParaRPr>
          </a:p>
          <a:p>
            <a:pPr algn="ctr"/>
            <a:r>
              <a:rPr lang="ru-RU" sz="2000" b="1" i="1" dirty="0" smtClean="0">
                <a:solidFill>
                  <a:srgbClr val="333399"/>
                </a:solidFill>
                <a:latin typeface="Georgia" pitchFamily="18" charset="0"/>
              </a:rPr>
              <a:t>отыскать </a:t>
            </a:r>
            <a:r>
              <a:rPr lang="ru-RU" sz="2000" b="1" i="1" dirty="0">
                <a:solidFill>
                  <a:srgbClr val="333399"/>
                </a:solidFill>
                <a:latin typeface="Georgia" pitchFamily="18" charset="0"/>
              </a:rPr>
              <a:t>еду, вешают кормушки. </a:t>
            </a:r>
          </a:p>
          <a:p>
            <a:pPr algn="just"/>
            <a:r>
              <a:rPr lang="ru-RU" dirty="0">
                <a:latin typeface="Georgia" pitchFamily="18" charset="0"/>
              </a:rPr>
              <a:t>	</a:t>
            </a:r>
          </a:p>
          <a:p>
            <a:pPr marL="285750" indent="-285750">
              <a:buFont typeface="Wingdings" pitchFamily="2" charset="2"/>
              <a:buChar char="v"/>
            </a:pPr>
            <a:r>
              <a:rPr lang="ru-RU" sz="2000" dirty="0" smtClean="0">
                <a:latin typeface="Georgia" pitchFamily="18" charset="0"/>
              </a:rPr>
              <a:t>Кормушка </a:t>
            </a:r>
            <a:r>
              <a:rPr lang="ru-RU" sz="2000" dirty="0">
                <a:latin typeface="Georgia" pitchFamily="18" charset="0"/>
              </a:rPr>
              <a:t>должна быть удобна и безопасна для птиц (плотное крепление, никаких острых краёв, недоступность для соседской кошки)!</a:t>
            </a:r>
          </a:p>
          <a:p>
            <a:pPr marL="285750" indent="-285750">
              <a:buFont typeface="Wingdings" pitchFamily="2" charset="2"/>
              <a:buChar char="v"/>
            </a:pPr>
            <a:r>
              <a:rPr lang="ru-RU" sz="2000" dirty="0" smtClean="0">
                <a:latin typeface="Georgia" pitchFamily="18" charset="0"/>
              </a:rPr>
              <a:t>Повесь </a:t>
            </a:r>
            <a:r>
              <a:rPr lang="ru-RU" sz="2000" dirty="0">
                <a:latin typeface="Georgia" pitchFamily="18" charset="0"/>
              </a:rPr>
              <a:t>кормушку так, чтобы туда могли попасть мелкие и ловкие птицы, но ни как не голуби и вороны (для которых корма достаточно и на улице)!</a:t>
            </a:r>
          </a:p>
          <a:p>
            <a:pPr marL="285750" indent="-285750">
              <a:buFont typeface="Wingdings" pitchFamily="2" charset="2"/>
              <a:buChar char="v"/>
            </a:pPr>
            <a:r>
              <a:rPr lang="ru-RU" sz="2000" dirty="0" smtClean="0">
                <a:latin typeface="Georgia" pitchFamily="18" charset="0"/>
              </a:rPr>
              <a:t>По </a:t>
            </a:r>
            <a:r>
              <a:rPr lang="ru-RU" sz="2000" dirty="0">
                <a:latin typeface="Georgia" pitchFamily="18" charset="0"/>
              </a:rPr>
              <a:t>возможности корм должен быть защищён от непогоды!</a:t>
            </a:r>
          </a:p>
          <a:p>
            <a:pPr marL="285750" indent="-285750">
              <a:buFont typeface="Wingdings" pitchFamily="2" charset="2"/>
              <a:buChar char="v"/>
            </a:pPr>
            <a:r>
              <a:rPr lang="ru-RU" sz="2000" dirty="0" smtClean="0">
                <a:latin typeface="Georgia" pitchFamily="18" charset="0"/>
              </a:rPr>
              <a:t>Кормушку </a:t>
            </a:r>
            <a:r>
              <a:rPr lang="ru-RU" sz="2000" dirty="0">
                <a:latin typeface="Georgia" pitchFamily="18" charset="0"/>
              </a:rPr>
              <a:t>необходимо регулярно чистить! </a:t>
            </a:r>
          </a:p>
          <a:p>
            <a:pPr marL="285750" indent="-285750">
              <a:buFont typeface="Wingdings" pitchFamily="2" charset="2"/>
              <a:buChar char="v"/>
            </a:pPr>
            <a:r>
              <a:rPr lang="ru-RU" sz="2000" dirty="0" smtClean="0">
                <a:latin typeface="Georgia" pitchFamily="18" charset="0"/>
              </a:rPr>
              <a:t>Если </a:t>
            </a:r>
            <a:r>
              <a:rPr lang="ru-RU" sz="2000" dirty="0">
                <a:latin typeface="Georgia" pitchFamily="18" charset="0"/>
              </a:rPr>
              <a:t>начал подкармливать птиц однажды в начале зимы, следи за тем, чтобы каждый день в кормушке был корм!</a:t>
            </a:r>
          </a:p>
        </p:txBody>
      </p:sp>
    </p:spTree>
    <p:extLst>
      <p:ext uri="{BB962C8B-B14F-4D97-AF65-F5344CB8AC3E}">
        <p14:creationId xmlns:p14="http://schemas.microsoft.com/office/powerpoint/2010/main" val="25446270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3528" y="548680"/>
            <a:ext cx="8568952" cy="2123658"/>
          </a:xfrm>
          <a:prstGeom prst="rect">
            <a:avLst/>
          </a:prstGeom>
        </p:spPr>
        <p:txBody>
          <a:bodyPr wrap="square">
            <a:spAutoFit/>
          </a:bodyPr>
          <a:lstStyle/>
          <a:p>
            <a:pPr algn="ctr"/>
            <a:r>
              <a:rPr lang="ru-RU" sz="2400" b="1" i="1" dirty="0">
                <a:solidFill>
                  <a:srgbClr val="333399"/>
                </a:solidFill>
                <a:latin typeface="Georgia" pitchFamily="18" charset="0"/>
              </a:rPr>
              <a:t>Чем накормить пернатых гостей?</a:t>
            </a:r>
          </a:p>
          <a:p>
            <a:pPr algn="just"/>
            <a:r>
              <a:rPr lang="ru-RU" b="1" dirty="0" smtClean="0">
                <a:latin typeface="Georgia" pitchFamily="18" charset="0"/>
              </a:rPr>
              <a:t>Помните</a:t>
            </a:r>
            <a:r>
              <a:rPr lang="ru-RU" b="1" dirty="0">
                <a:latin typeface="Georgia" pitchFamily="18" charset="0"/>
              </a:rPr>
              <a:t>, что нельзя давать птицам соленую пищу и чёрный хлеб!</a:t>
            </a:r>
          </a:p>
          <a:p>
            <a:pPr algn="just"/>
            <a:r>
              <a:rPr lang="ru-RU" b="1" dirty="0" smtClean="0">
                <a:latin typeface="Georgia" pitchFamily="18" charset="0"/>
              </a:rPr>
              <a:t>Недопустимо </a:t>
            </a:r>
            <a:r>
              <a:rPr lang="ru-RU" b="1" dirty="0">
                <a:latin typeface="Georgia" pitchFamily="18" charset="0"/>
              </a:rPr>
              <a:t>скармливать любые соленые, жареные, острые, кислые продукты. Очень опасен ржаной хлеб - он закисает в зобу птиц, плохо переваривается, особенно в мороз. Птицам нельзя давать цитрусовые (апельсины и лимоны), кожуру бананов, пряности. </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908" y="2799335"/>
            <a:ext cx="6300192" cy="39048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9739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23528" y="197346"/>
            <a:ext cx="8352928" cy="5601533"/>
          </a:xfrm>
          <a:prstGeom prst="rect">
            <a:avLst/>
          </a:prstGeom>
        </p:spPr>
        <p:txBody>
          <a:bodyPr wrap="square">
            <a:spAutoFit/>
          </a:bodyPr>
          <a:lstStyle/>
          <a:p>
            <a:endParaRPr lang="ru-RU" dirty="0" smtClean="0"/>
          </a:p>
          <a:p>
            <a:pPr algn="ctr"/>
            <a:r>
              <a:rPr lang="ru-RU" sz="2000" b="1" i="1" dirty="0" smtClean="0">
                <a:solidFill>
                  <a:srgbClr val="333399"/>
                </a:solidFill>
                <a:latin typeface="Georgia" pitchFamily="18" charset="0"/>
              </a:rPr>
              <a:t>Для </a:t>
            </a:r>
            <a:r>
              <a:rPr lang="ru-RU" sz="2000" b="1" i="1" dirty="0">
                <a:solidFill>
                  <a:srgbClr val="333399"/>
                </a:solidFill>
                <a:latin typeface="Georgia" pitchFamily="18" charset="0"/>
              </a:rPr>
              <a:t>подкормки вы можете использовать:</a:t>
            </a:r>
          </a:p>
          <a:p>
            <a:pPr marL="342900" indent="-342900">
              <a:buFont typeface="Wingdings" pitchFamily="2" charset="2"/>
              <a:buChar char="v"/>
            </a:pPr>
            <a:r>
              <a:rPr lang="ru-RU" sz="2000" dirty="0" smtClean="0">
                <a:latin typeface="Georgia" pitchFamily="18" charset="0"/>
              </a:rPr>
              <a:t>Нежареные </a:t>
            </a:r>
            <a:r>
              <a:rPr lang="ru-RU" sz="2000" dirty="0">
                <a:latin typeface="Georgia" pitchFamily="18" charset="0"/>
              </a:rPr>
              <a:t>семена подсолнуха и тыквы, арбуза и дыни, конопли</a:t>
            </a:r>
          </a:p>
          <a:p>
            <a:pPr marL="342900" indent="-342900">
              <a:buFont typeface="Wingdings" pitchFamily="2" charset="2"/>
              <a:buChar char="v"/>
            </a:pPr>
            <a:r>
              <a:rPr lang="ru-RU" sz="2000" dirty="0" smtClean="0">
                <a:latin typeface="Georgia" pitchFamily="18" charset="0"/>
              </a:rPr>
              <a:t>Шишки</a:t>
            </a:r>
            <a:r>
              <a:rPr lang="ru-RU" sz="2000" dirty="0">
                <a:latin typeface="Georgia" pitchFamily="18" charset="0"/>
              </a:rPr>
              <a:t>, желуди, орехи, например, арахис</a:t>
            </a:r>
          </a:p>
          <a:p>
            <a:pPr marL="342900" indent="-342900">
              <a:buFont typeface="Wingdings" pitchFamily="2" charset="2"/>
              <a:buChar char="v"/>
            </a:pPr>
            <a:r>
              <a:rPr lang="ru-RU" sz="2000" dirty="0" smtClean="0">
                <a:latin typeface="Georgia" pitchFamily="18" charset="0"/>
              </a:rPr>
              <a:t>Пшено</a:t>
            </a:r>
            <a:r>
              <a:rPr lang="ru-RU" sz="2000" dirty="0">
                <a:latin typeface="Georgia" pitchFamily="18" charset="0"/>
              </a:rPr>
              <a:t>, просо, овес, пшеница, геркулес (сырые!)</a:t>
            </a:r>
          </a:p>
          <a:p>
            <a:pPr marL="342900" indent="-342900">
              <a:buFont typeface="Wingdings" pitchFamily="2" charset="2"/>
              <a:buChar char="v"/>
            </a:pPr>
            <a:r>
              <a:rPr lang="ru-RU" sz="2000" dirty="0" smtClean="0">
                <a:latin typeface="Georgia" pitchFamily="18" charset="0"/>
              </a:rPr>
              <a:t>Пучки </a:t>
            </a:r>
            <a:r>
              <a:rPr lang="ru-RU" sz="2000" dirty="0">
                <a:latin typeface="Georgia" pitchFamily="18" charset="0"/>
              </a:rPr>
              <a:t>сорных трав - лебеды, крапивы, конского щавеля, лопуха и т.д.</a:t>
            </a:r>
          </a:p>
          <a:p>
            <a:pPr marL="342900" indent="-342900">
              <a:buFont typeface="Wingdings" pitchFamily="2" charset="2"/>
              <a:buChar char="v"/>
            </a:pPr>
            <a:r>
              <a:rPr lang="ru-RU" sz="2000" dirty="0" smtClean="0">
                <a:latin typeface="Georgia" pitchFamily="18" charset="0"/>
              </a:rPr>
              <a:t>Гроздья </a:t>
            </a:r>
            <a:r>
              <a:rPr lang="ru-RU" sz="2000" dirty="0">
                <a:latin typeface="Georgia" pitchFamily="18" charset="0"/>
              </a:rPr>
              <a:t>ягод калины, рябины, черной и красной бузины</a:t>
            </a:r>
          </a:p>
          <a:p>
            <a:pPr marL="342900" indent="-342900">
              <a:buFont typeface="Wingdings" pitchFamily="2" charset="2"/>
              <a:buChar char="v"/>
            </a:pPr>
            <a:r>
              <a:rPr lang="ru-RU" sz="2000" dirty="0" smtClean="0">
                <a:latin typeface="Georgia" pitchFamily="18" charset="0"/>
              </a:rPr>
              <a:t>Крошки </a:t>
            </a:r>
            <a:r>
              <a:rPr lang="ru-RU" sz="2000" dirty="0">
                <a:latin typeface="Georgia" pitchFamily="18" charset="0"/>
              </a:rPr>
              <a:t>чёрствого пшеничного хлеба</a:t>
            </a:r>
          </a:p>
          <a:p>
            <a:pPr marL="342900" indent="-342900">
              <a:buFont typeface="Wingdings" pitchFamily="2" charset="2"/>
              <a:buChar char="v"/>
            </a:pPr>
            <a:r>
              <a:rPr lang="ru-RU" sz="2000" dirty="0" smtClean="0">
                <a:latin typeface="Georgia" pitchFamily="18" charset="0"/>
              </a:rPr>
              <a:t>Семена </a:t>
            </a:r>
            <a:r>
              <a:rPr lang="ru-RU" sz="2000" dirty="0">
                <a:latin typeface="Georgia" pitchFamily="18" charset="0"/>
              </a:rPr>
              <a:t>клена и ясеня</a:t>
            </a:r>
          </a:p>
          <a:p>
            <a:pPr marL="342900" indent="-342900">
              <a:buFont typeface="Wingdings" pitchFamily="2" charset="2"/>
              <a:buChar char="v"/>
            </a:pPr>
            <a:r>
              <a:rPr lang="ru-RU" sz="2000" dirty="0" smtClean="0">
                <a:latin typeface="Georgia" pitchFamily="18" charset="0"/>
              </a:rPr>
              <a:t>Кусочки </a:t>
            </a:r>
            <a:r>
              <a:rPr lang="ru-RU" sz="2000" dirty="0">
                <a:latin typeface="Georgia" pitchFamily="18" charset="0"/>
              </a:rPr>
              <a:t>несолёного сала, мяса и жира</a:t>
            </a:r>
          </a:p>
          <a:p>
            <a:pPr marL="342900" indent="-342900">
              <a:buFont typeface="Wingdings" pitchFamily="2" charset="2"/>
              <a:buChar char="v"/>
            </a:pPr>
            <a:r>
              <a:rPr lang="ru-RU" sz="2000" dirty="0" smtClean="0">
                <a:latin typeface="Georgia" pitchFamily="18" charset="0"/>
              </a:rPr>
              <a:t>Яблоки</a:t>
            </a:r>
          </a:p>
          <a:p>
            <a:pPr marL="342900" indent="-342900">
              <a:buFont typeface="Wingdings" pitchFamily="2" charset="2"/>
              <a:buChar char="v"/>
            </a:pPr>
            <a:endParaRPr lang="ru-RU" sz="2000" dirty="0">
              <a:latin typeface="Georgia" pitchFamily="18" charset="0"/>
            </a:endParaRPr>
          </a:p>
          <a:p>
            <a:pPr algn="ctr"/>
            <a:r>
              <a:rPr lang="ru-RU" sz="2000" dirty="0">
                <a:latin typeface="Georgia" pitchFamily="18" charset="0"/>
              </a:rPr>
              <a:t> </a:t>
            </a:r>
            <a:r>
              <a:rPr lang="ru-RU" sz="2000" b="1" i="1" dirty="0">
                <a:solidFill>
                  <a:srgbClr val="333399"/>
                </a:solidFill>
                <a:latin typeface="Georgia" pitchFamily="18" charset="0"/>
              </a:rPr>
              <a:t>Подкармливать можно практически любых птиц. Подготовку к этому необходимо начинать еще с лета, заготавливая корм и мастерить кормушки. </a:t>
            </a:r>
            <a:endParaRPr lang="ru-RU" sz="2000" b="1" i="1" dirty="0" smtClean="0">
              <a:solidFill>
                <a:srgbClr val="333399"/>
              </a:solidFill>
              <a:latin typeface="Georgia" pitchFamily="18" charset="0"/>
            </a:endParaRPr>
          </a:p>
          <a:p>
            <a:pPr algn="ctr"/>
            <a:r>
              <a:rPr lang="ru-RU" sz="2000" b="1" i="1" dirty="0" smtClean="0">
                <a:solidFill>
                  <a:srgbClr val="333399"/>
                </a:solidFill>
                <a:latin typeface="Georgia" pitchFamily="18" charset="0"/>
              </a:rPr>
              <a:t>Для </a:t>
            </a:r>
            <a:r>
              <a:rPr lang="ru-RU" sz="2000" b="1" i="1" dirty="0">
                <a:solidFill>
                  <a:srgbClr val="333399"/>
                </a:solidFill>
                <a:latin typeface="Georgia" pitchFamily="18" charset="0"/>
              </a:rPr>
              <a:t>нас это полчаса работы, а для птицы </a:t>
            </a:r>
            <a:r>
              <a:rPr lang="ru-RU" sz="2000" b="1" i="1" dirty="0" smtClean="0">
                <a:solidFill>
                  <a:srgbClr val="333399"/>
                </a:solidFill>
                <a:latin typeface="Georgia" pitchFamily="18" charset="0"/>
              </a:rPr>
              <a:t>–</a:t>
            </a:r>
          </a:p>
          <a:p>
            <a:pPr algn="ctr"/>
            <a:r>
              <a:rPr lang="ru-RU" sz="2000" b="1" i="1" dirty="0" smtClean="0">
                <a:solidFill>
                  <a:srgbClr val="333399"/>
                </a:solidFill>
                <a:latin typeface="Georgia" pitchFamily="18" charset="0"/>
              </a:rPr>
              <a:t> </a:t>
            </a:r>
            <a:r>
              <a:rPr lang="ru-RU" sz="2000" b="1" i="1" dirty="0">
                <a:solidFill>
                  <a:srgbClr val="333399"/>
                </a:solidFill>
                <a:latin typeface="Georgia" pitchFamily="18" charset="0"/>
              </a:rPr>
              <a:t>спасённая жизнь. </a:t>
            </a:r>
          </a:p>
        </p:txBody>
      </p:sp>
    </p:spTree>
    <p:extLst>
      <p:ext uri="{BB962C8B-B14F-4D97-AF65-F5344CB8AC3E}">
        <p14:creationId xmlns:p14="http://schemas.microsoft.com/office/powerpoint/2010/main" val="4984487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404664"/>
            <a:ext cx="4752528" cy="4985980"/>
          </a:xfrm>
          <a:prstGeom prst="rect">
            <a:avLst/>
          </a:prstGeom>
        </p:spPr>
        <p:txBody>
          <a:bodyPr wrap="square">
            <a:spAutoFit/>
          </a:bodyPr>
          <a:lstStyle/>
          <a:p>
            <a:r>
              <a:rPr lang="ru-RU" sz="2000" b="1" dirty="0" smtClean="0">
                <a:solidFill>
                  <a:srgbClr val="333399"/>
                </a:solidFill>
                <a:latin typeface="Georgia" pitchFamily="18" charset="0"/>
              </a:rPr>
              <a:t>Покормите </a:t>
            </a:r>
            <a:r>
              <a:rPr lang="ru-RU" sz="2000" b="1" dirty="0">
                <a:solidFill>
                  <a:srgbClr val="333399"/>
                </a:solidFill>
                <a:latin typeface="Georgia" pitchFamily="18" charset="0"/>
              </a:rPr>
              <a:t>птиц зимой.</a:t>
            </a:r>
          </a:p>
          <a:p>
            <a:r>
              <a:rPr lang="ru-RU" sz="2000" b="1" dirty="0">
                <a:solidFill>
                  <a:srgbClr val="333399"/>
                </a:solidFill>
                <a:latin typeface="Georgia" pitchFamily="18" charset="0"/>
              </a:rPr>
              <a:t>Пусть со всех концов</a:t>
            </a:r>
          </a:p>
          <a:p>
            <a:r>
              <a:rPr lang="ru-RU" sz="2000" b="1" dirty="0">
                <a:solidFill>
                  <a:srgbClr val="333399"/>
                </a:solidFill>
                <a:latin typeface="Georgia" pitchFamily="18" charset="0"/>
              </a:rPr>
              <a:t>К вам слетятся, как домой,</a:t>
            </a:r>
          </a:p>
          <a:p>
            <a:r>
              <a:rPr lang="ru-RU" sz="2000" b="1" dirty="0">
                <a:solidFill>
                  <a:srgbClr val="333399"/>
                </a:solidFill>
                <a:latin typeface="Georgia" pitchFamily="18" charset="0"/>
              </a:rPr>
              <a:t>Стайки на крыльцо.</a:t>
            </a:r>
          </a:p>
          <a:p>
            <a:endParaRPr lang="ru-RU" sz="2000" b="1" dirty="0">
              <a:solidFill>
                <a:srgbClr val="333399"/>
              </a:solidFill>
              <a:latin typeface="Georgia" pitchFamily="18" charset="0"/>
            </a:endParaRPr>
          </a:p>
          <a:p>
            <a:r>
              <a:rPr lang="ru-RU" sz="2000" b="1" dirty="0">
                <a:solidFill>
                  <a:srgbClr val="333399"/>
                </a:solidFill>
                <a:latin typeface="Georgia" pitchFamily="18" charset="0"/>
              </a:rPr>
              <a:t>Не богаты их корма.</a:t>
            </a:r>
          </a:p>
          <a:p>
            <a:r>
              <a:rPr lang="ru-RU" sz="2000" b="1" dirty="0">
                <a:solidFill>
                  <a:srgbClr val="333399"/>
                </a:solidFill>
                <a:latin typeface="Georgia" pitchFamily="18" charset="0"/>
              </a:rPr>
              <a:t>Горсть зерна нужна,</a:t>
            </a:r>
          </a:p>
          <a:p>
            <a:r>
              <a:rPr lang="ru-RU" sz="2000" b="1" dirty="0">
                <a:solidFill>
                  <a:srgbClr val="333399"/>
                </a:solidFill>
                <a:latin typeface="Georgia" pitchFamily="18" charset="0"/>
              </a:rPr>
              <a:t>Горсть одна —</a:t>
            </a:r>
          </a:p>
          <a:p>
            <a:r>
              <a:rPr lang="ru-RU" sz="2000" b="1" dirty="0">
                <a:solidFill>
                  <a:srgbClr val="333399"/>
                </a:solidFill>
                <a:latin typeface="Georgia" pitchFamily="18" charset="0"/>
              </a:rPr>
              <a:t>И не страшна</a:t>
            </a:r>
          </a:p>
          <a:p>
            <a:r>
              <a:rPr lang="ru-RU" sz="2000" b="1" dirty="0">
                <a:solidFill>
                  <a:srgbClr val="333399"/>
                </a:solidFill>
                <a:latin typeface="Georgia" pitchFamily="18" charset="0"/>
              </a:rPr>
              <a:t>Будет им зима.</a:t>
            </a:r>
          </a:p>
          <a:p>
            <a:endParaRPr lang="ru-RU" sz="2000" b="1" dirty="0">
              <a:solidFill>
                <a:srgbClr val="333399"/>
              </a:solidFill>
              <a:latin typeface="Georgia" pitchFamily="18" charset="0"/>
            </a:endParaRPr>
          </a:p>
          <a:p>
            <a:r>
              <a:rPr lang="ru-RU" sz="2000" b="1" dirty="0">
                <a:solidFill>
                  <a:srgbClr val="333399"/>
                </a:solidFill>
                <a:latin typeface="Georgia" pitchFamily="18" charset="0"/>
              </a:rPr>
              <a:t>Сколько гибнет их — не счесть,</a:t>
            </a:r>
          </a:p>
          <a:p>
            <a:r>
              <a:rPr lang="ru-RU" sz="2000" b="1" dirty="0">
                <a:solidFill>
                  <a:srgbClr val="333399"/>
                </a:solidFill>
                <a:latin typeface="Georgia" pitchFamily="18" charset="0"/>
              </a:rPr>
              <a:t>Видеть тяжело.</a:t>
            </a:r>
          </a:p>
          <a:p>
            <a:r>
              <a:rPr lang="ru-RU" sz="2000" b="1" dirty="0">
                <a:solidFill>
                  <a:srgbClr val="333399"/>
                </a:solidFill>
                <a:latin typeface="Georgia" pitchFamily="18" charset="0"/>
              </a:rPr>
              <a:t>А ведь в нашем сердце есть</a:t>
            </a:r>
          </a:p>
          <a:p>
            <a:r>
              <a:rPr lang="ru-RU" sz="2000" b="1" dirty="0">
                <a:solidFill>
                  <a:srgbClr val="333399"/>
                </a:solidFill>
                <a:latin typeface="Georgia" pitchFamily="18" charset="0"/>
              </a:rPr>
              <a:t>И для птиц тепло.</a:t>
            </a:r>
          </a:p>
          <a:p>
            <a:endParaRPr lang="ru-RU" dirty="0">
              <a:latin typeface="Georgia" pitchFamily="18" charset="0"/>
            </a:endParaRPr>
          </a:p>
        </p:txBody>
      </p:sp>
      <p:sp>
        <p:nvSpPr>
          <p:cNvPr id="5" name="Прямоугольник 4"/>
          <p:cNvSpPr/>
          <p:nvPr/>
        </p:nvSpPr>
        <p:spPr>
          <a:xfrm>
            <a:off x="4644008" y="404664"/>
            <a:ext cx="4176464" cy="3170099"/>
          </a:xfrm>
          <a:prstGeom prst="rect">
            <a:avLst/>
          </a:prstGeom>
        </p:spPr>
        <p:txBody>
          <a:bodyPr wrap="square">
            <a:spAutoFit/>
          </a:bodyPr>
          <a:lstStyle/>
          <a:p>
            <a:r>
              <a:rPr lang="ru-RU" sz="2000" b="1" dirty="0">
                <a:solidFill>
                  <a:srgbClr val="333399"/>
                </a:solidFill>
                <a:latin typeface="Georgia" pitchFamily="18" charset="0"/>
              </a:rPr>
              <a:t>Разве можно забывать:</a:t>
            </a:r>
          </a:p>
          <a:p>
            <a:r>
              <a:rPr lang="ru-RU" sz="2000" b="1" dirty="0">
                <a:solidFill>
                  <a:srgbClr val="333399"/>
                </a:solidFill>
                <a:latin typeface="Georgia" pitchFamily="18" charset="0"/>
              </a:rPr>
              <a:t>Улететь могли,</a:t>
            </a:r>
          </a:p>
          <a:p>
            <a:r>
              <a:rPr lang="ru-RU" sz="2000" b="1" dirty="0">
                <a:solidFill>
                  <a:srgbClr val="333399"/>
                </a:solidFill>
                <a:latin typeface="Georgia" pitchFamily="18" charset="0"/>
              </a:rPr>
              <a:t>А остались зимовать</a:t>
            </a:r>
          </a:p>
          <a:p>
            <a:r>
              <a:rPr lang="ru-RU" sz="2000" b="1" dirty="0">
                <a:solidFill>
                  <a:srgbClr val="333399"/>
                </a:solidFill>
                <a:latin typeface="Georgia" pitchFamily="18" charset="0"/>
              </a:rPr>
              <a:t>Заодно с людьми.</a:t>
            </a:r>
          </a:p>
          <a:p>
            <a:endParaRPr lang="ru-RU" sz="2000" b="1" dirty="0">
              <a:solidFill>
                <a:srgbClr val="333399"/>
              </a:solidFill>
              <a:latin typeface="Georgia" pitchFamily="18" charset="0"/>
            </a:endParaRPr>
          </a:p>
          <a:p>
            <a:r>
              <a:rPr lang="ru-RU" sz="2000" b="1" dirty="0">
                <a:solidFill>
                  <a:srgbClr val="333399"/>
                </a:solidFill>
                <a:latin typeface="Georgia" pitchFamily="18" charset="0"/>
              </a:rPr>
              <a:t>Приучите птиц в мороз</a:t>
            </a:r>
          </a:p>
          <a:p>
            <a:r>
              <a:rPr lang="ru-RU" sz="2000" b="1" dirty="0">
                <a:solidFill>
                  <a:srgbClr val="333399"/>
                </a:solidFill>
                <a:latin typeface="Georgia" pitchFamily="18" charset="0"/>
              </a:rPr>
              <a:t>К своему окну,</a:t>
            </a:r>
          </a:p>
          <a:p>
            <a:r>
              <a:rPr lang="ru-RU" sz="2000" b="1" dirty="0">
                <a:solidFill>
                  <a:srgbClr val="333399"/>
                </a:solidFill>
                <a:latin typeface="Georgia" pitchFamily="18" charset="0"/>
              </a:rPr>
              <a:t>Чтоб без песен не пришлось</a:t>
            </a:r>
          </a:p>
          <a:p>
            <a:r>
              <a:rPr lang="ru-RU" sz="2000" b="1" dirty="0">
                <a:solidFill>
                  <a:srgbClr val="333399"/>
                </a:solidFill>
                <a:latin typeface="Georgia" pitchFamily="18" charset="0"/>
              </a:rPr>
              <a:t>Нам встречать весну.</a:t>
            </a:r>
          </a:p>
          <a:p>
            <a:pPr algn="r"/>
            <a:r>
              <a:rPr lang="ru-RU" sz="2000" b="1" dirty="0">
                <a:solidFill>
                  <a:srgbClr val="333399"/>
                </a:solidFill>
                <a:latin typeface="Georgia" pitchFamily="18" charset="0"/>
              </a:rPr>
              <a:t>                              (А. Яшин</a:t>
            </a:r>
            <a:r>
              <a:rPr lang="ru-RU" sz="2000" b="1" dirty="0">
                <a:solidFill>
                  <a:srgbClr val="333399"/>
                </a:solidFill>
              </a:rPr>
              <a:t>)</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492" y="3861048"/>
            <a:ext cx="4023980" cy="26399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2645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87624" y="908720"/>
            <a:ext cx="7272808" cy="3416320"/>
          </a:xfrm>
          <a:prstGeom prst="rect">
            <a:avLst/>
          </a:prstGeom>
        </p:spPr>
        <p:txBody>
          <a:bodyPr wrap="square">
            <a:spAutoFit/>
          </a:bodyPr>
          <a:lstStyle/>
          <a:p>
            <a:pPr algn="ctr"/>
            <a:endParaRPr lang="ru-RU" sz="7200" b="1" i="1" dirty="0" smtClean="0">
              <a:solidFill>
                <a:srgbClr val="000099"/>
              </a:solidFill>
              <a:latin typeface="Georgia" pitchFamily="18" charset="0"/>
            </a:endParaRPr>
          </a:p>
          <a:p>
            <a:pPr algn="ctr"/>
            <a:r>
              <a:rPr lang="ru-RU" sz="7200" b="1" i="1" dirty="0" smtClean="0">
                <a:solidFill>
                  <a:srgbClr val="000099"/>
                </a:solidFill>
                <a:latin typeface="Georgia" pitchFamily="18" charset="0"/>
              </a:rPr>
              <a:t>Спасибо </a:t>
            </a:r>
          </a:p>
          <a:p>
            <a:pPr algn="ctr"/>
            <a:r>
              <a:rPr lang="ru-RU" sz="7200" b="1" i="1" dirty="0" smtClean="0">
                <a:solidFill>
                  <a:srgbClr val="000099"/>
                </a:solidFill>
                <a:latin typeface="Georgia" pitchFamily="18" charset="0"/>
              </a:rPr>
              <a:t>за внимание!</a:t>
            </a:r>
            <a:endParaRPr lang="ru-RU" sz="7200" b="1" i="1" dirty="0">
              <a:solidFill>
                <a:srgbClr val="000099"/>
              </a:solidFill>
              <a:latin typeface="Georgia" pitchFamily="18" charset="0"/>
            </a:endParaRPr>
          </a:p>
        </p:txBody>
      </p:sp>
    </p:spTree>
    <p:extLst>
      <p:ext uri="{BB962C8B-B14F-4D97-AF65-F5344CB8AC3E}">
        <p14:creationId xmlns:p14="http://schemas.microsoft.com/office/powerpoint/2010/main" val="29314738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3175"/>
            <a:ext cx="91630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4797152"/>
            <a:ext cx="8784976" cy="1631216"/>
          </a:xfrm>
          <a:prstGeom prst="rect">
            <a:avLst/>
          </a:prstGeom>
        </p:spPr>
        <p:txBody>
          <a:bodyPr wrap="square">
            <a:spAutoFit/>
          </a:bodyPr>
          <a:lstStyle/>
          <a:p>
            <a:endParaRPr lang="ru-RU" sz="2000" dirty="0" smtClean="0">
              <a:latin typeface="Georgia" pitchFamily="18" charset="0"/>
            </a:endParaRPr>
          </a:p>
          <a:p>
            <a:pPr algn="ctr"/>
            <a:endParaRPr lang="ru-RU" sz="2000" dirty="0" smtClean="0">
              <a:latin typeface="Georgia" pitchFamily="18" charset="0"/>
            </a:endParaRPr>
          </a:p>
          <a:p>
            <a:pPr algn="ctr"/>
            <a:r>
              <a:rPr lang="ru-RU" sz="2000" dirty="0" smtClean="0">
                <a:latin typeface="Georgia" pitchFamily="18" charset="0"/>
              </a:rPr>
              <a:t>Работу выполнил: ученик 5 класса</a:t>
            </a:r>
          </a:p>
          <a:p>
            <a:pPr algn="ctr"/>
            <a:r>
              <a:rPr lang="ru-RU" sz="2000" dirty="0" err="1" smtClean="0">
                <a:latin typeface="Georgia" pitchFamily="18" charset="0"/>
              </a:rPr>
              <a:t>Дегтерев</a:t>
            </a:r>
            <a:r>
              <a:rPr lang="ru-RU" sz="2000" dirty="0" smtClean="0">
                <a:latin typeface="Georgia" pitchFamily="18" charset="0"/>
              </a:rPr>
              <a:t> Анатолий </a:t>
            </a:r>
            <a:r>
              <a:rPr lang="ru-RU" sz="2000" dirty="0">
                <a:latin typeface="Georgia" pitchFamily="18" charset="0"/>
              </a:rPr>
              <a:t>А</a:t>
            </a:r>
            <a:r>
              <a:rPr lang="ru-RU" sz="2000" dirty="0" smtClean="0">
                <a:latin typeface="Georgia" pitchFamily="18" charset="0"/>
              </a:rPr>
              <a:t>ндреевич, 2008 г.р.</a:t>
            </a:r>
          </a:p>
          <a:p>
            <a:pPr algn="ctr"/>
            <a:r>
              <a:rPr lang="ru-RU" sz="2000" dirty="0" smtClean="0">
                <a:latin typeface="Georgia" pitchFamily="18" charset="0"/>
              </a:rPr>
              <a:t>Руководитель: Есина Н. М.</a:t>
            </a:r>
            <a:endParaRPr lang="ru-RU" sz="2000" dirty="0">
              <a:latin typeface="Georgia" pitchFamily="18" charset="0"/>
            </a:endParaRPr>
          </a:p>
        </p:txBody>
      </p:sp>
      <p:sp>
        <p:nvSpPr>
          <p:cNvPr id="3" name="Прямоугольник 2"/>
          <p:cNvSpPr/>
          <p:nvPr/>
        </p:nvSpPr>
        <p:spPr>
          <a:xfrm>
            <a:off x="0" y="188640"/>
            <a:ext cx="8604448" cy="1323439"/>
          </a:xfrm>
          <a:prstGeom prst="rect">
            <a:avLst/>
          </a:prstGeom>
        </p:spPr>
        <p:txBody>
          <a:bodyPr wrap="square">
            <a:spAutoFit/>
          </a:bodyPr>
          <a:lstStyle/>
          <a:p>
            <a:pPr algn="ctr"/>
            <a:r>
              <a:rPr lang="ru-RU" sz="2000" dirty="0">
                <a:latin typeface="Georgia" pitchFamily="18" charset="0"/>
              </a:rPr>
              <a:t>Кировское областное государственное общеобразовательное бюджетное учреждение для детей-сирот и детей, оставшихся без попечения родителей, «Средняя школа-интернат г. Сосновки </a:t>
            </a:r>
            <a:r>
              <a:rPr lang="ru-RU" sz="2000" dirty="0" err="1">
                <a:latin typeface="Georgia" pitchFamily="18" charset="0"/>
              </a:rPr>
              <a:t>Вятскополянского</a:t>
            </a:r>
            <a:r>
              <a:rPr lang="ru-RU" sz="2000" dirty="0">
                <a:latin typeface="Georgia" pitchFamily="18" charset="0"/>
              </a:rPr>
              <a:t> района» </a:t>
            </a:r>
          </a:p>
        </p:txBody>
      </p:sp>
      <p:pic>
        <p:nvPicPr>
          <p:cNvPr id="1126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63" r="13745"/>
          <a:stretch/>
        </p:blipFill>
        <p:spPr bwMode="auto">
          <a:xfrm rot="808562">
            <a:off x="755576" y="1728103"/>
            <a:ext cx="2952328" cy="28459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272" y="1475193"/>
            <a:ext cx="1795082" cy="153350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314" r="13052"/>
          <a:stretch/>
        </p:blipFill>
        <p:spPr bwMode="auto">
          <a:xfrm>
            <a:off x="7345080" y="3520418"/>
            <a:ext cx="1619408" cy="19384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7161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1520" y="197346"/>
            <a:ext cx="6336704" cy="4524315"/>
          </a:xfrm>
          <a:prstGeom prst="rect">
            <a:avLst/>
          </a:prstGeom>
        </p:spPr>
        <p:txBody>
          <a:bodyPr wrap="square">
            <a:spAutoFit/>
          </a:bodyPr>
          <a:lstStyle/>
          <a:p>
            <a:endParaRPr lang="ru-RU" b="1" i="1" dirty="0" smtClean="0">
              <a:latin typeface="Georgia" pitchFamily="18" charset="0"/>
            </a:endParaRPr>
          </a:p>
          <a:p>
            <a:r>
              <a:rPr lang="ru-RU" b="1" i="1" dirty="0" smtClean="0">
                <a:latin typeface="Georgia" pitchFamily="18" charset="0"/>
              </a:rPr>
              <a:t>Проблема</a:t>
            </a:r>
            <a:r>
              <a:rPr lang="ru-RU" b="1" i="1" dirty="0">
                <a:latin typeface="Georgia" pitchFamily="18" charset="0"/>
              </a:rPr>
              <a:t>:</a:t>
            </a:r>
          </a:p>
          <a:p>
            <a:r>
              <a:rPr lang="ru-RU" dirty="0">
                <a:latin typeface="Georgia" pitchFamily="18" charset="0"/>
              </a:rPr>
              <a:t>Ко сну готовится природа.</a:t>
            </a:r>
          </a:p>
          <a:p>
            <a:r>
              <a:rPr lang="ru-RU" dirty="0">
                <a:latin typeface="Georgia" pitchFamily="18" charset="0"/>
              </a:rPr>
              <a:t>Что делать птичьему народу</a:t>
            </a:r>
            <a:r>
              <a:rPr lang="ru-RU" dirty="0" smtClean="0">
                <a:latin typeface="Georgia" pitchFamily="18" charset="0"/>
              </a:rPr>
              <a:t>?</a:t>
            </a:r>
            <a:endParaRPr lang="ru-RU" dirty="0">
              <a:latin typeface="Georgia" pitchFamily="18" charset="0"/>
            </a:endParaRPr>
          </a:p>
          <a:p>
            <a:r>
              <a:rPr lang="ru-RU" b="1" i="1" dirty="0">
                <a:latin typeface="Georgia" pitchFamily="18" charset="0"/>
              </a:rPr>
              <a:t>Цель: </a:t>
            </a:r>
            <a:endParaRPr lang="ru-RU" b="1" i="1" dirty="0" smtClean="0">
              <a:latin typeface="Georgia" pitchFamily="18" charset="0"/>
            </a:endParaRPr>
          </a:p>
          <a:p>
            <a:r>
              <a:rPr lang="ru-RU" dirty="0" smtClean="0">
                <a:latin typeface="Georgia" pitchFamily="18" charset="0"/>
              </a:rPr>
              <a:t>Познакомиться </a:t>
            </a:r>
            <a:r>
              <a:rPr lang="ru-RU" dirty="0">
                <a:latin typeface="Georgia" pitchFamily="18" charset="0"/>
              </a:rPr>
              <a:t>с миром зимующих птиц  вятского края поближе и узнать о них много интересного.  Создать презентацию. </a:t>
            </a:r>
            <a:endParaRPr lang="ru-RU" i="1" dirty="0">
              <a:latin typeface="Georgia" pitchFamily="18" charset="0"/>
            </a:endParaRPr>
          </a:p>
          <a:p>
            <a:r>
              <a:rPr lang="ru-RU" b="1" i="1" dirty="0">
                <a:latin typeface="Georgia" pitchFamily="18" charset="0"/>
              </a:rPr>
              <a:t>Задачи:</a:t>
            </a:r>
          </a:p>
          <a:p>
            <a:pPr marL="285750" indent="-285750">
              <a:buFont typeface="Wingdings" pitchFamily="2" charset="2"/>
              <a:buChar char="v"/>
            </a:pPr>
            <a:r>
              <a:rPr lang="ru-RU" i="1" dirty="0" smtClean="0">
                <a:latin typeface="Georgia" pitchFamily="18" charset="0"/>
              </a:rPr>
              <a:t> </a:t>
            </a:r>
            <a:r>
              <a:rPr lang="ru-RU" dirty="0">
                <a:latin typeface="Georgia" pitchFamily="18" charset="0"/>
              </a:rPr>
              <a:t>обобщить и систематизировать представления об особенностях внешнего вида, образа жизни, повадках и приспособленности птиц к среде обитания.</a:t>
            </a:r>
          </a:p>
          <a:p>
            <a:pPr marL="285750" indent="-285750">
              <a:buFont typeface="Wingdings" pitchFamily="2" charset="2"/>
              <a:buChar char="v"/>
            </a:pPr>
            <a:r>
              <a:rPr lang="ru-RU" dirty="0" smtClean="0">
                <a:latin typeface="Georgia" pitchFamily="18" charset="0"/>
              </a:rPr>
              <a:t>развить </a:t>
            </a:r>
            <a:r>
              <a:rPr lang="ru-RU" dirty="0">
                <a:latin typeface="Georgia" pitchFamily="18" charset="0"/>
              </a:rPr>
              <a:t>способность к наблюдению явлений в природе.</a:t>
            </a:r>
          </a:p>
          <a:p>
            <a:pPr marL="285750" indent="-285750">
              <a:buFont typeface="Wingdings" pitchFamily="2" charset="2"/>
              <a:buChar char="v"/>
            </a:pPr>
            <a:r>
              <a:rPr lang="ru-RU" dirty="0" smtClean="0">
                <a:latin typeface="Georgia" pitchFamily="18" charset="0"/>
              </a:rPr>
              <a:t>оказывать </a:t>
            </a:r>
            <a:r>
              <a:rPr lang="ru-RU" dirty="0">
                <a:latin typeface="Georgia" pitchFamily="18" charset="0"/>
              </a:rPr>
              <a:t>посильную помощь пернатым в период экстремальных зимних условий обитания. </a:t>
            </a: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62234">
            <a:off x="6698958" y="774386"/>
            <a:ext cx="1407468" cy="109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38539">
            <a:off x="7859168" y="2000096"/>
            <a:ext cx="1241960" cy="111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4293096"/>
            <a:ext cx="8640960" cy="1200329"/>
          </a:xfrm>
          <a:prstGeom prst="rect">
            <a:avLst/>
          </a:prstGeom>
        </p:spPr>
        <p:txBody>
          <a:bodyPr wrap="square">
            <a:spAutoFit/>
          </a:bodyPr>
          <a:lstStyle/>
          <a:p>
            <a:pPr marL="285750" indent="-285750">
              <a:buFont typeface="Wingdings" pitchFamily="2" charset="2"/>
              <a:buChar char="v"/>
            </a:pPr>
            <a:endParaRPr lang="ru-RU" dirty="0" smtClean="0">
              <a:latin typeface="Georgia" pitchFamily="18" charset="0"/>
            </a:endParaRPr>
          </a:p>
          <a:p>
            <a:pPr marL="285750" indent="-285750">
              <a:buFont typeface="Wingdings" pitchFamily="2" charset="2"/>
              <a:buChar char="v"/>
            </a:pPr>
            <a:r>
              <a:rPr lang="ru-RU" dirty="0" smtClean="0">
                <a:latin typeface="Georgia" pitchFamily="18" charset="0"/>
              </a:rPr>
              <a:t>познакомить </a:t>
            </a:r>
            <a:r>
              <a:rPr lang="ru-RU" dirty="0">
                <a:latin typeface="Georgia" pitchFamily="18" charset="0"/>
              </a:rPr>
              <a:t>детей с правильной организацией подкормки птиц?</a:t>
            </a:r>
          </a:p>
          <a:p>
            <a:pPr marL="285750" indent="-285750">
              <a:buFont typeface="Wingdings" pitchFamily="2" charset="2"/>
              <a:buChar char="v"/>
            </a:pPr>
            <a:r>
              <a:rPr lang="ru-RU" dirty="0">
                <a:latin typeface="Georgia" pitchFamily="18" charset="0"/>
              </a:rPr>
              <a:t>воспитывать заботливое отношение к птицам, сострадание, желание помогать им в трудных зимних условиях, привлекая с помощью кормушек.</a:t>
            </a:r>
          </a:p>
        </p:txBody>
      </p:sp>
    </p:spTree>
    <p:extLst>
      <p:ext uri="{BB962C8B-B14F-4D97-AF65-F5344CB8AC3E}">
        <p14:creationId xmlns:p14="http://schemas.microsoft.com/office/powerpoint/2010/main" val="25611748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04"/>
            <a:ext cx="9144000" cy="687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59632" y="332656"/>
            <a:ext cx="5598368" cy="4093428"/>
          </a:xfrm>
          <a:prstGeom prst="rect">
            <a:avLst/>
          </a:prstGeom>
        </p:spPr>
        <p:txBody>
          <a:bodyPr wrap="square">
            <a:spAutoFit/>
          </a:bodyPr>
          <a:lstStyle/>
          <a:p>
            <a:pPr algn="just"/>
            <a:r>
              <a:rPr lang="ru-RU" sz="2000" i="1" dirty="0" smtClean="0">
                <a:latin typeface="Georgia" pitchFamily="18" charset="0"/>
              </a:rPr>
              <a:t>	</a:t>
            </a:r>
          </a:p>
          <a:p>
            <a:pPr algn="just"/>
            <a:endParaRPr lang="ru-RU" sz="2000" i="1" dirty="0">
              <a:latin typeface="Georgia" pitchFamily="18" charset="0"/>
            </a:endParaRPr>
          </a:p>
          <a:p>
            <a:pPr algn="just"/>
            <a:endParaRPr lang="ru-RU" sz="2000" i="1" dirty="0" smtClean="0">
              <a:latin typeface="Georgia" pitchFamily="18" charset="0"/>
            </a:endParaRPr>
          </a:p>
          <a:p>
            <a:pPr algn="just"/>
            <a:r>
              <a:rPr lang="ru-RU" sz="2000" dirty="0" smtClean="0">
                <a:latin typeface="Georgia" pitchFamily="18" charset="0"/>
              </a:rPr>
              <a:t>В </a:t>
            </a:r>
            <a:r>
              <a:rPr lang="ru-RU" sz="2000" dirty="0">
                <a:latin typeface="Georgia" pitchFamily="18" charset="0"/>
              </a:rPr>
              <a:t>последнее время всё больше людей интересуется окружающей нас природой. Одним из самых притягательных объектов для наблюдения стали птицы. Гуляя по парку или лесу, мы слушаем пение птиц и часто просто не задумываемся, какая именно птица так славно выводит трели. Есть птицы, которые живут в нашей местности круглый год, но есть и такие, которые по осени улетают в «теплые края».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3834106"/>
            <a:ext cx="1690812" cy="1638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975" y="5013176"/>
            <a:ext cx="1792287"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4132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547664" y="332656"/>
            <a:ext cx="5310336" cy="5324535"/>
          </a:xfrm>
          <a:prstGeom prst="rect">
            <a:avLst/>
          </a:prstGeom>
        </p:spPr>
        <p:txBody>
          <a:bodyPr wrap="square">
            <a:spAutoFit/>
          </a:bodyPr>
          <a:lstStyle/>
          <a:p>
            <a:pPr algn="just"/>
            <a:r>
              <a:rPr lang="ru-RU" sz="2000" i="1" dirty="0" smtClean="0">
                <a:latin typeface="Georgia" pitchFamily="18" charset="0"/>
              </a:rPr>
              <a:t>	</a:t>
            </a:r>
            <a:r>
              <a:rPr lang="ru-RU" sz="2000" dirty="0" smtClean="0">
                <a:latin typeface="Georgia" pitchFamily="18" charset="0"/>
              </a:rPr>
              <a:t>Дело </a:t>
            </a:r>
            <a:r>
              <a:rPr lang="ru-RU" sz="2000" dirty="0">
                <a:latin typeface="Georgia" pitchFamily="18" charset="0"/>
              </a:rPr>
              <a:t>в том, что зимой птицам очень сложно отыскать себе еду, ведь насекомых, ягод и зерен становится мало, а когда выпадает снег, то их вообще почти невозможно найти. И разные виды пернатых решают эту проблему по-разному: перелетные птицы пролетают сотни и даже тысячи километров до более теплых стран, а оседлые — приспосабливаются к нашим суровым зимам. </a:t>
            </a:r>
          </a:p>
          <a:p>
            <a:pPr algn="just"/>
            <a:r>
              <a:rPr lang="ru-RU" sz="2000" dirty="0">
                <a:latin typeface="Georgia" pitchFamily="18" charset="0"/>
              </a:rPr>
              <a:t>На зиму в нашем крае остаются ОСЕДЛЫЕ птицы. Даже в морозные дни они могут добывать себе корм. Вместе с ними зимуют КОЧУЮЩИЕ птицы, которые прилетают к нам с севера, где климат ещё суровее.</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575" y="1628800"/>
            <a:ext cx="162242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77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672"/>
            <a:ext cx="9125715" cy="686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95936" y="260648"/>
            <a:ext cx="4858172" cy="5940088"/>
          </a:xfrm>
          <a:prstGeom prst="rect">
            <a:avLst/>
          </a:prstGeom>
        </p:spPr>
        <p:txBody>
          <a:bodyPr wrap="square">
            <a:spAutoFit/>
          </a:bodyPr>
          <a:lstStyle/>
          <a:p>
            <a:pPr algn="ctr"/>
            <a:r>
              <a:rPr lang="ru-RU" sz="2000" b="1" i="1" dirty="0">
                <a:solidFill>
                  <a:srgbClr val="000099"/>
                </a:solidFill>
                <a:latin typeface="Georgia" pitchFamily="18" charset="0"/>
              </a:rPr>
              <a:t>В</a:t>
            </a:r>
            <a:r>
              <a:rPr lang="ru-RU" sz="2000" b="1" i="1" dirty="0" smtClean="0">
                <a:solidFill>
                  <a:srgbClr val="000099"/>
                </a:solidFill>
                <a:latin typeface="Georgia" pitchFamily="18" charset="0"/>
              </a:rPr>
              <a:t>оробей </a:t>
            </a:r>
            <a:r>
              <a:rPr lang="ru-RU" sz="2000" b="1" i="1" dirty="0">
                <a:solidFill>
                  <a:srgbClr val="000099"/>
                </a:solidFill>
                <a:latin typeface="Georgia" pitchFamily="18" charset="0"/>
              </a:rPr>
              <a:t>домовый.</a:t>
            </a:r>
          </a:p>
          <a:p>
            <a:pPr algn="just"/>
            <a:r>
              <a:rPr lang="ru-RU" dirty="0" smtClean="0">
                <a:latin typeface="Georgia" pitchFamily="18" charset="0"/>
              </a:rPr>
              <a:t>Мороз </a:t>
            </a:r>
            <a:r>
              <a:rPr lang="ru-RU" dirty="0">
                <a:latin typeface="Georgia" pitchFamily="18" charset="0"/>
              </a:rPr>
              <a:t>на улице или слякоть – он всегда бодрый. И, пожалуй самый шумный из птиц. Чистоплотен. Летом купается в лужах, в теплом песке, зимой – в пушистом снегу.</a:t>
            </a:r>
          </a:p>
          <a:p>
            <a:pPr algn="just"/>
            <a:r>
              <a:rPr lang="ru-RU" dirty="0">
                <a:latin typeface="Georgia" pitchFamily="18" charset="0"/>
              </a:rPr>
              <a:t>Воробьи предпочитают селиться по соседству с людьми. Основной корм этих птиц – зерна и семена растений. В городах воробьи приспособились кормиться пищевыми отходами человека.</a:t>
            </a:r>
          </a:p>
          <a:p>
            <a:pPr algn="just"/>
            <a:r>
              <a:rPr lang="ru-RU" dirty="0">
                <a:latin typeface="Georgia" pitchFamily="18" charset="0"/>
              </a:rPr>
              <a:t>Их умение приспособиться к жизни удивительно. Нахально они занимают скворечники и ласточкины гнезда, строят свои домишки в гнездах  крупных птиц.</a:t>
            </a:r>
          </a:p>
          <a:p>
            <a:pPr algn="just"/>
            <a:r>
              <a:rPr lang="ru-RU" dirty="0">
                <a:latin typeface="Georgia" pitchFamily="18" charset="0"/>
              </a:rPr>
              <a:t>Супружеские пары у этих пернатых образуются на всю жизнь. Самец и самка вместе строят гнездо, по очереди насиживают яйца и кормят птенцов. </a:t>
            </a:r>
          </a:p>
          <a:p>
            <a:pPr algn="just"/>
            <a:r>
              <a:rPr lang="ru-RU" dirty="0">
                <a:latin typeface="Georgia" pitchFamily="18" charset="0"/>
              </a:rPr>
              <a:t>Есть у этих маленьких птиц враги. Самый главный из них – домашняя кошка.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9918832"/>
            <a:ext cx="5938292" cy="593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r="17554"/>
          <a:stretch/>
        </p:blipFill>
        <p:spPr bwMode="auto">
          <a:xfrm>
            <a:off x="177145" y="551846"/>
            <a:ext cx="3672408" cy="344110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412" y="4005064"/>
            <a:ext cx="3619894" cy="262804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6581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1520" y="404664"/>
            <a:ext cx="8568952" cy="2616101"/>
          </a:xfrm>
          <a:prstGeom prst="rect">
            <a:avLst/>
          </a:prstGeom>
        </p:spPr>
        <p:txBody>
          <a:bodyPr wrap="square">
            <a:spAutoFit/>
          </a:bodyPr>
          <a:lstStyle/>
          <a:p>
            <a:pPr algn="just"/>
            <a:r>
              <a:rPr lang="ru-RU" sz="2000" b="1" i="1" dirty="0" smtClean="0">
                <a:solidFill>
                  <a:srgbClr val="000099"/>
                </a:solidFill>
                <a:latin typeface="Georgia" pitchFamily="18" charset="0"/>
              </a:rPr>
              <a:t>	Синица</a:t>
            </a:r>
            <a:r>
              <a:rPr lang="ru-RU" dirty="0" smtClean="0"/>
              <a:t> </a:t>
            </a:r>
            <a:r>
              <a:rPr lang="ru-RU" dirty="0">
                <a:latin typeface="Georgia" pitchFamily="18" charset="0"/>
              </a:rPr>
              <a:t>это совсем небольшая птица. Размеры ее сопоставимы с размерами воробья. Окрас перьев очень красив. Брюшко имеет желтый окрас, спинка оливкового оттенка, а щечки белые. Крылья у синицы серого цвета. Самцы владеют более ярким нарядом, нежели самки. Синицы это любители полакомиться. Питаются в основном насекомыми, а также пищей растительного происхождения: ягодами и семенами. Эта птица никогда не сидит на месте. Все время синица проводит в поисках пищи. Прежде всего, это любопытные и храбрые птицы. Они не боятся исследовать новые места, а также рисковать. Синица полна энергии и часто </a:t>
            </a:r>
            <a:r>
              <a:rPr lang="ru-RU" dirty="0" smtClean="0">
                <a:latin typeface="Georgia" pitchFamily="18" charset="0"/>
              </a:rPr>
              <a:t>поёт </a:t>
            </a:r>
            <a:r>
              <a:rPr lang="ru-RU" dirty="0">
                <a:latin typeface="Georgia" pitchFamily="18" charset="0"/>
              </a:rPr>
              <a:t>красивые песни.</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242" y="3591015"/>
            <a:ext cx="4451833" cy="308237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926" y="3020765"/>
            <a:ext cx="4284476" cy="285562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3583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260648"/>
            <a:ext cx="5328592" cy="5909310"/>
          </a:xfrm>
          <a:prstGeom prst="rect">
            <a:avLst/>
          </a:prstGeom>
        </p:spPr>
        <p:txBody>
          <a:bodyPr wrap="square">
            <a:spAutoFit/>
          </a:bodyPr>
          <a:lstStyle/>
          <a:p>
            <a:pPr algn="ctr"/>
            <a:r>
              <a:rPr lang="ru-RU" b="1" i="1" dirty="0">
                <a:solidFill>
                  <a:srgbClr val="000099"/>
                </a:solidFill>
                <a:latin typeface="Georgia" pitchFamily="18" charset="0"/>
              </a:rPr>
              <a:t>Снегирь</a:t>
            </a:r>
          </a:p>
          <a:p>
            <a:pPr algn="just"/>
            <a:r>
              <a:rPr lang="ru-RU" dirty="0">
                <a:latin typeface="Georgia" pitchFamily="18" charset="0"/>
              </a:rPr>
              <a:t>Эти красивые зимующие птицы семейства вьюрковых считаются оседлыми. Они обитают в хвойных и смешанных лесах, поскольку основным их кормом являются семена ели, сосны, ягод, в основном, рябины, и почки деревьев. Размерами птицы чуть больше воробья, зато окраска у них удивительна. Красными яблочками называют этих птичек поэты в стихах. И действительно, их яркие алые или пепельно-розовые грудки восхитительно смотрятся на фоне заснеженных ветвей. Сильные морозы ниже -50 градусов снегири не выносят. Поэтому те, которые проживают в северной части таёжных лесов, всё-таки мигрируют на время зимы. Но не всегда их путь лежит в южные страны. Многие просто перебираются чуть-чуть южнее, оставаясь на территории России. Вот и шутят поэтому, что снегирь прилетает на зиму в Россию погреться. </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152" r="16051"/>
          <a:stretch/>
        </p:blipFill>
        <p:spPr bwMode="auto">
          <a:xfrm>
            <a:off x="5552066" y="481983"/>
            <a:ext cx="3298277" cy="297772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5392" r="12039"/>
          <a:stretch/>
        </p:blipFill>
        <p:spPr bwMode="auto">
          <a:xfrm>
            <a:off x="5580113" y="3493631"/>
            <a:ext cx="3385834" cy="304389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4199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2653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23528" y="476672"/>
            <a:ext cx="8496944" cy="3170099"/>
          </a:xfrm>
          <a:prstGeom prst="rect">
            <a:avLst/>
          </a:prstGeom>
        </p:spPr>
        <p:txBody>
          <a:bodyPr wrap="square">
            <a:spAutoFit/>
          </a:bodyPr>
          <a:lstStyle/>
          <a:p>
            <a:pPr algn="ctr"/>
            <a:r>
              <a:rPr lang="ru-RU" sz="2000" b="1" i="1" dirty="0" smtClean="0">
                <a:solidFill>
                  <a:srgbClr val="000099"/>
                </a:solidFill>
                <a:latin typeface="Georgia" pitchFamily="18" charset="0"/>
              </a:rPr>
              <a:t>Голубь</a:t>
            </a:r>
          </a:p>
          <a:p>
            <a:pPr algn="just"/>
            <a:r>
              <a:rPr lang="ru-RU" dirty="0" smtClean="0">
                <a:latin typeface="Georgia" pitchFamily="18" charset="0"/>
              </a:rPr>
              <a:t> </a:t>
            </a:r>
            <a:r>
              <a:rPr lang="ru-RU" dirty="0">
                <a:latin typeface="Georgia" pitchFamily="18" charset="0"/>
              </a:rPr>
              <a:t>Их температура тела, как и у прочих птиц, равна 41-му градусу. Это еще одно доказательство, что при наличии пищи пернатым морозы нипочем. Голуби не просто зимующие птицы, а «привязанные» к конкретному месту. Улетая от «родного гнезда» за тысячи километров, сизые всегда возвращаются обратно. Люди воспользовались этим, начав посылать с голубями письма. Отнеся их адресату, пернатые возвращались. Ученые спорят, как птицы находят путь домой. Одни ссылаются на магнитные поля. Другие считают, что голуби ориентируются по звездам. Верны голуби не только родным краям, но и партнерам. Пару птицы выбирают один раз и на всю жизнь, подобно лебедям</a:t>
            </a:r>
            <a:r>
              <a:rPr lang="ru-RU" dirty="0" smtClean="0">
                <a:latin typeface="Georgia" pitchFamily="18" charset="0"/>
              </a:rPr>
              <a:t>.</a:t>
            </a:r>
            <a:endParaRPr lang="ru-RU" dirty="0">
              <a:latin typeface="Georgia"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0135"/>
          <a:stretch/>
        </p:blipFill>
        <p:spPr bwMode="auto">
          <a:xfrm>
            <a:off x="1338838" y="3601622"/>
            <a:ext cx="3209568" cy="31694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23" r="2403" b="3603"/>
          <a:stretch/>
        </p:blipFill>
        <p:spPr bwMode="auto">
          <a:xfrm>
            <a:off x="4970815" y="3645023"/>
            <a:ext cx="3532585" cy="31712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7076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1313</Words>
  <Application>Microsoft Office PowerPoint</Application>
  <PresentationFormat>Экран (4:3)</PresentationFormat>
  <Paragraphs>112</Paragraphs>
  <Slides>19</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Calibri</vt:lpstr>
      <vt:lpstr>Georgia</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Admin</cp:lastModifiedBy>
  <cp:revision>77</cp:revision>
  <dcterms:created xsi:type="dcterms:W3CDTF">2019-10-24T20:01:58Z</dcterms:created>
  <dcterms:modified xsi:type="dcterms:W3CDTF">2019-10-29T09:35:02Z</dcterms:modified>
</cp:coreProperties>
</file>