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58" r:id="rId4"/>
    <p:sldId id="300" r:id="rId5"/>
    <p:sldId id="301" r:id="rId6"/>
    <p:sldId id="285" r:id="rId7"/>
    <p:sldId id="261" r:id="rId8"/>
    <p:sldId id="262" r:id="rId9"/>
    <p:sldId id="263" r:id="rId10"/>
    <p:sldId id="286" r:id="rId11"/>
    <p:sldId id="287" r:id="rId12"/>
    <p:sldId id="288" r:id="rId13"/>
    <p:sldId id="289" r:id="rId14"/>
    <p:sldId id="290" r:id="rId15"/>
    <p:sldId id="291" r:id="rId16"/>
    <p:sldId id="264" r:id="rId17"/>
    <p:sldId id="265" r:id="rId18"/>
    <p:sldId id="297" r:id="rId19"/>
    <p:sldId id="298" r:id="rId20"/>
    <p:sldId id="266" r:id="rId21"/>
    <p:sldId id="267" r:id="rId22"/>
    <p:sldId id="268" r:id="rId23"/>
    <p:sldId id="270" r:id="rId24"/>
    <p:sldId id="293" r:id="rId25"/>
    <p:sldId id="271" r:id="rId26"/>
    <p:sldId id="272" r:id="rId27"/>
    <p:sldId id="27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2132856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Georgia" pitchFamily="18" charset="0"/>
              </a:rPr>
              <a:t>Проектная работа  на тему</a:t>
            </a:r>
            <a:r>
              <a:rPr lang="ru-RU" sz="2400" b="1" i="1" dirty="0" smtClean="0">
                <a:latin typeface="Georgia" pitchFamily="18" charset="0"/>
              </a:rPr>
              <a:t>:</a:t>
            </a:r>
          </a:p>
          <a:p>
            <a:pPr algn="ctr"/>
            <a:r>
              <a:rPr lang="ru-RU" sz="2400" b="1" i="1" dirty="0" smtClean="0">
                <a:latin typeface="Georgia" pitchFamily="18" charset="0"/>
              </a:rPr>
              <a:t>«</a:t>
            </a:r>
            <a:r>
              <a:rPr lang="ru-RU" sz="2400" b="1" i="1" dirty="0">
                <a:latin typeface="Georgia" pitchFamily="18" charset="0"/>
              </a:rPr>
              <a:t>Редкие и охраняемые животные </a:t>
            </a:r>
            <a:endParaRPr lang="ru-RU" sz="2400" b="1" i="1" dirty="0" smtClean="0">
              <a:latin typeface="Georgia" pitchFamily="18" charset="0"/>
            </a:endParaRPr>
          </a:p>
          <a:p>
            <a:pPr algn="ctr"/>
            <a:r>
              <a:rPr lang="ru-RU" sz="2400" b="1" i="1" dirty="0" smtClean="0">
                <a:latin typeface="Georgia" pitchFamily="18" charset="0"/>
              </a:rPr>
              <a:t>Кировской </a:t>
            </a:r>
            <a:r>
              <a:rPr lang="ru-RU" sz="2400" b="1" i="1" dirty="0">
                <a:latin typeface="Georgia" pitchFamily="18" charset="0"/>
              </a:rPr>
              <a:t>области</a:t>
            </a:r>
            <a:r>
              <a:rPr lang="ru-RU" sz="2400" b="1" i="1" dirty="0" smtClean="0">
                <a:latin typeface="Georgia" pitchFamily="18" charset="0"/>
              </a:rPr>
              <a:t>».</a:t>
            </a:r>
            <a:endParaRPr lang="ru-RU" sz="2400" b="1" i="1" dirty="0"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5517232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>
                <a:latin typeface="Georgia" pitchFamily="18" charset="0"/>
              </a:rPr>
              <a:t>Выполнил </a:t>
            </a:r>
            <a:r>
              <a:rPr lang="ru-RU" dirty="0" smtClean="0">
                <a:latin typeface="Georgia" pitchFamily="18" charset="0"/>
              </a:rPr>
              <a:t>ученица 10 класса</a:t>
            </a:r>
            <a:endParaRPr lang="ru-RU" dirty="0" smtClean="0">
              <a:latin typeface="Georgia" pitchFamily="18" charset="0"/>
            </a:endParaRPr>
          </a:p>
          <a:p>
            <a:r>
              <a:rPr lang="ru-RU" dirty="0" smtClean="0">
                <a:latin typeface="Georgia" pitchFamily="18" charset="0"/>
              </a:rPr>
              <a:t>Алёхина </a:t>
            </a:r>
            <a:r>
              <a:rPr lang="ru-RU" dirty="0">
                <a:latin typeface="Georgia" pitchFamily="18" charset="0"/>
              </a:rPr>
              <a:t>А</a:t>
            </a:r>
            <a:r>
              <a:rPr lang="ru-RU" dirty="0" smtClean="0">
                <a:latin typeface="Georgia" pitchFamily="18" charset="0"/>
              </a:rPr>
              <a:t>нна Юрьевна, 2003 г.р.</a:t>
            </a:r>
            <a:endParaRPr lang="ru-RU" dirty="0">
              <a:latin typeface="Georgia" pitchFamily="18" charset="0"/>
            </a:endParaRPr>
          </a:p>
          <a:p>
            <a:r>
              <a:rPr lang="ru-RU" dirty="0">
                <a:latin typeface="Georgia" pitchFamily="18" charset="0"/>
              </a:rPr>
              <a:t>Руководитель: Есина Н. 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04664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Georgia" pitchFamily="18" charset="0"/>
              </a:rPr>
              <a:t>Кировское областное государственное общеобразовательное бюджетное учреждение для детей-сирот и детей, оставшихся без попечения родителей, «Средняя школа-интернат г. Сосновки </a:t>
            </a:r>
            <a:r>
              <a:rPr lang="ru-RU" dirty="0" err="1">
                <a:latin typeface="Georgia" pitchFamily="18" charset="0"/>
              </a:rPr>
              <a:t>Вятскополянского</a:t>
            </a:r>
            <a:r>
              <a:rPr lang="ru-RU" dirty="0">
                <a:latin typeface="Georgia" pitchFamily="18" charset="0"/>
              </a:rPr>
              <a:t> района» </a:t>
            </a:r>
          </a:p>
        </p:txBody>
      </p:sp>
    </p:spTree>
    <p:extLst>
      <p:ext uri="{BB962C8B-B14F-4D97-AF65-F5344CB8AC3E}">
        <p14:creationId xmlns:p14="http://schemas.microsoft.com/office/powerpoint/2010/main" val="3960036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7"/>
            <a:ext cx="856895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FF0000"/>
                </a:solidFill>
                <a:latin typeface="Georgia" pitchFamily="18" charset="0"/>
              </a:rPr>
              <a:t>	«</a:t>
            </a:r>
            <a:r>
              <a:rPr lang="ru-RU" sz="2000" b="1" i="1" dirty="0">
                <a:solidFill>
                  <a:srgbClr val="FF0000"/>
                </a:solidFill>
                <a:latin typeface="Georgia" pitchFamily="18" charset="0"/>
              </a:rPr>
              <a:t>Европейско-лесная» </a:t>
            </a:r>
            <a:r>
              <a:rPr lang="ru-RU" b="1" i="1" dirty="0">
                <a:latin typeface="Georgia" pitchFamily="18" charset="0"/>
              </a:rPr>
              <a:t>— </a:t>
            </a:r>
            <a:r>
              <a:rPr lang="ru-RU" sz="2000" i="1" dirty="0">
                <a:latin typeface="Georgia" pitchFamily="18" charset="0"/>
              </a:rPr>
              <a:t>европейская косуля, кабан, лесная куница, европейская норка, садовая соня, лесная </a:t>
            </a:r>
            <a:r>
              <a:rPr lang="ru-RU" sz="2000" i="1" dirty="0" err="1">
                <a:latin typeface="Georgia" pitchFamily="18" charset="0"/>
              </a:rPr>
              <a:t>мышовка</a:t>
            </a:r>
            <a:r>
              <a:rPr lang="ru-RU" sz="2000" i="1" dirty="0">
                <a:latin typeface="Georgia" pitchFamily="18" charset="0"/>
              </a:rPr>
              <a:t>, </a:t>
            </a:r>
            <a:r>
              <a:rPr lang="ru-RU" sz="2000" i="1" dirty="0" err="1">
                <a:latin typeface="Georgia" pitchFamily="18" charset="0"/>
              </a:rPr>
              <a:t>сплюшка</a:t>
            </a:r>
            <a:r>
              <a:rPr lang="ru-RU" sz="2000" i="1" dirty="0">
                <a:latin typeface="Georgia" pitchFamily="18" charset="0"/>
              </a:rPr>
              <a:t>, певчий дрозд, ломкая веретеница, гребенчатый тритон, </a:t>
            </a:r>
            <a:r>
              <a:rPr lang="ru-RU" sz="2000" i="1" dirty="0" err="1">
                <a:latin typeface="Georgia" pitchFamily="18" charset="0"/>
              </a:rPr>
              <a:t>краснобрюхая</a:t>
            </a:r>
            <a:r>
              <a:rPr lang="ru-RU" sz="2000" i="1" dirty="0">
                <a:latin typeface="Georgia" pitchFamily="18" charset="0"/>
              </a:rPr>
              <a:t> жерлянка и др. Это жители широколиственных лесов, обитающие в основном в Европе до Урала.</a:t>
            </a:r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28" y="2470036"/>
            <a:ext cx="4297620" cy="42976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776" y="2060848"/>
            <a:ext cx="424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</a:rPr>
              <a:t>Европейская </a:t>
            </a:r>
            <a:r>
              <a:rPr lang="ru-RU" sz="2400" b="1" i="1" dirty="0">
                <a:solidFill>
                  <a:srgbClr val="FF0000"/>
                </a:solidFill>
                <a:latin typeface="Georgia" pitchFamily="18" charset="0"/>
              </a:rPr>
              <a:t>косуля</a:t>
            </a:r>
          </a:p>
        </p:txBody>
      </p:sp>
    </p:spTree>
    <p:extLst>
      <p:ext uri="{BB962C8B-B14F-4D97-AF65-F5344CB8AC3E}">
        <p14:creationId xmlns:p14="http://schemas.microsoft.com/office/powerpoint/2010/main" val="15811574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828092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FF0000"/>
                </a:solidFill>
                <a:latin typeface="Georgia" pitchFamily="18" charset="0"/>
              </a:rPr>
              <a:t>	«</a:t>
            </a:r>
            <a:r>
              <a:rPr lang="ru-RU" sz="2000" b="1" i="1" dirty="0">
                <a:solidFill>
                  <a:srgbClr val="FF0000"/>
                </a:solidFill>
                <a:latin typeface="Georgia" pitchFamily="18" charset="0"/>
              </a:rPr>
              <a:t>Лесостепная» </a:t>
            </a:r>
            <a:r>
              <a:rPr lang="ru-RU" b="1" i="1" dirty="0">
                <a:latin typeface="Georgia" pitchFamily="18" charset="0"/>
              </a:rPr>
              <a:t>— </a:t>
            </a:r>
            <a:r>
              <a:rPr lang="ru-RU" sz="2000" i="1" dirty="0">
                <a:latin typeface="Georgia" pitchFamily="18" charset="0"/>
              </a:rPr>
              <a:t>степной хорёк, заяц-русак, большой суслик, желтогорлая мышь, полевка-экономка, полевой лунь, степная тиркушка, обыкновенная медянка и др. Это типичные обитатели сухих открытых пространств лесостепи.</a:t>
            </a:r>
          </a:p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780" y="2492896"/>
            <a:ext cx="5658736" cy="42440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92132" y="1916832"/>
            <a:ext cx="4098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</a:rPr>
              <a:t>Желтогорлая </a:t>
            </a:r>
            <a:r>
              <a:rPr lang="ru-RU" sz="2400" b="1" i="1" dirty="0">
                <a:solidFill>
                  <a:srgbClr val="FF0000"/>
                </a:solidFill>
                <a:latin typeface="Georgia" pitchFamily="18" charset="0"/>
              </a:rPr>
              <a:t>мышь</a:t>
            </a:r>
          </a:p>
        </p:txBody>
      </p:sp>
    </p:spTree>
    <p:extLst>
      <p:ext uri="{BB962C8B-B14F-4D97-AF65-F5344CB8AC3E}">
        <p14:creationId xmlns:p14="http://schemas.microsoft.com/office/powerpoint/2010/main" val="3472588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76672"/>
            <a:ext cx="8136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FF0000"/>
                </a:solidFill>
                <a:latin typeface="Georgia" pitchFamily="18" charset="0"/>
              </a:rPr>
              <a:t>	«</a:t>
            </a:r>
            <a:r>
              <a:rPr lang="ru-RU" sz="2000" b="1" i="1" dirty="0" err="1">
                <a:solidFill>
                  <a:srgbClr val="FF0000"/>
                </a:solidFill>
                <a:latin typeface="Georgia" pitchFamily="18" charset="0"/>
              </a:rPr>
              <a:t>Полизональная</a:t>
            </a:r>
            <a:r>
              <a:rPr lang="ru-RU" sz="2000" b="1" i="1" dirty="0">
                <a:solidFill>
                  <a:srgbClr val="FF0000"/>
                </a:solidFill>
                <a:latin typeface="Georgia" pitchFamily="18" charset="0"/>
              </a:rPr>
              <a:t>» </a:t>
            </a:r>
            <a:r>
              <a:rPr lang="ru-RU" b="1" i="1" dirty="0">
                <a:latin typeface="Georgia" pitchFamily="18" charset="0"/>
              </a:rPr>
              <a:t>— </a:t>
            </a:r>
            <a:r>
              <a:rPr lang="ru-RU" sz="2000" i="1" dirty="0">
                <a:latin typeface="Georgia" pitchFamily="18" charset="0"/>
              </a:rPr>
              <a:t>волк, лисица, барсук, выдра, кряква, обыкновенный уж, лягушка остромордая и др. Эти животные предпочитают лесные и лесостепные ландшафты, но обитают также в самых разных природных зонах, включая высокогорные леса, луга, тундру, побережья.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60" y="2604360"/>
            <a:ext cx="6101679" cy="40677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9792" y="2132856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</a:rPr>
              <a:t>Барсук</a:t>
            </a:r>
            <a:endParaRPr lang="ru-RU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5073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92696"/>
            <a:ext cx="80648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latin typeface="Georgia" pitchFamily="18" charset="0"/>
              </a:rPr>
              <a:t>	</a:t>
            </a:r>
            <a:r>
              <a:rPr lang="ru-RU" sz="2000" i="1" dirty="0" smtClean="0">
                <a:latin typeface="Georgia" pitchFamily="18" charset="0"/>
              </a:rPr>
              <a:t>Как </a:t>
            </a:r>
            <a:r>
              <a:rPr lang="ru-RU" sz="2000" i="1" dirty="0">
                <a:latin typeface="Georgia" pitchFamily="18" charset="0"/>
              </a:rPr>
              <a:t>мы видим,  Кировская область является местом обитания редких животных. </a:t>
            </a:r>
          </a:p>
          <a:p>
            <a:pPr algn="just"/>
            <a:r>
              <a:rPr lang="ru-RU" sz="2000" i="1" dirty="0" smtClean="0">
                <a:latin typeface="Georgia" pitchFamily="18" charset="0"/>
              </a:rPr>
              <a:t>	Характерные </a:t>
            </a:r>
            <a:r>
              <a:rPr lang="ru-RU" sz="2000" i="1" dirty="0">
                <a:latin typeface="Georgia" pitchFamily="18" charset="0"/>
              </a:rPr>
              <a:t>черты флоры и фауны Вятского края, как называют земли этого региона, обусловлены </a:t>
            </a:r>
            <a:r>
              <a:rPr lang="ru-RU" sz="2000" i="1" dirty="0" smtClean="0">
                <a:latin typeface="Georgia" pitchFamily="18" charset="0"/>
              </a:rPr>
              <a:t>таёжными </a:t>
            </a:r>
            <a:r>
              <a:rPr lang="ru-RU" sz="2000" i="1" dirty="0">
                <a:latin typeface="Georgia" pitchFamily="18" charset="0"/>
              </a:rPr>
              <a:t>лесами и равнинами, составляющими основной рельеф этой местности. Суровый климат, активная разработка месторождений разнообразных ископаемых, освоение новых земель отрицательно сказываются на развитии растений и животных в здешних </a:t>
            </a:r>
            <a:r>
              <a:rPr lang="ru-RU" sz="2000" i="1" dirty="0" smtClean="0">
                <a:latin typeface="Georgia" pitchFamily="18" charset="0"/>
              </a:rPr>
              <a:t>условиях и </a:t>
            </a:r>
            <a:r>
              <a:rPr lang="ru-RU" sz="2000" i="1" dirty="0">
                <a:latin typeface="Georgia" pitchFamily="18" charset="0"/>
              </a:rPr>
              <a:t>требуют внимания экологов и государственных органов.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10596"/>
            <a:ext cx="4713183" cy="3143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7562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76672"/>
            <a:ext cx="813690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latin typeface="Georgia" pitchFamily="18" charset="0"/>
              </a:rPr>
              <a:t>	Основная </a:t>
            </a:r>
            <a:r>
              <a:rPr lang="ru-RU" sz="2000" i="1" dirty="0">
                <a:latin typeface="Georgia" pitchFamily="18" charset="0"/>
              </a:rPr>
              <a:t>задача охраны редких и исчезающих видов животных в том, чтобы путем создания благоприятных условий обитания добиться такого увеличения их численности, которое бы устранило опасность их исчезновения.</a:t>
            </a:r>
          </a:p>
          <a:p>
            <a:r>
              <a:rPr lang="ru-RU" sz="2000" i="1" dirty="0" smtClean="0">
                <a:latin typeface="Georgia" pitchFamily="18" charset="0"/>
              </a:rPr>
              <a:t>	Для </a:t>
            </a:r>
            <a:r>
              <a:rPr lang="ru-RU" sz="2000" i="1" dirty="0">
                <a:latin typeface="Georgia" pitchFamily="18" charset="0"/>
              </a:rPr>
              <a:t>сохранения редких и исчезающих видов организуют заповедники, заказники, животных расселяют в районы былого распространения, подкармливают, создают укрытия и гнездовья, охраняют от хищников и болезней. При очень низкой численности животных разводят в неволе, а затем выпускают в подходящие для них условия. Эти меры дают положительные результаты.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08" y="4230380"/>
            <a:ext cx="8136904" cy="245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3861048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Georgia" pitchFamily="18" charset="0"/>
              </a:rPr>
              <a:t>«</a:t>
            </a:r>
            <a:r>
              <a:rPr lang="ru-RU" b="1" i="1" dirty="0" err="1" smtClean="0">
                <a:latin typeface="Georgia" pitchFamily="18" charset="0"/>
              </a:rPr>
              <a:t>Нургушский</a:t>
            </a:r>
            <a:r>
              <a:rPr lang="ru-RU" b="1" i="1" dirty="0" smtClean="0">
                <a:latin typeface="Georgia" pitchFamily="18" charset="0"/>
              </a:rPr>
              <a:t>» заповедник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243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856895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latin typeface="Georgia" pitchFamily="18" charset="0"/>
              </a:rPr>
              <a:t>	</a:t>
            </a:r>
            <a:r>
              <a:rPr lang="ru-RU" i="1" dirty="0" smtClean="0">
                <a:latin typeface="Georgia" pitchFamily="18" charset="0"/>
              </a:rPr>
              <a:t>Кировская </a:t>
            </a:r>
            <a:r>
              <a:rPr lang="ru-RU" i="1" dirty="0">
                <a:latin typeface="Georgia" pitchFamily="18" charset="0"/>
              </a:rPr>
              <a:t>область находится в северо-восточной части России. Главная река Вятка дала области еще одно имя – Вятский край. </a:t>
            </a:r>
            <a:endParaRPr lang="ru-RU" i="1" dirty="0" smtClean="0">
              <a:latin typeface="Georgia" pitchFamily="18" charset="0"/>
            </a:endParaRPr>
          </a:p>
          <a:p>
            <a:pPr algn="just"/>
            <a:r>
              <a:rPr lang="ru-RU" i="1" dirty="0">
                <a:latin typeface="Georgia" pitchFamily="18" charset="0"/>
              </a:rPr>
              <a:t>	</a:t>
            </a:r>
            <a:r>
              <a:rPr lang="ru-RU" i="1" dirty="0" smtClean="0">
                <a:latin typeface="Georgia" pitchFamily="18" charset="0"/>
              </a:rPr>
              <a:t>Основная </a:t>
            </a:r>
            <a:r>
              <a:rPr lang="ru-RU" i="1" dirty="0">
                <a:latin typeface="Georgia" pitchFamily="18" charset="0"/>
              </a:rPr>
              <a:t>часть Кировской области – это бескрайние и красивые леса, в которых растут множество грибов и ягод, а также обитают различные животные. </a:t>
            </a:r>
            <a:endParaRPr lang="ru-RU" i="1" dirty="0" smtClean="0">
              <a:latin typeface="Georgia" pitchFamily="18" charset="0"/>
            </a:endParaRPr>
          </a:p>
          <a:p>
            <a:pPr algn="just"/>
            <a:r>
              <a:rPr lang="ru-RU" i="1" dirty="0">
                <a:latin typeface="Georgia" pitchFamily="18" charset="0"/>
              </a:rPr>
              <a:t>	</a:t>
            </a:r>
            <a:r>
              <a:rPr lang="ru-RU" i="1" dirty="0" smtClean="0">
                <a:latin typeface="Georgia" pitchFamily="18" charset="0"/>
              </a:rPr>
              <a:t>На </a:t>
            </a:r>
            <a:r>
              <a:rPr lang="ru-RU" i="1" dirty="0">
                <a:latin typeface="Georgia" pitchFamily="18" charset="0"/>
              </a:rPr>
              <a:t>территории Кировской области находится 192 особо охраняемые природные </a:t>
            </a:r>
            <a:r>
              <a:rPr lang="ru-RU" i="1" dirty="0" smtClean="0">
                <a:latin typeface="Georgia" pitchFamily="18" charset="0"/>
              </a:rPr>
              <a:t>территории. Среди </a:t>
            </a:r>
            <a:r>
              <a:rPr lang="ru-RU" i="1" dirty="0">
                <a:latin typeface="Georgia" pitchFamily="18" charset="0"/>
              </a:rPr>
              <a:t>них такие «жемчужины», как государственный природный заповедник «</a:t>
            </a:r>
            <a:r>
              <a:rPr lang="ru-RU" i="1" dirty="0" err="1">
                <a:latin typeface="Georgia" pitchFamily="18" charset="0"/>
              </a:rPr>
              <a:t>Нургуш</a:t>
            </a:r>
            <a:r>
              <a:rPr lang="ru-RU" i="1" dirty="0">
                <a:latin typeface="Georgia" pitchFamily="18" charset="0"/>
              </a:rPr>
              <a:t>», государственные природные заказники «Былина», «</a:t>
            </a:r>
            <a:r>
              <a:rPr lang="ru-RU" i="1" dirty="0" err="1">
                <a:latin typeface="Georgia" pitchFamily="18" charset="0"/>
              </a:rPr>
              <a:t>Бушковский</a:t>
            </a:r>
            <a:r>
              <a:rPr lang="ru-RU" i="1" dirty="0">
                <a:latin typeface="Georgia" pitchFamily="18" charset="0"/>
              </a:rPr>
              <a:t> лес», «</a:t>
            </a:r>
            <a:r>
              <a:rPr lang="ru-RU" i="1" dirty="0" err="1">
                <a:latin typeface="Georgia" pitchFamily="18" charset="0"/>
              </a:rPr>
              <a:t>Пижемский</a:t>
            </a:r>
            <a:r>
              <a:rPr lang="ru-RU" i="1" dirty="0">
                <a:latin typeface="Georgia" pitchFamily="18" charset="0"/>
              </a:rPr>
              <a:t>» </a:t>
            </a:r>
            <a:r>
              <a:rPr lang="ru-RU" i="1" dirty="0" err="1">
                <a:latin typeface="Georgia" pitchFamily="18" charset="0"/>
              </a:rPr>
              <a:t>Баргузинский</a:t>
            </a:r>
            <a:r>
              <a:rPr lang="ru-RU" i="1" dirty="0">
                <a:latin typeface="Georgia" pitchFamily="18" charset="0"/>
              </a:rPr>
              <a:t> заповедник, 3 курортные зоны, 9 зоологических заказников. </a:t>
            </a:r>
          </a:p>
          <a:p>
            <a:pPr algn="just"/>
            <a:r>
              <a:rPr lang="ru-RU" i="1" dirty="0" smtClean="0">
                <a:latin typeface="Georgia" pitchFamily="18" charset="0"/>
              </a:rPr>
              <a:t>	В </a:t>
            </a:r>
            <a:r>
              <a:rPr lang="ru-RU" i="1" dirty="0">
                <a:latin typeface="Georgia" pitchFamily="18" charset="0"/>
              </a:rPr>
              <a:t>данных заповедниках и заказниках немало </a:t>
            </a:r>
            <a:r>
              <a:rPr lang="ru-RU" i="1" dirty="0" smtClean="0">
                <a:latin typeface="Georgia" pitchFamily="18" charset="0"/>
              </a:rPr>
              <a:t>редких </a:t>
            </a:r>
            <a:r>
              <a:rPr lang="ru-RU" i="1" dirty="0">
                <a:latin typeface="Georgia" pitchFamily="18" charset="0"/>
              </a:rPr>
              <a:t>и </a:t>
            </a:r>
            <a:r>
              <a:rPr lang="ru-RU" i="1" dirty="0" smtClean="0">
                <a:latin typeface="Georgia" pitchFamily="18" charset="0"/>
              </a:rPr>
              <a:t>исчезающих </a:t>
            </a:r>
            <a:r>
              <a:rPr lang="ru-RU" i="1" dirty="0">
                <a:latin typeface="Georgia" pitchFamily="18" charset="0"/>
              </a:rPr>
              <a:t>видов растений и </a:t>
            </a:r>
            <a:r>
              <a:rPr lang="ru-RU" i="1" dirty="0" smtClean="0">
                <a:latin typeface="Georgia" pitchFamily="18" charset="0"/>
              </a:rPr>
              <a:t>животных, </a:t>
            </a:r>
            <a:r>
              <a:rPr lang="ru-RU" i="1" dirty="0">
                <a:latin typeface="Georgia" pitchFamily="18" charset="0"/>
              </a:rPr>
              <a:t>которые занесены в Красную книгу. </a:t>
            </a:r>
            <a:endParaRPr lang="ru-RU" i="1" dirty="0" smtClean="0">
              <a:latin typeface="Georgia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990000"/>
                </a:solidFill>
                <a:latin typeface="Georgia" pitchFamily="18" charset="0"/>
              </a:rPr>
              <a:t>Включение </a:t>
            </a:r>
            <a:r>
              <a:rPr lang="ru-RU" sz="2400" b="1" i="1" dirty="0">
                <a:solidFill>
                  <a:srgbClr val="990000"/>
                </a:solidFill>
                <a:latin typeface="Georgia" pitchFamily="18" charset="0"/>
              </a:rPr>
              <a:t>вида в Красную книгу – сигнал о грозящей ему опасности, о необходимости принять срочные меры по его спасению.</a:t>
            </a:r>
          </a:p>
        </p:txBody>
      </p:sp>
    </p:spTree>
    <p:extLst>
      <p:ext uri="{BB962C8B-B14F-4D97-AF65-F5344CB8AC3E}">
        <p14:creationId xmlns:p14="http://schemas.microsoft.com/office/powerpoint/2010/main" val="2881081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76673"/>
            <a:ext cx="8280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latin typeface="Georgia" pitchFamily="18" charset="0"/>
              </a:rPr>
              <a:t>	Красная </a:t>
            </a:r>
            <a:r>
              <a:rPr lang="ru-RU" sz="2000" i="1" dirty="0">
                <a:latin typeface="Georgia" pitchFamily="18" charset="0"/>
              </a:rPr>
              <a:t>книга Кировской области, второе издание которой выпущено в 2014 году, включает 266 таксонов животных и растений, подлежащих государственной охране и принятию особых мер по восстановлению их численности. </a:t>
            </a:r>
            <a:endParaRPr lang="ru-RU" sz="2000" i="1" dirty="0" smtClean="0">
              <a:latin typeface="Georgia" pitchFamily="18" charset="0"/>
            </a:endParaRPr>
          </a:p>
          <a:p>
            <a:pPr algn="just"/>
            <a:r>
              <a:rPr lang="ru-RU" sz="2000" i="1" dirty="0">
                <a:latin typeface="Georgia" pitchFamily="18" charset="0"/>
              </a:rPr>
              <a:t>	</a:t>
            </a:r>
            <a:r>
              <a:rPr lang="ru-RU" sz="2000" i="1" dirty="0" smtClean="0">
                <a:latin typeface="Georgia" pitchFamily="18" charset="0"/>
              </a:rPr>
              <a:t>По </a:t>
            </a:r>
            <a:r>
              <a:rPr lang="ru-RU" sz="2000" i="1" dirty="0">
                <a:latin typeface="Georgia" pitchFamily="18" charset="0"/>
              </a:rPr>
              <a:t>сравнению с первым изданием число исчезающих или терпящих бедствие живых организмов, к сожалению, возросло. </a:t>
            </a:r>
            <a:r>
              <a:rPr lang="ru-RU" sz="2000" i="1" dirty="0" smtClean="0">
                <a:latin typeface="Georgia" pitchFamily="18" charset="0"/>
              </a:rPr>
              <a:t>	В </a:t>
            </a:r>
            <a:r>
              <a:rPr lang="ru-RU" sz="2000" i="1" dirty="0">
                <a:latin typeface="Georgia" pitchFamily="18" charset="0"/>
              </a:rPr>
              <a:t>данный документ включены животные и растения Кировской области, которые занесены в Красную книгу России, имеют статус редких и вымирающих популяций.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9" t="7308" r="15879" b="5863"/>
          <a:stretch/>
        </p:blipFill>
        <p:spPr bwMode="auto">
          <a:xfrm rot="1159734">
            <a:off x="5576234" y="3565297"/>
            <a:ext cx="3165231" cy="2954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710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76673"/>
            <a:ext cx="87849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 smtClean="0">
              <a:solidFill>
                <a:srgbClr val="990000"/>
              </a:solidFill>
              <a:latin typeface="Georgia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990000"/>
                </a:solidFill>
                <a:latin typeface="Georgia" pitchFamily="18" charset="0"/>
              </a:rPr>
              <a:t>Животные </a:t>
            </a:r>
            <a:r>
              <a:rPr lang="ru-RU" sz="2800" b="1" i="1" dirty="0">
                <a:solidFill>
                  <a:srgbClr val="990000"/>
                </a:solidFill>
                <a:latin typeface="Georgia" pitchFamily="18" charset="0"/>
              </a:rPr>
              <a:t>Кировской области </a:t>
            </a:r>
            <a:r>
              <a:rPr lang="ru-RU" sz="2800" b="1" i="1" dirty="0" smtClean="0">
                <a:solidFill>
                  <a:srgbClr val="990000"/>
                </a:solidFill>
                <a:latin typeface="Georgia" pitchFamily="18" charset="0"/>
              </a:rPr>
              <a:t>занесенные </a:t>
            </a:r>
            <a:r>
              <a:rPr lang="ru-RU" sz="2800" b="1" i="1" dirty="0">
                <a:solidFill>
                  <a:srgbClr val="990000"/>
                </a:solidFill>
                <a:latin typeface="Georgia" pitchFamily="18" charset="0"/>
              </a:rPr>
              <a:t>в </a:t>
            </a:r>
            <a:r>
              <a:rPr lang="ru-RU" sz="2800" b="1" i="1" dirty="0" smtClean="0">
                <a:solidFill>
                  <a:srgbClr val="990000"/>
                </a:solidFill>
                <a:latin typeface="Georgia" pitchFamily="18" charset="0"/>
              </a:rPr>
              <a:t>Красную книгу. </a:t>
            </a:r>
          </a:p>
          <a:p>
            <a:pPr algn="ctr"/>
            <a:endParaRPr lang="ru-RU" sz="2800" b="1" i="1" dirty="0" smtClean="0">
              <a:solidFill>
                <a:srgbClr val="990000"/>
              </a:solidFill>
              <a:latin typeface="Georgia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990000"/>
                </a:solidFill>
                <a:latin typeface="Georgia" pitchFamily="18" charset="0"/>
              </a:rPr>
              <a:t>Из </a:t>
            </a:r>
            <a:r>
              <a:rPr lang="ru-RU" sz="2800" b="1" i="1" dirty="0">
                <a:solidFill>
                  <a:srgbClr val="990000"/>
                </a:solidFill>
                <a:latin typeface="Georgia" pitchFamily="18" charset="0"/>
              </a:rPr>
              <a:t>млекопитающих – это 9 видов. </a:t>
            </a:r>
            <a:endParaRPr lang="ru-RU" sz="2800" b="1" i="1" dirty="0" smtClean="0">
              <a:solidFill>
                <a:srgbClr val="990000"/>
              </a:solidFill>
              <a:latin typeface="Georgia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990000"/>
                </a:solidFill>
                <a:latin typeface="Georgia" pitchFamily="18" charset="0"/>
              </a:rPr>
              <a:t>К </a:t>
            </a:r>
            <a:r>
              <a:rPr lang="ru-RU" sz="2800" b="1" i="1" dirty="0">
                <a:solidFill>
                  <a:srgbClr val="990000"/>
                </a:solidFill>
                <a:latin typeface="Georgia" pitchFamily="18" charset="0"/>
              </a:rPr>
              <a:t>1-ой категории, находящихся на грани исчезновения животных, отнесены северный олень, европейская норка и выхухоль.</a:t>
            </a: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11275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2657"/>
            <a:ext cx="856895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latin typeface="Georgia" pitchFamily="18" charset="0"/>
              </a:rPr>
              <a:t>	Северный </a:t>
            </a:r>
            <a:r>
              <a:rPr lang="ru-RU" sz="2000" b="1" i="1" dirty="0">
                <a:latin typeface="Georgia" pitchFamily="18" charset="0"/>
              </a:rPr>
              <a:t>олень</a:t>
            </a:r>
            <a:r>
              <a:rPr lang="ru-RU" i="1" dirty="0">
                <a:latin typeface="Georgia" pitchFamily="18" charset="0"/>
              </a:rPr>
              <a:t>. За последние 10 лет единичные встречи с ним были зафиксированы в трех районах края. По мнению биологов, для восстановления этого таксона необходимо создать охраняемую заповедную территорию на правом берегу реки Камы, что в Верхнекамском районе. Там для оленя есть все благоприятные условия для проживания. Ведёт стадный образ жизни, совершая большие миграции. Зимой питается преимущественно лишайниками, летом — травой, побегами кустарников, грибами.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64904"/>
            <a:ext cx="6430919" cy="428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7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908720"/>
            <a:ext cx="376814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Georgia" pitchFamily="18" charset="0"/>
              </a:rPr>
              <a:t>Европейская </a:t>
            </a:r>
            <a:r>
              <a:rPr lang="ru-RU" sz="2000" b="1" i="1" dirty="0">
                <a:latin typeface="Georgia" pitchFamily="18" charset="0"/>
              </a:rPr>
              <a:t>норка. </a:t>
            </a:r>
          </a:p>
          <a:p>
            <a:pPr algn="ctr"/>
            <a:endParaRPr lang="ru-RU" i="1" dirty="0">
              <a:latin typeface="Georgia" pitchFamily="18" charset="0"/>
            </a:endParaRPr>
          </a:p>
          <a:p>
            <a:pPr algn="ctr"/>
            <a:r>
              <a:rPr lang="ru-RU" sz="2000" i="1" dirty="0">
                <a:latin typeface="Georgia" pitchFamily="18" charset="0"/>
              </a:rPr>
              <a:t>Хищное млекопитающее. Обитает по берегам мелких речек и </a:t>
            </a:r>
            <a:r>
              <a:rPr lang="ru-RU" sz="2000" i="1" dirty="0" err="1">
                <a:latin typeface="Georgia" pitchFamily="18" charset="0"/>
              </a:rPr>
              <a:t>ручьёв</a:t>
            </a:r>
            <a:r>
              <a:rPr lang="ru-RU" sz="2000" i="1" dirty="0">
                <a:latin typeface="Georgia" pitchFamily="18" charset="0"/>
              </a:rPr>
              <a:t>, не пересыхающих летом и не промерзающих зимой. Предпочитает лесные </a:t>
            </a:r>
            <a:r>
              <a:rPr lang="ru-RU" sz="2000" i="1" dirty="0" smtClean="0">
                <a:latin typeface="Georgia" pitchFamily="18" charset="0"/>
              </a:rPr>
              <a:t>водоёмы </a:t>
            </a:r>
            <a:r>
              <a:rPr lang="ru-RU" sz="2000" i="1" dirty="0">
                <a:latin typeface="Georgia" pitchFamily="18" charset="0"/>
              </a:rPr>
              <a:t>с обрывистыми и нависшими берегами, изобилующими пустотами и завалами. Питается преимущественно рыбой, лягушками, моллюсками, мелкими грызунами.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673" y="1196752"/>
            <a:ext cx="5029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825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76672"/>
            <a:ext cx="85689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Проблема</a:t>
            </a:r>
            <a:r>
              <a:rPr lang="ru-RU" b="1" i="1" dirty="0">
                <a:latin typeface="Georgia" pitchFamily="18" charset="0"/>
              </a:rPr>
              <a:t>. </a:t>
            </a:r>
          </a:p>
          <a:p>
            <a:pPr algn="just"/>
            <a:r>
              <a:rPr lang="ru-RU" dirty="0">
                <a:latin typeface="Georgia" pitchFamily="18" charset="0"/>
              </a:rPr>
              <a:t>Какие животные Кировской области требуют охраны? Какой вклад в их охрану могут внести школьники? </a:t>
            </a:r>
          </a:p>
          <a:p>
            <a:pPr algn="just"/>
            <a:endParaRPr lang="ru-RU" dirty="0">
              <a:latin typeface="Georgia" pitchFamily="18" charset="0"/>
            </a:endParaRPr>
          </a:p>
          <a:p>
            <a:pPr algn="just"/>
            <a:r>
              <a:rPr lang="ru-RU" b="1" i="1" dirty="0">
                <a:latin typeface="Georgia" pitchFamily="18" charset="0"/>
              </a:rPr>
              <a:t>Актуальность проблемы. </a:t>
            </a:r>
          </a:p>
          <a:p>
            <a:pPr algn="just"/>
            <a:r>
              <a:rPr lang="ru-RU" dirty="0">
                <a:latin typeface="Georgia" pitchFamily="18" charset="0"/>
              </a:rPr>
              <a:t>В настоящее время много говорится о проблеме сохранения биологического разнообразия мира животных. И поэтому мы должны прежде всего знать животных своего края, требующих охраны и что мы можем сделать в их защиту. </a:t>
            </a:r>
          </a:p>
          <a:p>
            <a:pPr algn="just"/>
            <a:endParaRPr lang="ru-RU" dirty="0">
              <a:latin typeface="Georgia" pitchFamily="18" charset="0"/>
            </a:endParaRPr>
          </a:p>
          <a:p>
            <a:pPr algn="just"/>
            <a:r>
              <a:rPr lang="ru-RU" b="1" i="1" dirty="0">
                <a:latin typeface="Georgia" pitchFamily="18" charset="0"/>
              </a:rPr>
              <a:t>Цель:</a:t>
            </a:r>
            <a:r>
              <a:rPr lang="ru-RU" dirty="0">
                <a:latin typeface="Georgia" pitchFamily="18" charset="0"/>
              </a:rPr>
              <a:t> </a:t>
            </a:r>
          </a:p>
          <a:p>
            <a:pPr algn="just"/>
            <a:r>
              <a:rPr lang="ru-RU" dirty="0">
                <a:latin typeface="Georgia" pitchFamily="18" charset="0"/>
              </a:rPr>
              <a:t>Познакомиться  с фауной, животным миром вятского края, которые находятся на грани исчезновения и  занесены в Красную книгу Кировской области.</a:t>
            </a:r>
          </a:p>
          <a:p>
            <a:pPr algn="just"/>
            <a:endParaRPr lang="ru-RU" dirty="0">
              <a:latin typeface="Georgia" pitchFamily="18" charset="0"/>
            </a:endParaRPr>
          </a:p>
          <a:p>
            <a:pPr algn="just"/>
            <a:r>
              <a:rPr lang="ru-RU" b="1" i="1" dirty="0">
                <a:latin typeface="Georgia" pitchFamily="18" charset="0"/>
              </a:rPr>
              <a:t>Задачи.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dirty="0">
                <a:latin typeface="Georgia" pitchFamily="18" charset="0"/>
              </a:rPr>
              <a:t>Найти информацию о фауне, и  животных в разных источниках (энциклопедии, сети интернет, познавательные журналы).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dirty="0">
                <a:latin typeface="Georgia" pitchFamily="18" charset="0"/>
              </a:rPr>
              <a:t>Изучить и систематизировать материал.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dirty="0">
                <a:latin typeface="Georgia" pitchFamily="18" charset="0"/>
              </a:rPr>
              <a:t>Создать презентацию.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dirty="0">
                <a:latin typeface="Georgia" pitchFamily="18" charset="0"/>
              </a:rPr>
              <a:t>Оформить проект в бумажном виде. </a:t>
            </a:r>
          </a:p>
        </p:txBody>
      </p:sp>
    </p:spTree>
    <p:extLst>
      <p:ext uri="{BB962C8B-B14F-4D97-AF65-F5344CB8AC3E}">
        <p14:creationId xmlns:p14="http://schemas.microsoft.com/office/powerpoint/2010/main" val="690230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200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latin typeface="Georgia" pitchFamily="18" charset="0"/>
              </a:rPr>
              <a:t>	Русская </a:t>
            </a:r>
            <a:r>
              <a:rPr lang="ru-RU" sz="2000" b="1" i="1" dirty="0">
                <a:latin typeface="Georgia" pitchFamily="18" charset="0"/>
              </a:rPr>
              <a:t>выхухоль </a:t>
            </a:r>
            <a:r>
              <a:rPr lang="ru-RU" sz="2000" i="1" dirty="0">
                <a:latin typeface="Georgia" pitchFamily="18" charset="0"/>
              </a:rPr>
              <a:t>– это животное, которое существует на Земле свыше 30 млн. лет. Редкий и весьма ценный пушной зверек из отряда насекомоядных. Их шкурки считаются особо ценными. На территории Вятского края этот водный зверек может поселяться лишь в пойменных старицах, отмечен на юге области. Реки края полностью непригодны для его обитания.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933" y="2272585"/>
            <a:ext cx="6842434" cy="45587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5279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82089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latin typeface="Georgia" pitchFamily="18" charset="0"/>
              </a:rPr>
              <a:t>	Колонок</a:t>
            </a:r>
            <a:r>
              <a:rPr lang="ru-RU" sz="2000" b="1" i="1" dirty="0">
                <a:latin typeface="Georgia" pitchFamily="18" charset="0"/>
              </a:rPr>
              <a:t>,</a:t>
            </a:r>
            <a:r>
              <a:rPr lang="ru-RU" sz="2000" i="1" dirty="0">
                <a:latin typeface="Georgia" pitchFamily="18" charset="0"/>
              </a:rPr>
              <a:t> хищник из семейства куньих, представляет третью категорию из Красной книги. Численность этого симпатичного зверька не установлена, встречи с ним зафиксированы только по различным опросам на севере и юго-востоке региона. </a:t>
            </a:r>
            <a:endParaRPr lang="ru-RU" sz="2000" i="1" dirty="0" smtClean="0">
              <a:latin typeface="Georgia" pitchFamily="18" charset="0"/>
            </a:endParaRPr>
          </a:p>
          <a:p>
            <a:pPr algn="just"/>
            <a:r>
              <a:rPr lang="ru-RU" sz="2000" i="1" dirty="0">
                <a:latin typeface="Georgia" pitchFamily="18" charset="0"/>
              </a:rPr>
              <a:t>	</a:t>
            </a:r>
            <a:r>
              <a:rPr lang="ru-RU" sz="2000" i="1" dirty="0" smtClean="0">
                <a:latin typeface="Georgia" pitchFamily="18" charset="0"/>
              </a:rPr>
              <a:t>Предпочитает </a:t>
            </a:r>
            <a:r>
              <a:rPr lang="ru-RU" sz="2000" i="1" dirty="0">
                <a:latin typeface="Georgia" pitchFamily="18" charset="0"/>
              </a:rPr>
              <a:t>захламленные буреломом участки на зарастающих гарях, по берегам болот и озер и особенно в речных долинах с зарослями кустарников . Питается в основном мелкими грызунами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52936"/>
            <a:ext cx="5322168" cy="38319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20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76672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latin typeface="Georgia" pitchFamily="18" charset="0"/>
              </a:rPr>
              <a:t>	Прудовая ночница. </a:t>
            </a:r>
            <a:r>
              <a:rPr lang="ru-RU" sz="2000" i="1" dirty="0" smtClean="0">
                <a:latin typeface="Georgia" pitchFamily="18" charset="0"/>
              </a:rPr>
              <a:t>Перелетный </a:t>
            </a:r>
            <a:r>
              <a:rPr lang="ru-RU" sz="2000" i="1" dirty="0">
                <a:latin typeface="Georgia" pitchFamily="18" charset="0"/>
              </a:rPr>
              <a:t>вид. Обитает у стоячих и слабопроточных водоемов. Поселяется колониями под крышами и карнизами зданий, самцы живут поодиночке в дуплах. Питается преимущественно комарами. Охотится над водной поверхностью.</a:t>
            </a:r>
          </a:p>
          <a:p>
            <a:pPr algn="just"/>
            <a:endParaRPr lang="ru-RU" sz="2000" i="1" dirty="0"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18" y="2107888"/>
            <a:ext cx="6197980" cy="37187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1608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764704"/>
            <a:ext cx="396044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latin typeface="Georgia" pitchFamily="18" charset="0"/>
            </a:endParaRPr>
          </a:p>
          <a:p>
            <a:pPr algn="ctr"/>
            <a:r>
              <a:rPr lang="ru-RU" sz="2400" b="1" i="1" dirty="0" smtClean="0">
                <a:latin typeface="Georgia" pitchFamily="18" charset="0"/>
              </a:rPr>
              <a:t>Садовая Соня.</a:t>
            </a:r>
          </a:p>
          <a:p>
            <a:endParaRPr lang="ru-RU" sz="2000" i="1" dirty="0" smtClean="0">
              <a:latin typeface="Georgia" pitchFamily="18" charset="0"/>
            </a:endParaRPr>
          </a:p>
          <a:p>
            <a:pPr algn="ctr"/>
            <a:r>
              <a:rPr lang="ru-RU" sz="2000" i="1" dirty="0" smtClean="0">
                <a:latin typeface="Georgia" pitchFamily="18" charset="0"/>
              </a:rPr>
              <a:t>Обитает </a:t>
            </a:r>
            <a:r>
              <a:rPr lang="ru-RU" sz="2000" i="1" dirty="0">
                <a:latin typeface="Georgia" pitchFamily="18" charset="0"/>
              </a:rPr>
              <a:t>в смешанных и широколиственных лесах, с преобладанием дуба и липы, с густым подлеском из лещины, шиповника. Может поселяться в садах и жилищах человека. Активна в сумерках и ночью, день проводит в гнезде. Питается в основном орехами, желудями, семенами, ягодами. На зиму делает запасы. Зимой впадает в спячку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5" r="18072"/>
          <a:stretch/>
        </p:blipFill>
        <p:spPr bwMode="auto">
          <a:xfrm>
            <a:off x="4211960" y="985172"/>
            <a:ext cx="4700525" cy="49751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570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620688"/>
            <a:ext cx="367240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Georgia" pitchFamily="18" charset="0"/>
              </a:rPr>
              <a:t>Лесная </a:t>
            </a:r>
            <a:r>
              <a:rPr lang="ru-RU" sz="2000" b="1" i="1" dirty="0" smtClean="0">
                <a:latin typeface="Georgia" pitchFamily="18" charset="0"/>
              </a:rPr>
              <a:t>соня.</a:t>
            </a:r>
          </a:p>
          <a:p>
            <a:pPr algn="ctr"/>
            <a:r>
              <a:rPr lang="ru-RU" sz="2000" i="1" dirty="0" smtClean="0">
                <a:latin typeface="Georgia" pitchFamily="18" charset="0"/>
              </a:rPr>
              <a:t>Обитает </a:t>
            </a:r>
            <a:r>
              <a:rPr lang="ru-RU" sz="2000" i="1" dirty="0">
                <a:latin typeface="Georgia" pitchFamily="18" charset="0"/>
              </a:rPr>
              <a:t>в широколиственных и хвойно-широколиственных лесах с дубом и орешником, густым подлеском и ветровалами. Ведет преимущественно ночной образ жизни. Зиму проводит в спячке в дуплах деревьев, где также устраивает гнезда для выведения потомства. Она может поселиться в дупле или скворечнике, с треском выгнав оттуда пернатых владельцев.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r="14661"/>
          <a:stretch/>
        </p:blipFill>
        <p:spPr bwMode="auto">
          <a:xfrm>
            <a:off x="4139952" y="1230259"/>
            <a:ext cx="4726710" cy="41053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606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Georgia" pitchFamily="18" charset="0"/>
              </a:rPr>
              <a:t>Лесной </a:t>
            </a:r>
            <a:r>
              <a:rPr lang="ru-RU" b="1" i="1" dirty="0" smtClean="0">
                <a:latin typeface="Georgia" pitchFamily="18" charset="0"/>
              </a:rPr>
              <a:t>лемминг.</a:t>
            </a:r>
          </a:p>
          <a:p>
            <a:r>
              <a:rPr lang="ru-RU" dirty="0" smtClean="0">
                <a:latin typeface="Georgia" pitchFamily="18" charset="0"/>
              </a:rPr>
              <a:t>	</a:t>
            </a:r>
            <a:r>
              <a:rPr lang="ru-RU" i="1" dirty="0" smtClean="0">
                <a:latin typeface="Georgia" pitchFamily="18" charset="0"/>
              </a:rPr>
              <a:t>Обитает </a:t>
            </a:r>
            <a:r>
              <a:rPr lang="ru-RU" i="1" dirty="0">
                <a:latin typeface="Georgia" pitchFamily="18" charset="0"/>
              </a:rPr>
              <a:t>только в лесах с обильным моховым </a:t>
            </a:r>
            <a:r>
              <a:rPr lang="ru-RU" i="1" dirty="0" smtClean="0">
                <a:latin typeface="Georgia" pitchFamily="18" charset="0"/>
              </a:rPr>
              <a:t>покровом. Лемминг </a:t>
            </a:r>
            <a:r>
              <a:rPr lang="ru-RU" i="1" dirty="0">
                <a:latin typeface="Georgia" pitchFamily="18" charset="0"/>
              </a:rPr>
              <a:t>кормится как на поверхности мохового покрова, так и под ним. Основу его питания составляют лишайники и мхи. Он, пожалуй, единственный грызун с таким рационом. Лесные лемминги одиночны и не образуют семейных пар, однако не агрессивны.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26" y="2132856"/>
            <a:ext cx="6618312" cy="44756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2185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76672"/>
            <a:ext cx="83529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Georgia" pitchFamily="18" charset="0"/>
              </a:rPr>
              <a:t>Рыжая вечерница.</a:t>
            </a:r>
          </a:p>
          <a:p>
            <a:pPr algn="just"/>
            <a:r>
              <a:rPr lang="ru-RU" i="1" dirty="0" smtClean="0">
                <a:latin typeface="Georgia" pitchFamily="18" charset="0"/>
              </a:rPr>
              <a:t>	Живет </a:t>
            </a:r>
            <a:r>
              <a:rPr lang="ru-RU" i="1" dirty="0">
                <a:latin typeface="Georgia" pitchFamily="18" charset="0"/>
              </a:rPr>
              <a:t>в лиственных лесах со старыми деревьями, в парках и садах. </a:t>
            </a:r>
            <a:r>
              <a:rPr lang="ru-RU" i="1" dirty="0" smtClean="0">
                <a:latin typeface="Georgia" pitchFamily="18" charset="0"/>
              </a:rPr>
              <a:t>Днём </a:t>
            </a:r>
            <a:r>
              <a:rPr lang="ru-RU" i="1" dirty="0">
                <a:latin typeface="Georgia" pitchFamily="18" charset="0"/>
              </a:rPr>
              <a:t>они спят, свесившись вниз головой, а в сумерки и ночью проявляют активность. </a:t>
            </a:r>
            <a:r>
              <a:rPr lang="ru-RU" i="1" dirty="0" smtClean="0">
                <a:latin typeface="Georgia" pitchFamily="18" charset="0"/>
              </a:rPr>
              <a:t>Охотятся на </a:t>
            </a:r>
            <a:r>
              <a:rPr lang="ru-RU" i="1" dirty="0">
                <a:latin typeface="Georgia" pitchFamily="18" charset="0"/>
              </a:rPr>
              <a:t>лесных полянах, опушках леса. Они быстро и маневренно летают, ловко минуют встречающиеся на пути препятствия даже в темноте. Питаются </a:t>
            </a:r>
            <a:r>
              <a:rPr lang="ru-RU" i="1" dirty="0" smtClean="0">
                <a:latin typeface="Georgia" pitchFamily="18" charset="0"/>
              </a:rPr>
              <a:t>: </a:t>
            </a:r>
            <a:r>
              <a:rPr lang="ru-RU" i="1" dirty="0">
                <a:latin typeface="Georgia" pitchFamily="18" charset="0"/>
              </a:rPr>
              <a:t>жуками, бабочками. В поисках добычи используют </a:t>
            </a:r>
            <a:r>
              <a:rPr lang="ru-RU" i="1" dirty="0" err="1">
                <a:latin typeface="Georgia" pitchFamily="18" charset="0"/>
              </a:rPr>
              <a:t>эхолокацию</a:t>
            </a:r>
            <a:r>
              <a:rPr lang="ru-RU" dirty="0">
                <a:latin typeface="Georgia" pitchFamily="18" charset="0"/>
              </a:rPr>
              <a:t>.</a:t>
            </a:r>
            <a:r>
              <a:rPr lang="ru-RU" dirty="0" smtClean="0">
                <a:latin typeface="Georgia" pitchFamily="18" charset="0"/>
              </a:rPr>
              <a:t>.</a:t>
            </a:r>
            <a:r>
              <a:rPr lang="ru-RU" i="1" dirty="0">
                <a:latin typeface="Georgia" pitchFamily="18" charset="0"/>
              </a:rPr>
              <a:t> </a:t>
            </a:r>
            <a:endParaRPr lang="ru-RU" i="1" dirty="0" smtClean="0">
              <a:latin typeface="Georgia" pitchFamily="18" charset="0"/>
            </a:endParaRPr>
          </a:p>
          <a:p>
            <a:pPr algn="ctr"/>
            <a:r>
              <a:rPr lang="ru-RU" i="1" dirty="0" smtClean="0">
                <a:latin typeface="Georgia" pitchFamily="18" charset="0"/>
              </a:rPr>
              <a:t>	</a:t>
            </a:r>
            <a:r>
              <a:rPr lang="ru-RU" b="1" i="1" dirty="0" smtClean="0">
                <a:latin typeface="Georgia" pitchFamily="18" charset="0"/>
              </a:rPr>
              <a:t>Рыжая </a:t>
            </a:r>
            <a:r>
              <a:rPr lang="ru-RU" b="1" i="1" dirty="0">
                <a:latin typeface="Georgia" pitchFamily="18" charset="0"/>
              </a:rPr>
              <a:t>вечерница считается полезным для леса зверьком, так как уничтожает немало насекомых-вредителей.</a:t>
            </a:r>
            <a:endParaRPr lang="ru-RU" b="1" i="1" dirty="0" smtClean="0">
              <a:latin typeface="Georgia" pitchFamily="18" charset="0"/>
            </a:endParaRPr>
          </a:p>
          <a:p>
            <a:pPr algn="just"/>
            <a:r>
              <a:rPr lang="ru-RU" i="1" dirty="0" smtClean="0">
                <a:latin typeface="Georgia" pitchFamily="18" charset="0"/>
              </a:rPr>
              <a:t>	</a:t>
            </a:r>
            <a:endParaRPr lang="ru-RU" i="1" dirty="0">
              <a:latin typeface="Georgia" pitchFamily="18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81313"/>
            <a:ext cx="5229434" cy="35429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921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692697"/>
            <a:ext cx="78488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Georgia" pitchFamily="18" charset="0"/>
              </a:rPr>
              <a:t>Чему я </a:t>
            </a:r>
            <a:r>
              <a:rPr lang="ru-RU" sz="2000" b="1" i="1" dirty="0" smtClean="0">
                <a:latin typeface="Georgia" pitchFamily="18" charset="0"/>
              </a:rPr>
              <a:t>научилась?</a:t>
            </a:r>
            <a:endParaRPr lang="ru-RU" sz="2000" b="1" i="1" dirty="0">
              <a:latin typeface="Georgia" pitchFamily="18" charset="0"/>
            </a:endParaRPr>
          </a:p>
          <a:p>
            <a:pPr algn="just"/>
            <a:r>
              <a:rPr lang="ru-RU" sz="2000" dirty="0" smtClean="0">
                <a:latin typeface="Georgia" pitchFamily="18" charset="0"/>
              </a:rPr>
              <a:t>	</a:t>
            </a:r>
            <a:r>
              <a:rPr lang="ru-RU" sz="2000" i="1" dirty="0" smtClean="0">
                <a:latin typeface="Georgia" pitchFamily="18" charset="0"/>
              </a:rPr>
              <a:t>Работать </a:t>
            </a:r>
            <a:r>
              <a:rPr lang="ru-RU" sz="2000" i="1" dirty="0">
                <a:latin typeface="Georgia" pitchFamily="18" charset="0"/>
              </a:rPr>
              <a:t>с разными источниками информации. Отбирать главное, систематизировать найденный материал.  Закреплять умение составлять презентацию.  </a:t>
            </a:r>
            <a:r>
              <a:rPr lang="ru-RU" sz="2000" i="1" smtClean="0">
                <a:latin typeface="Georgia" pitchFamily="18" charset="0"/>
              </a:rPr>
              <a:t>Узнала </a:t>
            </a:r>
            <a:r>
              <a:rPr lang="ru-RU" sz="2000" i="1" dirty="0">
                <a:latin typeface="Georgia" pitchFamily="18" charset="0"/>
              </a:rPr>
              <a:t>много интересных фактов о редких животных Кировской области.</a:t>
            </a:r>
          </a:p>
          <a:p>
            <a:pPr algn="ctr"/>
            <a:r>
              <a:rPr lang="ru-RU" sz="2000" b="1" i="1" dirty="0" smtClean="0">
                <a:latin typeface="Georgia" pitchFamily="18" charset="0"/>
              </a:rPr>
              <a:t>Польза </a:t>
            </a:r>
            <a:r>
              <a:rPr lang="ru-RU" sz="2000" b="1" i="1" dirty="0">
                <a:latin typeface="Georgia" pitchFamily="18" charset="0"/>
              </a:rPr>
              <a:t>моего проекта.   </a:t>
            </a:r>
            <a:endParaRPr lang="ru-RU" sz="2000" b="1" i="1" dirty="0" smtClean="0">
              <a:latin typeface="Georgia" pitchFamily="18" charset="0"/>
            </a:endParaRPr>
          </a:p>
          <a:p>
            <a:pPr algn="just"/>
            <a:r>
              <a:rPr lang="ru-RU" sz="2000" i="1" dirty="0" smtClean="0">
                <a:latin typeface="Georgia" pitchFamily="18" charset="0"/>
              </a:rPr>
              <a:t>Презентацией </a:t>
            </a:r>
            <a:r>
              <a:rPr lang="ru-RU" sz="2000" i="1" dirty="0">
                <a:latin typeface="Georgia" pitchFamily="18" charset="0"/>
              </a:rPr>
              <a:t>могут воспользоваться учителя начальных классов и ребята нашей школы при изучении родного края. </a:t>
            </a:r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pPr algn="ctr"/>
            <a:r>
              <a:rPr lang="ru-RU" sz="4000" b="1" i="1" dirty="0" smtClean="0">
                <a:solidFill>
                  <a:srgbClr val="990000"/>
                </a:solidFill>
                <a:latin typeface="Georgia" pitchFamily="18" charset="0"/>
              </a:rPr>
              <a:t>Спасение </a:t>
            </a:r>
            <a:r>
              <a:rPr lang="ru-RU" sz="4000" b="1" i="1" dirty="0">
                <a:solidFill>
                  <a:srgbClr val="990000"/>
                </a:solidFill>
                <a:latin typeface="Georgia" pitchFamily="18" charset="0"/>
              </a:rPr>
              <a:t>исчезающих  животных — задача всех и каждого!</a:t>
            </a:r>
          </a:p>
        </p:txBody>
      </p:sp>
    </p:spTree>
    <p:extLst>
      <p:ext uri="{BB962C8B-B14F-4D97-AF65-F5344CB8AC3E}">
        <p14:creationId xmlns:p14="http://schemas.microsoft.com/office/powerpoint/2010/main" val="428692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7"/>
            <a:ext cx="82089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latin typeface="Georgia" pitchFamily="18" charset="0"/>
              </a:rPr>
              <a:t>	К </a:t>
            </a:r>
            <a:r>
              <a:rPr lang="ru-RU" sz="2000" i="1" dirty="0">
                <a:latin typeface="Georgia" pitchFamily="18" charset="0"/>
              </a:rPr>
              <a:t>проблеме сохранения редких и исчезающих  видов животных человечество обращается ни один десяток лет. Но именно в последние годы, когда люди становятся свидетелями их исчезновения вечный вопрос:  «Быть или не быть?» становиться особенно актуальным.</a:t>
            </a:r>
          </a:p>
          <a:p>
            <a:pPr algn="just"/>
            <a:r>
              <a:rPr lang="ru-RU" sz="2000" i="1" dirty="0" smtClean="0">
                <a:latin typeface="Georgia" pitchFamily="18" charset="0"/>
              </a:rPr>
              <a:t>	Многие </a:t>
            </a:r>
            <a:r>
              <a:rPr lang="ru-RU" sz="2000" i="1" dirty="0">
                <a:latin typeface="Georgia" pitchFamily="18" charset="0"/>
              </a:rPr>
              <a:t>из видов животных находятся на грани вымирания — печальная, но далеко не новая информация. </a:t>
            </a:r>
            <a:r>
              <a:rPr lang="ru-RU" sz="2000" i="1" dirty="0" smtClean="0">
                <a:latin typeface="Georgia" pitchFamily="18" charset="0"/>
              </a:rPr>
              <a:t>	Каждый </a:t>
            </a:r>
            <a:r>
              <a:rPr lang="ru-RU" sz="2000" i="1" dirty="0">
                <a:latin typeface="Georgia" pitchFamily="18" charset="0"/>
              </a:rPr>
              <a:t>цивилизованный человек регулярно с ней сталкивается. Но что он при этом испытывает? Чаще всего лишь </a:t>
            </a:r>
            <a:r>
              <a:rPr lang="ru-RU" sz="2000" i="1" dirty="0" smtClean="0">
                <a:latin typeface="Georgia" pitchFamily="18" charset="0"/>
              </a:rPr>
              <a:t>лёгкие </a:t>
            </a:r>
            <a:r>
              <a:rPr lang="ru-RU" sz="2000" i="1" dirty="0">
                <a:latin typeface="Georgia" pitchFamily="18" charset="0"/>
              </a:rPr>
              <a:t>переживания по поводу того, что в скором времени милые пушистые зверьки или красивые грозные хищники останутся только на  </a:t>
            </a:r>
            <a:r>
              <a:rPr lang="ru-RU" sz="2000" i="1" dirty="0" smtClean="0">
                <a:latin typeface="Georgia" pitchFamily="18" charset="0"/>
              </a:rPr>
              <a:t>фотографиях,  </a:t>
            </a:r>
            <a:r>
              <a:rPr lang="ru-RU" sz="2000" i="1" dirty="0">
                <a:latin typeface="Georgia" pitchFamily="18" charset="0"/>
              </a:rPr>
              <a:t>да в виде чучел в музеях. </a:t>
            </a:r>
            <a:endParaRPr lang="ru-RU" sz="2000" i="1" dirty="0" smtClean="0">
              <a:latin typeface="Georgia" pitchFamily="18" charset="0"/>
            </a:endParaRPr>
          </a:p>
          <a:p>
            <a:pPr algn="ctr"/>
            <a:endParaRPr lang="ru-RU" sz="2000" b="1" i="1" dirty="0" smtClean="0">
              <a:latin typeface="Georgia" pitchFamily="18" charset="0"/>
            </a:endParaRPr>
          </a:p>
          <a:p>
            <a:pPr algn="ctr"/>
            <a:r>
              <a:rPr lang="ru-RU" sz="2000" b="1" i="1" dirty="0" smtClean="0">
                <a:latin typeface="Georgia" pitchFamily="18" charset="0"/>
              </a:rPr>
              <a:t>Нам </a:t>
            </a:r>
            <a:r>
              <a:rPr lang="ru-RU" sz="2000" b="1" i="1" dirty="0">
                <a:latin typeface="Georgia" pitchFamily="18" charset="0"/>
              </a:rPr>
              <a:t>нужно всем </a:t>
            </a:r>
            <a:r>
              <a:rPr lang="ru-RU" sz="2000" b="1" i="1" dirty="0" smtClean="0">
                <a:latin typeface="Georgia" pitchFamily="18" charset="0"/>
              </a:rPr>
              <a:t>задуматься </a:t>
            </a:r>
            <a:r>
              <a:rPr lang="ru-RU" sz="2000" b="1" i="1" dirty="0">
                <a:latin typeface="Georgia" pitchFamily="18" charset="0"/>
              </a:rPr>
              <a:t>о настоящей опасности вымирания </a:t>
            </a:r>
            <a:r>
              <a:rPr lang="ru-RU" sz="2000" b="1" i="1" dirty="0" smtClean="0">
                <a:latin typeface="Georgia" pitchFamily="18" charset="0"/>
              </a:rPr>
              <a:t>видов!</a:t>
            </a:r>
            <a:endParaRPr lang="ru-RU" sz="2000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594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548680"/>
            <a:ext cx="79928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latin typeface="Georgia" pitchFamily="18" charset="0"/>
              </a:rPr>
              <a:t>Сохранить природу можно только бережным отношением к ней.</a:t>
            </a:r>
          </a:p>
          <a:p>
            <a:pPr algn="just"/>
            <a:r>
              <a:rPr lang="ru-RU" sz="2400" i="1" dirty="0">
                <a:latin typeface="Georgia" pitchFamily="18" charset="0"/>
              </a:rPr>
              <a:t>	Выполнять  правила и нормы поведения человека в природе. даже если в обычной жизни человек крайне редко сталкивается с вымирающими видами, это не означает, что он не может способствовать сокращению их популяции. В природе всё взаимосвязано. Оставленный в лесу мусор, незатушенный костер, слитая в реку грязная вода или бензин — все это несёт в себе опасность для природных экосистем.</a:t>
            </a:r>
          </a:p>
        </p:txBody>
      </p:sp>
    </p:spTree>
    <p:extLst>
      <p:ext uri="{BB962C8B-B14F-4D97-AF65-F5344CB8AC3E}">
        <p14:creationId xmlns:p14="http://schemas.microsoft.com/office/powerpoint/2010/main" val="6704471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48681"/>
            <a:ext cx="82089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Georgia" pitchFamily="18" charset="0"/>
              </a:rPr>
              <a:t>Правила и нормы поведения человека </a:t>
            </a:r>
          </a:p>
          <a:p>
            <a:pPr algn="ctr"/>
            <a:r>
              <a:rPr lang="ru-RU" sz="2400" b="1" i="1" dirty="0">
                <a:latin typeface="Georgia" pitchFamily="18" charset="0"/>
              </a:rPr>
              <a:t>в природе.</a:t>
            </a:r>
          </a:p>
          <a:p>
            <a:pPr algn="ctr"/>
            <a:endParaRPr lang="ru-RU" sz="2400" i="1" dirty="0">
              <a:latin typeface="Georgia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2400" i="1" dirty="0">
                <a:latin typeface="Georgia" pitchFamily="18" charset="0"/>
              </a:rPr>
              <a:t>Не разжигай костров в лесу.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400" i="1" dirty="0">
                <a:latin typeface="Georgia" pitchFamily="18" charset="0"/>
              </a:rPr>
              <a:t>Не рви траву и цветы.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400" i="1" dirty="0">
                <a:latin typeface="Georgia" pitchFamily="18" charset="0"/>
              </a:rPr>
              <a:t>Не ломай ветки деревьев.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400" i="1" dirty="0">
                <a:latin typeface="Georgia" pitchFamily="18" charset="0"/>
              </a:rPr>
              <a:t>Не дави насекомых.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400" i="1" dirty="0">
                <a:latin typeface="Georgia" pitchFamily="18" charset="0"/>
              </a:rPr>
              <a:t>Не разоряй гнезда птиц.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400" i="1" dirty="0">
                <a:latin typeface="Georgia" pitchFamily="18" charset="0"/>
              </a:rPr>
              <a:t>Не бросай мусор в лесу и в речку.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400" i="1" dirty="0">
                <a:latin typeface="Georgia" pitchFamily="18" charset="0"/>
              </a:rPr>
              <a:t>Не шуми, напугаешь животных.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400" i="1" dirty="0">
                <a:latin typeface="Georgia" pitchFamily="18" charset="0"/>
              </a:rPr>
              <a:t>Не обижай зверей, даже самых маленьких.</a:t>
            </a:r>
          </a:p>
        </p:txBody>
      </p:sp>
    </p:spTree>
    <p:extLst>
      <p:ext uri="{BB962C8B-B14F-4D97-AF65-F5344CB8AC3E}">
        <p14:creationId xmlns:p14="http://schemas.microsoft.com/office/powerpoint/2010/main" val="3554488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33"/>
            <a:ext cx="91384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620688"/>
            <a:ext cx="56886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Georgia" pitchFamily="18" charset="0"/>
              </a:rPr>
              <a:t>Люди должны предотвратить исчезновение животных. </a:t>
            </a:r>
            <a:endParaRPr lang="ru-RU" sz="3200" b="1" i="1" dirty="0" smtClean="0">
              <a:latin typeface="Georgia" pitchFamily="18" charset="0"/>
            </a:endParaRPr>
          </a:p>
          <a:p>
            <a:pPr algn="ctr"/>
            <a:r>
              <a:rPr lang="ru-RU" sz="3200" b="1" i="1" dirty="0" smtClean="0">
                <a:latin typeface="Georgia" pitchFamily="18" charset="0"/>
              </a:rPr>
              <a:t>Если </a:t>
            </a:r>
            <a:r>
              <a:rPr lang="ru-RU" sz="3200" b="1" i="1" dirty="0">
                <a:latin typeface="Georgia" pitchFamily="18" charset="0"/>
              </a:rPr>
              <a:t>мы сделаем это, </a:t>
            </a:r>
            <a:endParaRPr lang="ru-RU" sz="3200" b="1" i="1" dirty="0" smtClean="0">
              <a:latin typeface="Georgia" pitchFamily="18" charset="0"/>
            </a:endParaRPr>
          </a:p>
          <a:p>
            <a:pPr algn="ctr"/>
            <a:r>
              <a:rPr lang="ru-RU" sz="3200" b="1" i="1" dirty="0" smtClean="0">
                <a:latin typeface="Georgia" pitchFamily="18" charset="0"/>
              </a:rPr>
              <a:t>у </a:t>
            </a:r>
            <a:r>
              <a:rPr lang="ru-RU" sz="3200" b="1" i="1" dirty="0">
                <a:latin typeface="Georgia" pitchFamily="18" charset="0"/>
              </a:rPr>
              <a:t>нас будет красивая, полная жизни планета, </a:t>
            </a:r>
            <a:endParaRPr lang="ru-RU" sz="3200" b="1" i="1" dirty="0" smtClean="0">
              <a:latin typeface="Georgia" pitchFamily="18" charset="0"/>
            </a:endParaRPr>
          </a:p>
          <a:p>
            <a:pPr algn="ctr"/>
            <a:r>
              <a:rPr lang="ru-RU" sz="3200" b="1" i="1" dirty="0" smtClean="0">
                <a:latin typeface="Georgia" pitchFamily="18" charset="0"/>
              </a:rPr>
              <a:t>в </a:t>
            </a:r>
            <a:r>
              <a:rPr lang="ru-RU" sz="3200" b="1" i="1" dirty="0">
                <a:latin typeface="Georgia" pitchFamily="18" charset="0"/>
              </a:rPr>
              <a:t>том числе и наша область.</a:t>
            </a:r>
          </a:p>
        </p:txBody>
      </p:sp>
    </p:spTree>
    <p:extLst>
      <p:ext uri="{BB962C8B-B14F-4D97-AF65-F5344CB8AC3E}">
        <p14:creationId xmlns:p14="http://schemas.microsoft.com/office/powerpoint/2010/main" val="23706917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" y="2319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548680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Georgia" pitchFamily="18" charset="0"/>
              </a:rPr>
              <a:t>	Животный </a:t>
            </a:r>
            <a:r>
              <a:rPr lang="ru-RU" sz="2400" b="1" i="1" dirty="0">
                <a:latin typeface="Georgia" pitchFamily="18" charset="0"/>
              </a:rPr>
              <a:t>мир Кировской области весьма разнообразен. Так, в пределах её территории встречаются животные — типичные обитатели темнохвойной тайги, светлых широколиственных лесов и сухих открытых пространств.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066" y="2857004"/>
            <a:ext cx="6173868" cy="3858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4219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0" y="0"/>
            <a:ext cx="9144000" cy="688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404665"/>
            <a:ext cx="813690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Georgia" pitchFamily="18" charset="0"/>
              </a:rPr>
              <a:t>В фауне области можно выделить пять эколого-зоогеографических групп.</a:t>
            </a:r>
          </a:p>
          <a:p>
            <a:pPr algn="just"/>
            <a:r>
              <a:rPr lang="ru-RU" sz="2000" b="1" i="1" dirty="0" smtClean="0">
                <a:solidFill>
                  <a:srgbClr val="FF0000"/>
                </a:solidFill>
                <a:latin typeface="Georgia" pitchFamily="18" charset="0"/>
              </a:rPr>
              <a:t>	«</a:t>
            </a:r>
            <a:r>
              <a:rPr lang="ru-RU" sz="2000" b="1" i="1" dirty="0">
                <a:solidFill>
                  <a:srgbClr val="FF0000"/>
                </a:solidFill>
                <a:latin typeface="Georgia" pitchFamily="18" charset="0"/>
              </a:rPr>
              <a:t>Тундровая» </a:t>
            </a:r>
            <a:r>
              <a:rPr lang="ru-RU" b="1" i="1" dirty="0">
                <a:latin typeface="Georgia" pitchFamily="18" charset="0"/>
              </a:rPr>
              <a:t>— </a:t>
            </a:r>
            <a:r>
              <a:rPr lang="ru-RU" sz="2000" i="1" dirty="0">
                <a:latin typeface="Georgia" pitchFamily="18" charset="0"/>
              </a:rPr>
              <a:t>северный олень, заяц-беляк, лесной лемминг, белая сова, белая куропатка. Это животные — традиционные обитатели тундры и лесотундры, но встречающиеся также и в лесной зоне, например, во время зимних </a:t>
            </a:r>
            <a:r>
              <a:rPr lang="ru-RU" sz="2000" i="1" dirty="0" smtClean="0">
                <a:latin typeface="Georgia" pitchFamily="18" charset="0"/>
              </a:rPr>
              <a:t>кочёвок</a:t>
            </a:r>
            <a:r>
              <a:rPr lang="ru-RU" sz="2000" i="1" dirty="0">
                <a:latin typeface="Georgia" pitchFamily="18" charset="0"/>
              </a:rPr>
              <a:t>.</a:t>
            </a:r>
          </a:p>
          <a:p>
            <a:pPr algn="just"/>
            <a:endParaRPr lang="ru-RU" b="1" i="1" dirty="0"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2420888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</a:rPr>
              <a:t>Заяц - беляк</a:t>
            </a:r>
            <a:endParaRPr lang="ru-RU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78" y="2978507"/>
            <a:ext cx="5560264" cy="37114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945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2160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76672"/>
            <a:ext cx="813690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FF0000"/>
                </a:solidFill>
                <a:latin typeface="Georgia" pitchFamily="18" charset="0"/>
              </a:rPr>
              <a:t>	«</a:t>
            </a:r>
            <a:r>
              <a:rPr lang="ru-RU" sz="2000" b="1" i="1" dirty="0">
                <a:solidFill>
                  <a:srgbClr val="FF0000"/>
                </a:solidFill>
                <a:latin typeface="Georgia" pitchFamily="18" charset="0"/>
              </a:rPr>
              <a:t>Сибирско-таёжная» </a:t>
            </a:r>
            <a:r>
              <a:rPr lang="ru-RU" b="1" i="1" dirty="0">
                <a:latin typeface="Georgia" pitchFamily="18" charset="0"/>
              </a:rPr>
              <a:t>— </a:t>
            </a:r>
            <a:r>
              <a:rPr lang="ru-RU" sz="2000" i="1" dirty="0">
                <a:latin typeface="Georgia" pitchFamily="18" charset="0"/>
              </a:rPr>
              <a:t>росомаха, колонок, азиатский бурундук, летяга, красно-серая полёвка, глухарь, сибирский тритон и др. Это обитатели таёжных лесов, в основном Азиатской части России.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3849" y="1844824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</a:rPr>
              <a:t>Азиатский бурундук</a:t>
            </a:r>
            <a:endParaRPr lang="ru-RU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936" y="2780928"/>
            <a:ext cx="5272136" cy="39541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8359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497</Words>
  <Application>Microsoft Office PowerPoint</Application>
  <PresentationFormat>Экран (4:3)</PresentationFormat>
  <Paragraphs>98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Georgia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112</cp:revision>
  <dcterms:created xsi:type="dcterms:W3CDTF">2019-10-21T20:25:34Z</dcterms:created>
  <dcterms:modified xsi:type="dcterms:W3CDTF">2019-10-24T15:04:04Z</dcterms:modified>
</cp:coreProperties>
</file>