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3" r:id="rId16"/>
    <p:sldId id="272" r:id="rId17"/>
    <p:sldId id="274" r:id="rId18"/>
    <p:sldId id="276" r:id="rId19"/>
    <p:sldId id="269" r:id="rId20"/>
    <p:sldId id="27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38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090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D8375-04C2-4976-ACD4-8683591CFD7D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D9A6E-07E7-4399-831A-5F84BBEEBD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775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200" b="1" dirty="0" smtClean="0">
                <a:effectLst/>
                <a:latin typeface="Times New Roman"/>
                <a:ea typeface="Calibri"/>
                <a:cs typeface="Times New Roman"/>
              </a:rPr>
              <a:t>Антропонимы литературных произведений (литературная антропонимика), героев в фольклоре, в мифах и сказках.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D9A6E-07E7-4399-831A-5F84BBEEBDA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361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D9A6E-07E7-4399-831A-5F84BBEEBDA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061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D9A6E-07E7-4399-831A-5F84BBEEBDA3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24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Спасиб</a:t>
            </a:r>
            <a:r>
              <a:rPr lang="ru-RU" baseline="0" dirty="0" smtClean="0"/>
              <a:t>о за внимание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D9A6E-07E7-4399-831A-5F84BBEEBDA3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6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479E-FA09-4F6A-BCF5-EEEBD1337A83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C50F-93B6-4E79-AB64-E4C3053386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524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479E-FA09-4F6A-BCF5-EEEBD1337A83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C50F-93B6-4E79-AB64-E4C3053386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254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479E-FA09-4F6A-BCF5-EEEBD1337A83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C50F-93B6-4E79-AB64-E4C3053386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500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479E-FA09-4F6A-BCF5-EEEBD1337A83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C50F-93B6-4E79-AB64-E4C3053386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843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479E-FA09-4F6A-BCF5-EEEBD1337A83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C50F-93B6-4E79-AB64-E4C3053386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730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479E-FA09-4F6A-BCF5-EEEBD1337A83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C50F-93B6-4E79-AB64-E4C3053386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13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479E-FA09-4F6A-BCF5-EEEBD1337A83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C50F-93B6-4E79-AB64-E4C3053386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025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479E-FA09-4F6A-BCF5-EEEBD1337A83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C50F-93B6-4E79-AB64-E4C3053386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729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479E-FA09-4F6A-BCF5-EEEBD1337A83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C50F-93B6-4E79-AB64-E4C3053386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495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479E-FA09-4F6A-BCF5-EEEBD1337A83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C50F-93B6-4E79-AB64-E4C3053386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511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479E-FA09-4F6A-BCF5-EEEBD1337A83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7C50F-93B6-4E79-AB64-E4C3053386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55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7479E-FA09-4F6A-BCF5-EEEBD1337A83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7C50F-93B6-4E79-AB64-E4C3053386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52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2.jpe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24" y="-747464"/>
            <a:ext cx="9242424" cy="799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188640"/>
            <a:ext cx="7902624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effectLst/>
                <a:latin typeface="Times New Roman"/>
                <a:ea typeface="Times New Roman"/>
              </a:rPr>
              <a:t> </a:t>
            </a:r>
            <a:endParaRPr lang="ru-RU" sz="1600" dirty="0" smtClean="0"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50000"/>
              </a:lnSpc>
            </a:pPr>
            <a:r>
              <a:rPr lang="ru-RU" sz="4000" b="1" dirty="0" err="1" smtClean="0">
                <a:effectLst/>
                <a:latin typeface="Times New Roman"/>
                <a:ea typeface="Times New Roman"/>
              </a:rPr>
              <a:t>Nickname</a:t>
            </a:r>
            <a:r>
              <a:rPr lang="ru-RU" sz="4000" b="1" dirty="0" smtClean="0">
                <a:effectLst/>
                <a:latin typeface="Times New Roman"/>
                <a:ea typeface="Times New Roman"/>
              </a:rPr>
              <a:t> как современная разновидность антропонимов</a:t>
            </a:r>
            <a:endParaRPr lang="ru-RU" sz="4000" dirty="0" smtClean="0"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50000"/>
              </a:lnSpc>
            </a:pPr>
            <a:r>
              <a:rPr lang="ru-RU" sz="4000" dirty="0" smtClean="0">
                <a:effectLst/>
                <a:latin typeface="Times New Roman"/>
                <a:ea typeface="Times New Roman"/>
              </a:rPr>
              <a:t> </a:t>
            </a:r>
          </a:p>
          <a:p>
            <a:pPr marL="3852545"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Times New Roman"/>
              </a:rPr>
              <a:t> </a:t>
            </a:r>
            <a:endParaRPr lang="ru-RU" sz="1600" dirty="0" smtClean="0">
              <a:effectLst/>
              <a:latin typeface="Times New Roman"/>
              <a:ea typeface="Times New Roman"/>
            </a:endParaRPr>
          </a:p>
          <a:p>
            <a:pPr marL="3852545"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Times New Roman"/>
              </a:rPr>
              <a:t> </a:t>
            </a:r>
            <a:r>
              <a:rPr lang="ru-RU" sz="2400" dirty="0" smtClean="0">
                <a:effectLst/>
                <a:latin typeface="Times New Roman"/>
                <a:ea typeface="Times New Roman"/>
              </a:rPr>
              <a:t>Автор: </a:t>
            </a:r>
            <a:r>
              <a:rPr lang="ru-RU" sz="2400" dirty="0" err="1" smtClean="0">
                <a:effectLst/>
                <a:latin typeface="Times New Roman"/>
                <a:ea typeface="Times New Roman"/>
              </a:rPr>
              <a:t>Цурканова</a:t>
            </a:r>
            <a:r>
              <a:rPr lang="ru-RU" sz="2400" dirty="0" smtClean="0">
                <a:effectLst/>
                <a:latin typeface="Times New Roman"/>
                <a:ea typeface="Times New Roman"/>
              </a:rPr>
              <a:t> Ксения</a:t>
            </a:r>
          </a:p>
          <a:p>
            <a:pPr marL="3852545">
              <a:spcAft>
                <a:spcPts val="0"/>
              </a:spcAft>
            </a:pPr>
            <a:r>
              <a:rPr lang="ru-RU" sz="2400" dirty="0" smtClean="0">
                <a:effectLst/>
                <a:latin typeface="Times New Roman"/>
                <a:ea typeface="Times New Roman"/>
              </a:rPr>
              <a:t>Ученица 10 «Б» класс</a:t>
            </a:r>
          </a:p>
          <a:p>
            <a:pPr marL="3852545">
              <a:spcAft>
                <a:spcPts val="0"/>
              </a:spcAft>
            </a:pPr>
            <a:r>
              <a:rPr lang="ru-RU" sz="2400" dirty="0" smtClean="0">
                <a:effectLst/>
                <a:latin typeface="Times New Roman"/>
                <a:ea typeface="Times New Roman"/>
              </a:rPr>
              <a:t>МАНОУ «Гимназия №2»</a:t>
            </a:r>
          </a:p>
          <a:p>
            <a:pPr marL="3852545">
              <a:spcAft>
                <a:spcPts val="0"/>
              </a:spcAft>
            </a:pPr>
            <a:r>
              <a:rPr lang="ru-RU" sz="2400" dirty="0" smtClean="0">
                <a:effectLst/>
                <a:latin typeface="Times New Roman"/>
                <a:ea typeface="Times New Roman"/>
              </a:rPr>
              <a:t>Руководить: </a:t>
            </a:r>
            <a:r>
              <a:rPr lang="ru-RU" sz="2400" dirty="0" err="1" smtClean="0">
                <a:effectLst/>
                <a:latin typeface="Times New Roman"/>
                <a:ea typeface="Times New Roman"/>
              </a:rPr>
              <a:t>Каратеева</a:t>
            </a:r>
            <a:r>
              <a:rPr lang="ru-RU" sz="2400" dirty="0" smtClean="0">
                <a:effectLst/>
                <a:latin typeface="Times New Roman"/>
                <a:ea typeface="Times New Roman"/>
              </a:rPr>
              <a:t> Татьяна Александровна</a:t>
            </a:r>
          </a:p>
          <a:p>
            <a:pPr marL="3852545">
              <a:spcAft>
                <a:spcPts val="0"/>
              </a:spcAft>
            </a:pPr>
            <a:r>
              <a:rPr lang="ru-RU" sz="2400" dirty="0" smtClean="0">
                <a:effectLst/>
                <a:latin typeface="Times New Roman"/>
                <a:ea typeface="Times New Roman"/>
              </a:rPr>
              <a:t>(учитель русского языка и литературы)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815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24" y="-747464"/>
            <a:ext cx="9242424" cy="799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47664" y="116632"/>
            <a:ext cx="631844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effectLst/>
                <a:latin typeface="Times New Roman"/>
                <a:ea typeface="Times New Roman"/>
              </a:rPr>
              <a:t>Чаще всего </a:t>
            </a:r>
            <a:r>
              <a:rPr lang="ru-RU" sz="2400" dirty="0" err="1" smtClean="0">
                <a:effectLst/>
                <a:latin typeface="Times New Roman"/>
                <a:ea typeface="Times New Roman"/>
              </a:rPr>
              <a:t>никнеймы</a:t>
            </a:r>
            <a:r>
              <a:rPr lang="ru-RU" sz="2400" dirty="0" smtClean="0">
                <a:effectLst/>
                <a:latin typeface="Times New Roman"/>
                <a:ea typeface="Times New Roman"/>
              </a:rPr>
              <a:t> нужны в следующих виртуальных обществах:</a:t>
            </a:r>
          </a:p>
          <a:p>
            <a:pPr marL="342900" lvl="0" indent="-34290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400" dirty="0" smtClean="0">
                <a:effectLst/>
                <a:latin typeface="Times New Roman"/>
                <a:ea typeface="Times New Roman"/>
              </a:rPr>
              <a:t>электронная почта;</a:t>
            </a:r>
          </a:p>
          <a:p>
            <a:pPr marL="342900" lvl="0" indent="-34290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400" dirty="0" smtClean="0">
                <a:effectLst/>
                <a:latin typeface="Times New Roman"/>
                <a:ea typeface="Times New Roman"/>
              </a:rPr>
              <a:t>социальные сети;</a:t>
            </a:r>
          </a:p>
          <a:p>
            <a:pPr marL="342900" lvl="0" indent="-34290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400" dirty="0" smtClean="0">
                <a:effectLst/>
                <a:latin typeface="Times New Roman"/>
                <a:ea typeface="Times New Roman"/>
              </a:rPr>
              <a:t>тематические форумы по интересам;</a:t>
            </a:r>
          </a:p>
          <a:p>
            <a:pPr marL="342900" lvl="0" indent="-34290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400" dirty="0" smtClean="0">
                <a:effectLst/>
                <a:latin typeface="Times New Roman"/>
                <a:ea typeface="Times New Roman"/>
              </a:rPr>
              <a:t>личные блоги;</a:t>
            </a:r>
          </a:p>
          <a:p>
            <a:pPr marL="342900" lvl="0" indent="-34290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400" dirty="0" smtClean="0">
                <a:effectLst/>
                <a:latin typeface="Times New Roman"/>
                <a:ea typeface="Times New Roman"/>
              </a:rPr>
              <a:t>игры онлайн.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5362" name="Picture 2" descr="https://st03.kakprosto.ru/images/article/2014/8/27/1_540d2748b2012540d2748b2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540" y="2056180"/>
            <a:ext cx="173314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i.pinimg.com/originals/e5/3b/ff/e53bff997445b7b3645c203c5e3551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008993"/>
            <a:ext cx="347812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kaverina80.ru/wp-content/uploads/2018/10/%D0%B2%D0%B5%D0%B4%D0%B5%D0%BD%D0%B8%D0%B5-%D0%B1%D0%BB%D0%BE%D0%B3%D0%B0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085184"/>
            <a:ext cx="2515211" cy="167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03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47" y="-566256"/>
            <a:ext cx="9242426" cy="799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-49394"/>
            <a:ext cx="76328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>
                <a:effectLst/>
                <a:latin typeface="Times New Roman"/>
                <a:ea typeface="Times New Roman"/>
              </a:rPr>
              <a:t>Результаты исследования в выборе </a:t>
            </a:r>
            <a:r>
              <a:rPr lang="ru-RU" sz="2800" dirty="0" err="1" smtClean="0">
                <a:effectLst/>
                <a:latin typeface="Times New Roman"/>
                <a:ea typeface="Times New Roman"/>
              </a:rPr>
              <a:t>никнейма</a:t>
            </a:r>
            <a:r>
              <a:rPr lang="ru-RU" sz="2800" dirty="0" smtClean="0">
                <a:effectLst/>
                <a:latin typeface="Times New Roman"/>
                <a:ea typeface="Times New Roman"/>
              </a:rPr>
              <a:t>, проведённые журналом "Добрые советы":</a:t>
            </a:r>
            <a:endParaRPr lang="ru-RU" sz="2800" dirty="0">
              <a:effectLst/>
              <a:latin typeface="Times New Roman"/>
              <a:ea typeface="Times New Roman"/>
            </a:endParaRPr>
          </a:p>
        </p:txBody>
      </p:sp>
      <p:sp>
        <p:nvSpPr>
          <p:cNvPr id="7" name="Овал 6"/>
          <p:cNvSpPr/>
          <p:nvPr/>
        </p:nvSpPr>
        <p:spPr>
          <a:xfrm flipV="1">
            <a:off x="5859396" y="1505080"/>
            <a:ext cx="346411" cy="339743"/>
          </a:xfrm>
          <a:prstGeom prst="ellipse">
            <a:avLst/>
          </a:prstGeom>
          <a:solidFill>
            <a:srgbClr val="02C0B7"/>
          </a:solidFill>
          <a:ln w="25400" cap="flat" cmpd="sng" algn="ctr">
            <a:solidFill>
              <a:srgbClr val="02C0B7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45696" y="1335601"/>
            <a:ext cx="1223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2,8%</a:t>
            </a:r>
          </a:p>
        </p:txBody>
      </p:sp>
      <p:sp>
        <p:nvSpPr>
          <p:cNvPr id="9" name="Овал 8"/>
          <p:cNvSpPr/>
          <p:nvPr/>
        </p:nvSpPr>
        <p:spPr>
          <a:xfrm>
            <a:off x="5859396" y="2159505"/>
            <a:ext cx="374978" cy="332481"/>
          </a:xfrm>
          <a:prstGeom prst="ellipse">
            <a:avLst/>
          </a:prstGeom>
          <a:solidFill>
            <a:srgbClr val="3FDE2A"/>
          </a:solidFill>
          <a:ln w="25400" cap="flat" cmpd="sng" algn="ctr">
            <a:solidFill>
              <a:srgbClr val="3FDE2A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45696" y="2003311"/>
            <a:ext cx="1223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4,2%</a:t>
            </a:r>
            <a:endParaRPr lang="ru-RU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859396" y="2868858"/>
            <a:ext cx="394470" cy="35924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60860" y="2785315"/>
            <a:ext cx="1223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4,3%</a:t>
            </a:r>
            <a:endParaRPr lang="ru-RU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859396" y="3629286"/>
            <a:ext cx="421953" cy="354707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60860" y="3483473"/>
            <a:ext cx="1223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8,6%</a:t>
            </a:r>
            <a:endParaRPr lang="ru-RU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5872221" y="4307784"/>
            <a:ext cx="409127" cy="41736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62170" y="4193298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6%</a:t>
            </a:r>
            <a:endParaRPr lang="ru-RU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5872221" y="5085184"/>
            <a:ext cx="409128" cy="432048"/>
          </a:xfrm>
          <a:prstGeom prst="ellipse">
            <a:avLst/>
          </a:prstGeom>
          <a:solidFill>
            <a:srgbClr val="FF3399"/>
          </a:solidFill>
          <a:ln w="25400" cap="flat" cmpd="sng" algn="ctr">
            <a:solidFill>
              <a:srgbClr val="FF3399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18568" y="4978042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28%</a:t>
            </a:r>
            <a:endParaRPr lang="ru-RU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6094"/>
            <a:ext cx="5256584" cy="4793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57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569913"/>
            <a:ext cx="9242426" cy="799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3" y="0"/>
            <a:ext cx="7139489" cy="3082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Основные функции </a:t>
            </a:r>
            <a:r>
              <a:rPr lang="ru-RU" sz="2800" b="1" dirty="0" err="1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никнейма</a:t>
            </a:r>
            <a:r>
              <a:rPr lang="ru-RU" sz="2800" b="1" dirty="0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endParaRPr lang="ru-RU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318770" algn="l"/>
              </a:tabLst>
            </a:pPr>
            <a:r>
              <a:rPr lang="ru-RU" sz="2800" dirty="0" err="1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Самопрезентация</a:t>
            </a:r>
            <a:r>
              <a:rPr lang="ru-RU" sz="2800" dirty="0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endParaRPr lang="ru-RU" sz="28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318770" algn="l"/>
              </a:tabLst>
            </a:pPr>
            <a:r>
              <a:rPr lang="ru-RU" sz="2800" dirty="0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Контактоустанавливающая функция.</a:t>
            </a:r>
            <a:endParaRPr lang="ru-RU" sz="28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318770" algn="l"/>
              </a:tabLst>
            </a:pPr>
            <a:r>
              <a:rPr lang="ru-RU" sz="2800" dirty="0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Эмоционально - экспрессивная функция.</a:t>
            </a:r>
            <a:endParaRPr lang="ru-RU" sz="28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318770" algn="l"/>
              </a:tabLst>
            </a:pPr>
            <a:r>
              <a:rPr lang="ru-RU" sz="2800" dirty="0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Игровая функция.</a:t>
            </a:r>
            <a:endParaRPr lang="ru-RU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2292" name="Picture 4" descr="https://im0-tub-ru.yandex.net/i?id=74720e61057c652ee6d595e133a5b618-sr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715" y="2421681"/>
            <a:ext cx="319343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smmrus.ru/files/uploads/blog/wa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1000"/>
                    </a14:imgEffect>
                    <a14:imgEffect>
                      <a14:colorTemperature colorTemp="6625"/>
                    </a14:imgEffect>
                    <a14:imgEffect>
                      <a14:saturation sat="130000"/>
                    </a14:imgEffect>
                    <a14:imgEffect>
                      <a14:brightnessContrast bright="-14000" contras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32" y="3789040"/>
            <a:ext cx="3887166" cy="324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79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569913"/>
            <a:ext cx="9242426" cy="799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-93953"/>
            <a:ext cx="7128792" cy="377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Классификация </a:t>
            </a:r>
            <a:r>
              <a:rPr lang="ru-RU" sz="2800" b="1" dirty="0" err="1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никнеймов</a:t>
            </a:r>
            <a:r>
              <a:rPr lang="ru-RU" sz="2800" b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по значению</a:t>
            </a:r>
            <a:endParaRPr lang="ru-RU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Полные</a:t>
            </a:r>
            <a:endParaRPr lang="ru-RU" sz="2000" dirty="0">
              <a:latin typeface="Times New Roman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Ласкательные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С заменой символов</a:t>
            </a:r>
            <a:endParaRPr lang="ru-RU" sz="2000" dirty="0" smtClean="0"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С названиями животных и растений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Профессии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Герои</a:t>
            </a:r>
            <a:endParaRPr lang="ru-RU" sz="2000" dirty="0">
              <a:latin typeface="Times New Roman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Мифические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Аббревиатура</a:t>
            </a: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ru-RU" sz="2000" dirty="0"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v"/>
            </a:pP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Самооценка.</a:t>
            </a:r>
            <a:endParaRPr lang="ru-RU" sz="2000" dirty="0">
              <a:ea typeface="Calibri"/>
              <a:cs typeface="Times New Roman"/>
            </a:endParaRPr>
          </a:p>
        </p:txBody>
      </p:sp>
      <p:pic>
        <p:nvPicPr>
          <p:cNvPr id="14340" name="Picture 4" descr="https://img2.goodfon.com/wallpaper/nbig/7/de/spider-man-peter-parker-46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130" y="3212976"/>
            <a:ext cx="4146350" cy="264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www.snta.ru/upload/medialibrary/5c3/5c3ba35e76fd50a09e290f7aadb514f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58158"/>
            <a:ext cx="5362504" cy="321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79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569913"/>
            <a:ext cx="9242426" cy="799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7624" y="0"/>
            <a:ext cx="7776864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itchFamily="18" charset="0"/>
                <a:ea typeface="Calibri"/>
                <a:cs typeface="Times New Roman" pitchFamily="18" charset="0"/>
              </a:rPr>
              <a:t>Классификация </a:t>
            </a:r>
            <a:r>
              <a:rPr lang="ru-RU" sz="2400" b="1" dirty="0" err="1">
                <a:latin typeface="Times New Roman" pitchFamily="18" charset="0"/>
                <a:ea typeface="Calibri"/>
                <a:cs typeface="Times New Roman" pitchFamily="18" charset="0"/>
              </a:rPr>
              <a:t>никнеймов</a:t>
            </a:r>
            <a:r>
              <a:rPr lang="ru-RU" sz="2400" b="1" dirty="0">
                <a:latin typeface="Times New Roman" pitchFamily="18" charset="0"/>
                <a:ea typeface="Calibri"/>
                <a:cs typeface="Times New Roman" pitchFamily="18" charset="0"/>
              </a:rPr>
              <a:t> по </a:t>
            </a:r>
            <a:r>
              <a:rPr lang="ru-RU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возрастным группам</a:t>
            </a:r>
            <a:r>
              <a:rPr lang="ru-RU" sz="2400" b="1" dirty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</a:rPr>
              <a:t>Мною было обработано 90 </a:t>
            </a:r>
            <a:r>
              <a:rPr lang="ru-RU" sz="2400" dirty="0" err="1">
                <a:latin typeface="Times New Roman"/>
                <a:ea typeface="Calibri"/>
              </a:rPr>
              <a:t>никнеймов</a:t>
            </a:r>
            <a:r>
              <a:rPr lang="ru-RU" sz="2400" dirty="0">
                <a:latin typeface="Times New Roman"/>
                <a:ea typeface="Calibri"/>
              </a:rPr>
              <a:t>, собранных путем анкетирования учащихся и учителей МАНОУ «Гимназии №2</a:t>
            </a:r>
            <a:r>
              <a:rPr lang="ru-RU" sz="2400" dirty="0" smtClean="0">
                <a:latin typeface="Times New Roman"/>
                <a:ea typeface="Calibri"/>
              </a:rPr>
              <a:t>».</a:t>
            </a:r>
            <a:endParaRPr lang="ru-RU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 В </a:t>
            </a: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результате, </a:t>
            </a: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исследовав собранный  материал, я разделила все никнеймы на 3 основные  </a:t>
            </a: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группы</a:t>
            </a: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endParaRPr lang="ru-RU" sz="2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62399" y="2550559"/>
            <a:ext cx="4572000" cy="17912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от 10 до 13 лет 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от 14 до 18 лет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группа учителей (условное название «взрослые»)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2" t="28792" r="15610" b="26700"/>
          <a:stretch/>
        </p:blipFill>
        <p:spPr bwMode="auto">
          <a:xfrm>
            <a:off x="3007759" y="4337496"/>
            <a:ext cx="2881281" cy="252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3"/>
          <a:stretch/>
        </p:blipFill>
        <p:spPr bwMode="auto">
          <a:xfrm>
            <a:off x="5988496" y="3795578"/>
            <a:ext cx="2759968" cy="309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775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9914"/>
            <a:ext cx="9242426" cy="799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44771"/>
            <a:ext cx="70567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ea typeface="Calibri"/>
                <a:cs typeface="Times New Roman" pitchFamily="18" charset="0"/>
              </a:rPr>
              <a:t>Первая </a:t>
            </a:r>
            <a:r>
              <a:rPr lang="ru-RU" sz="28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группа:</a:t>
            </a: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учащиеся </a:t>
            </a:r>
            <a:r>
              <a:rPr lang="ru-RU" sz="2800" b="1" dirty="0">
                <a:latin typeface="Times New Roman" pitchFamily="18" charset="0"/>
                <a:ea typeface="Calibri"/>
                <a:cs typeface="Times New Roman" pitchFamily="18" charset="0"/>
              </a:rPr>
              <a:t>от 10 до 13 лет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65920" y="417217"/>
            <a:ext cx="777133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Никнеймы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по значению содержат в себе: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Имена персонажей из книг, фильмов, компьютерных игр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Имена и фамилии музыкантов или названия музыкальных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Имена домашних питомцев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Внешкольную деятельность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zvetnoe.ru/upload/catalog/2016/08/152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5" t="10727" r="905" b="5841"/>
          <a:stretch/>
        </p:blipFill>
        <p:spPr bwMode="auto">
          <a:xfrm>
            <a:off x="5292080" y="3556592"/>
            <a:ext cx="3324796" cy="220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3433449"/>
            <a:ext cx="3002337" cy="200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513" y="4949173"/>
            <a:ext cx="2594055" cy="194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7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569913"/>
            <a:ext cx="9242426" cy="799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116632"/>
            <a:ext cx="56507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Функция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никнеймов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: игровая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0696" y="771234"/>
            <a:ext cx="63383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Структура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онимы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на английском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языке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 использованием цифр и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смайлов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вражающих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психоэмоциональное состояние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2"/>
          <a:stretch/>
        </p:blipFill>
        <p:spPr bwMode="auto">
          <a:xfrm>
            <a:off x="4003072" y="2868360"/>
            <a:ext cx="3881295" cy="401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24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569913"/>
            <a:ext cx="9242426" cy="799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37850" y="25121"/>
            <a:ext cx="6835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ea typeface="Calibri"/>
                <a:cs typeface="Times New Roman"/>
              </a:rPr>
              <a:t> </a:t>
            </a:r>
            <a:r>
              <a:rPr lang="ru-RU" sz="2800" b="1" dirty="0">
                <a:latin typeface="Times New Roman" pitchFamily="18" charset="0"/>
                <a:ea typeface="Calibri"/>
                <a:cs typeface="Times New Roman" pitchFamily="18" charset="0"/>
              </a:rPr>
              <a:t>Вторая группа: учащиеся от 14 до 18 лет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37850" y="548341"/>
            <a:ext cx="74386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ea typeface="Calibri"/>
                <a:cs typeface="Times New Roman"/>
              </a:rPr>
              <a:t> </a:t>
            </a: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Выбор </a:t>
            </a:r>
            <a:r>
              <a:rPr lang="ru-RU" sz="28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никнейма</a:t>
            </a: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 по значению ничем не ограничен, но чаще всего встречаются </a:t>
            </a:r>
            <a:r>
              <a:rPr lang="ru-RU" sz="28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никнеймы</a:t>
            </a: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содежание</a:t>
            </a: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 в себе прозвища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97907" y="1920735"/>
            <a:ext cx="4508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Функция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самопрезентация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4725" y="2288880"/>
            <a:ext cx="698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Структура</a:t>
            </a: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ru-RU" sz="2800" dirty="0" err="1">
                <a:latin typeface="Times New Roman" pitchFamily="18" charset="0"/>
                <a:ea typeface="Calibri"/>
                <a:cs typeface="Times New Roman" pitchFamily="18" charset="0"/>
              </a:rPr>
              <a:t>никнеймы</a:t>
            </a:r>
            <a:r>
              <a:rPr lang="ru-RU" sz="2800" dirty="0">
                <a:latin typeface="Times New Roman" pitchFamily="18" charset="0"/>
                <a:ea typeface="Calibri"/>
                <a:cs typeface="Times New Roman" pitchFamily="18" charset="0"/>
              </a:rPr>
              <a:t> используются в сокращенном </a:t>
            </a: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виде, что </a:t>
            </a:r>
            <a:r>
              <a:rPr lang="ru-RU" sz="2800" dirty="0">
                <a:latin typeface="Times New Roman" pitchFamily="18" charset="0"/>
                <a:ea typeface="Calibri"/>
                <a:cs typeface="Times New Roman" pitchFamily="18" charset="0"/>
              </a:rPr>
              <a:t>также </a:t>
            </a: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можно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98837" y="3068156"/>
            <a:ext cx="6048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объяснить психологической особенностью возраста:              начинается раскрытие личности лишь наполовину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sun9-30.userapi.com/c857016/v857016764/4aaf8/7q56nHBFUd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109" y="4869160"/>
            <a:ext cx="2041074" cy="20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29.userapi.com/c856016/v856016764/167e7d/rR9UNvrEnD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173" y="4580451"/>
            <a:ext cx="3036732" cy="227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30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9913"/>
            <a:ext cx="9242426" cy="799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260648"/>
            <a:ext cx="72728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ea typeface="Calibri"/>
                <a:cs typeface="Times New Roman" pitchFamily="18" charset="0"/>
              </a:rPr>
              <a:t>Третья группа – учителя</a:t>
            </a:r>
            <a:r>
              <a:rPr lang="ru-RU" sz="2800" dirty="0">
                <a:latin typeface="Times New Roman" pitchFamily="18" charset="0"/>
                <a:ea typeface="Calibri"/>
                <a:cs typeface="Times New Roman" pitchFamily="18" charset="0"/>
              </a:rPr>
              <a:t>, взрослые, состоявшиеся в профессии люди. </a:t>
            </a:r>
            <a:endParaRPr lang="ru-RU" sz="28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Функция</a:t>
            </a: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: контактоустанавливающая функция(определенная </a:t>
            </a:r>
            <a:r>
              <a:rPr lang="ru-RU" sz="2800" dirty="0">
                <a:latin typeface="Times New Roman" pitchFamily="18" charset="0"/>
                <a:ea typeface="Calibri"/>
                <a:cs typeface="Times New Roman" pitchFamily="18" charset="0"/>
              </a:rPr>
              <a:t>система знаний о его обладателе, важная для адресата)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2420888"/>
            <a:ext cx="6480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Структура</a:t>
            </a: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:  </a:t>
            </a:r>
            <a:r>
              <a:rPr lang="ru-RU" sz="2400" dirty="0" err="1">
                <a:latin typeface="Times New Roman" pitchFamily="18" charset="0"/>
                <a:ea typeface="Calibri"/>
                <a:cs typeface="Times New Roman" pitchFamily="18" charset="0"/>
              </a:rPr>
              <a:t>никнеймы</a:t>
            </a: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 используются в полной форме( имя + фамилия, имя либо фамилия</a:t>
            </a: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).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1984" y="3232034"/>
            <a:ext cx="6606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Нередко используются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никнеймы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с заменой 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символов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9"/>
          <a:stretch/>
        </p:blipFill>
        <p:spPr bwMode="auto">
          <a:xfrm>
            <a:off x="4211960" y="3647532"/>
            <a:ext cx="3384376" cy="338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94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569913"/>
            <a:ext cx="9242426" cy="799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-31836"/>
            <a:ext cx="7416824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/>
                <a:ea typeface="Calibri"/>
                <a:cs typeface="Times New Roman"/>
              </a:rPr>
              <a:t>Вывод: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err="1" smtClean="0">
                <a:effectLst/>
                <a:latin typeface="Times New Roman"/>
                <a:ea typeface="Calibri"/>
                <a:cs typeface="Times New Roman"/>
              </a:rPr>
              <a:t>Никнейм</a:t>
            </a: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 -  это  имена, применяемые в первую очередь для личного общения в виртуальном коммуникативном пространстве. </a:t>
            </a:r>
            <a:r>
              <a:rPr lang="ru-RU" sz="2400" dirty="0" err="1" smtClean="0">
                <a:effectLst/>
                <a:latin typeface="Times New Roman"/>
                <a:ea typeface="Calibri"/>
                <a:cs typeface="Times New Roman"/>
              </a:rPr>
              <a:t>Никнейм</a:t>
            </a: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 – это действительно своеобразная </a:t>
            </a:r>
            <a:r>
              <a:rPr lang="ru-RU" sz="2400" dirty="0" err="1" smtClean="0">
                <a:effectLst/>
                <a:latin typeface="Times New Roman"/>
                <a:ea typeface="Calibri"/>
                <a:cs typeface="Times New Roman"/>
              </a:rPr>
              <a:t>самопрезентация</a:t>
            </a: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 себя интернет – сообществу, выделение себя на фоне толпы и привлечения внимания к своей персоне, а также это современная разновидность антропонимов.</a:t>
            </a:r>
            <a:endParaRPr lang="ru-RU" sz="2400" dirty="0">
              <a:ea typeface="Calibri"/>
              <a:cs typeface="Times New Roman"/>
            </a:endParaRPr>
          </a:p>
        </p:txBody>
      </p:sp>
      <p:pic>
        <p:nvPicPr>
          <p:cNvPr id="13320" name="Picture 8" descr="https://kmcd.ru/wp-content/uploads/2019/06/T7007_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58350"/>
            <a:ext cx="5161751" cy="345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90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24" y="-747464"/>
            <a:ext cx="9242424" cy="799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95128" y="183525"/>
            <a:ext cx="7848872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XXI век – это век </a:t>
            </a:r>
            <a:r>
              <a:rPr lang="ru-RU" sz="2800" dirty="0" smtClean="0">
                <a:effectLst/>
                <a:latin typeface="Times New Roman"/>
                <a:ea typeface="Calibri"/>
                <a:cs typeface="Times New Roman"/>
              </a:rPr>
              <a:t>компьютерных технологий и глобальных сетей, Интернет стал неотъемлемой частью нашей жизни. Для пользования различными возможностями Интернета необходимо придумать себе виртуальное имя – ник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750"/>
                    </a14:imgEffect>
                    <a14:imgEffect>
                      <a14:saturation sat="3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48980"/>
            <a:ext cx="4572000" cy="3035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42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569913"/>
            <a:ext cx="9242426" cy="799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https://nick-name.ru/img/benefits/2-r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6"/>
            <a:ext cx="6199176" cy="527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06089" y="604757"/>
            <a:ext cx="788773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07462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24" y="-747464"/>
            <a:ext cx="9242424" cy="799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75656" y="110140"/>
            <a:ext cx="71287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/>
                <a:ea typeface="Times New Roman"/>
              </a:rPr>
              <a:t>Актуальность: </a:t>
            </a:r>
            <a:r>
              <a:rPr lang="ru-RU" sz="2800" dirty="0">
                <a:latin typeface="Times New Roman"/>
                <a:ea typeface="Times New Roman"/>
              </a:rPr>
              <a:t>п</a:t>
            </a:r>
            <a:r>
              <a:rPr lang="ru-RU" sz="2800" dirty="0" smtClean="0">
                <a:effectLst/>
                <a:latin typeface="Times New Roman"/>
                <a:ea typeface="Times New Roman"/>
              </a:rPr>
              <a:t>одростки, а также многие взрослые стали интенсивнее общаться в социальных сетях, поэтому тема «</a:t>
            </a:r>
            <a:r>
              <a:rPr lang="ru-RU" sz="2800" dirty="0" err="1" smtClean="0">
                <a:effectLst/>
                <a:latin typeface="Times New Roman"/>
                <a:ea typeface="Times New Roman"/>
              </a:rPr>
              <a:t>Nickname</a:t>
            </a:r>
            <a:r>
              <a:rPr lang="ru-RU" sz="2800" dirty="0" smtClean="0">
                <a:effectLst/>
                <a:latin typeface="Times New Roman"/>
                <a:ea typeface="Times New Roman"/>
              </a:rPr>
              <a:t> как современная  разновидность антропонимов» требует особого рассмотрения и является актуальной.</a:t>
            </a:r>
            <a:endParaRPr lang="ru-RU" sz="28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  <a14:imgEffect>
                      <a14:saturation sat="10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24944"/>
            <a:ext cx="5637081" cy="3777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00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641" y="-594678"/>
            <a:ext cx="9242426" cy="799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17975" y="5796"/>
            <a:ext cx="7540330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effectLst/>
                <a:latin typeface="Times New Roman"/>
                <a:ea typeface="Times New Roman"/>
              </a:rPr>
              <a:t>Цель: </a:t>
            </a:r>
            <a:r>
              <a:rPr lang="ru-RU" sz="2400" dirty="0" smtClean="0">
                <a:effectLst/>
                <a:latin typeface="Times New Roman"/>
                <a:ea typeface="Times New Roman"/>
              </a:rPr>
              <a:t>изучение </a:t>
            </a:r>
            <a:r>
              <a:rPr lang="ru-RU" sz="2400" dirty="0" err="1" smtClean="0">
                <a:effectLst/>
                <a:latin typeface="Times New Roman"/>
                <a:ea typeface="Times New Roman"/>
              </a:rPr>
              <a:t>никнеймов</a:t>
            </a:r>
            <a:r>
              <a:rPr lang="ru-RU" sz="2400" dirty="0" smtClean="0">
                <a:effectLst/>
                <a:latin typeface="Times New Roman"/>
                <a:ea typeface="Times New Roman"/>
              </a:rPr>
              <a:t> как современной разновидности антропонимов</a:t>
            </a:r>
          </a:p>
          <a:p>
            <a:pPr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/>
                <a:ea typeface="Times New Roman"/>
              </a:rPr>
              <a:t>Задачи:</a:t>
            </a:r>
            <a:endParaRPr lang="ru-RU" sz="2400" dirty="0" smtClean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/>
                <a:ea typeface="Times New Roman"/>
                <a:cs typeface="Times New Roman"/>
              </a:rPr>
              <a:t>1.</a:t>
            </a: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Изучить литературу и интернет-источники определить понятия  «антропонимика», «антропоним» и «</a:t>
            </a:r>
            <a:r>
              <a:rPr lang="ru-RU" sz="2400" dirty="0" err="1" smtClean="0">
                <a:effectLst/>
                <a:latin typeface="Times New Roman"/>
                <a:ea typeface="Calibri"/>
                <a:cs typeface="Times New Roman"/>
              </a:rPr>
              <a:t>никнейм</a:t>
            </a: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»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/>
                <a:ea typeface="Calibri"/>
                <a:cs typeface="Times New Roman"/>
              </a:rPr>
              <a:t>2.</a:t>
            </a: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Изучить </a:t>
            </a:r>
            <a:r>
              <a:rPr lang="ru-RU" sz="2400" dirty="0" err="1" smtClean="0">
                <a:effectLst/>
                <a:latin typeface="Times New Roman"/>
                <a:ea typeface="Calibri"/>
                <a:cs typeface="Times New Roman"/>
              </a:rPr>
              <a:t>никнеймы</a:t>
            </a: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 как современную разновидность антропонимов.</a:t>
            </a:r>
            <a:endParaRPr lang="en-US" sz="2400" dirty="0" smtClean="0">
              <a:effectLst/>
              <a:latin typeface="Times New Roman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/>
                <a:ea typeface="Times New Roman"/>
              </a:rPr>
              <a:t>3.</a:t>
            </a:r>
            <a:r>
              <a:rPr lang="ru-RU" sz="2400" dirty="0">
                <a:latin typeface="Times New Roman"/>
                <a:ea typeface="Times New Roman"/>
              </a:rPr>
              <a:t> </a:t>
            </a:r>
            <a:r>
              <a:rPr lang="ru-RU" sz="2400" dirty="0" smtClean="0">
                <a:latin typeface="Times New Roman"/>
                <a:ea typeface="Times New Roman"/>
              </a:rPr>
              <a:t> Собрать и расклассифицировать </a:t>
            </a:r>
            <a:r>
              <a:rPr lang="ru-RU" sz="2400" dirty="0">
                <a:latin typeface="Times New Roman"/>
                <a:ea typeface="Times New Roman"/>
              </a:rPr>
              <a:t>никнеймы учащихся и учителей МАНОУ «Гимназии №2».</a:t>
            </a:r>
            <a:endParaRPr lang="ru-RU" sz="2000" dirty="0"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2400" dirty="0"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11760" y="3472496"/>
            <a:ext cx="626469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Методы исследования</a:t>
            </a:r>
            <a:r>
              <a:rPr lang="ru-RU" sz="2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изучение и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анализ литературы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 Собранный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материал</a:t>
            </a:r>
            <a:endParaRPr lang="ru-RU" sz="2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02140" y="4259938"/>
            <a:ext cx="4572000" cy="9417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систематизировался, обобщался, формулировались выводы.</a:t>
            </a:r>
            <a:endParaRPr lang="ru-RU" sz="2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2052" name="Picture 4" descr="https://img2.freepng.ru/20180405/lew/kisspng-nickelodeon-logo-nick-jr-television-show-cartoon-logo-5ac6100f951bf2.47209755152292967961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085184"/>
            <a:ext cx="2883387" cy="19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9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24" y="-747464"/>
            <a:ext cx="9242424" cy="799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07580" y="0"/>
            <a:ext cx="7024860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effectLst/>
                <a:latin typeface="Times New Roman"/>
                <a:ea typeface="Calibri"/>
                <a:cs typeface="Times New Roman"/>
              </a:rPr>
              <a:t>Антропоним</a:t>
            </a:r>
            <a:r>
              <a:rPr lang="ru-RU" sz="2800" dirty="0" smtClean="0">
                <a:effectLst/>
                <a:latin typeface="Times New Roman"/>
                <a:ea typeface="Calibri"/>
                <a:cs typeface="Times New Roman"/>
              </a:rPr>
              <a:t>  —  единичное имя собственное или совокупность имён собственных, идентифицирующих человека. В более широком смысле это имя любой персоны: вымышленной или реальной</a:t>
            </a:r>
            <a:endParaRPr lang="ru-RU" sz="2800" dirty="0">
              <a:ea typeface="Calibri"/>
              <a:cs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69934"/>
            <a:ext cx="2578944" cy="3549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393" y="3068960"/>
            <a:ext cx="2553072" cy="361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24" y="-747464"/>
            <a:ext cx="9242424" cy="799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31640" y="24764"/>
            <a:ext cx="7272808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/>
                <a:ea typeface="Calibri"/>
                <a:cs typeface="Times New Roman"/>
              </a:rPr>
              <a:t>Антропонимика</a:t>
            </a: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 smtClean="0">
                <a:effectLst/>
                <a:latin typeface="Times New Roman"/>
                <a:ea typeface="Calibri"/>
                <a:cs typeface="Times New Roman"/>
              </a:rPr>
              <a:t>- </a:t>
            </a: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раз­дел ономастики (раздел языкознания, изучающий собственные имена), изу­чаю­щий ан­тро­по­ни­мы – лю­бые соб­ст­вен­ные име­на, ко­то­рые мо­жет иметь че­ло­век или груп­па лю­дей. Не так давно антропонимика получила еще одно название — </a:t>
            </a:r>
            <a:r>
              <a:rPr lang="ru-RU" sz="2400" b="1" dirty="0" err="1" smtClean="0">
                <a:effectLst/>
                <a:latin typeface="Times New Roman"/>
                <a:ea typeface="Calibri"/>
                <a:cs typeface="Times New Roman"/>
              </a:rPr>
              <a:t>именология</a:t>
            </a: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ru-RU" sz="2400" dirty="0">
              <a:ea typeface="Calibri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937" y="2614966"/>
            <a:ext cx="3072439" cy="391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46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24" y="-724660"/>
            <a:ext cx="9242424" cy="799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вал 6"/>
          <p:cNvSpPr/>
          <p:nvPr/>
        </p:nvSpPr>
        <p:spPr>
          <a:xfrm>
            <a:off x="3262561" y="131174"/>
            <a:ext cx="3253654" cy="122199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ТИПЫ АНТРОПОНИМОВ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115616" y="1052736"/>
            <a:ext cx="1771861" cy="100811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Имя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658554" y="2060848"/>
            <a:ext cx="1771862" cy="100811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Фамилия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239939" y="3069316"/>
            <a:ext cx="1786907" cy="10441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Отчество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985742" y="4036073"/>
            <a:ext cx="1896999" cy="115212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Псевдоним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804248" y="1052736"/>
            <a:ext cx="1771861" cy="100811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Прозвище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168427" y="2036765"/>
            <a:ext cx="1934132" cy="100811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Андроним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5704721" y="3062211"/>
            <a:ext cx="1985457" cy="10013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Криптоним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004048" y="4045853"/>
            <a:ext cx="1964432" cy="113256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Этноним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133392" y="5301208"/>
            <a:ext cx="3877888" cy="134076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Имена героев в литературе, фольклоре, мифах и сказках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765650" y="1916832"/>
            <a:ext cx="2234185" cy="1354952"/>
          </a:xfrm>
          <a:prstGeom prst="ellipse">
            <a:avLst/>
          </a:prstGeom>
          <a:solidFill>
            <a:srgbClr val="75388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Никнейм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rot="10800000" flipV="1">
            <a:off x="2771800" y="890985"/>
            <a:ext cx="504056" cy="44978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6516215" y="890985"/>
            <a:ext cx="452265" cy="38357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9" name="Прямая со стрелкой 7178"/>
          <p:cNvCxnSpPr/>
          <p:nvPr/>
        </p:nvCxnSpPr>
        <p:spPr>
          <a:xfrm rot="16200000" flipH="1">
            <a:off x="4601356" y="1622152"/>
            <a:ext cx="576065" cy="1329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99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24" y="-747464"/>
            <a:ext cx="9242424" cy="799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35572" y="116632"/>
            <a:ext cx="61744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Times New Roman"/>
                <a:ea typeface="Calibri"/>
              </a:rPr>
              <a:t> </a:t>
            </a:r>
            <a:r>
              <a:rPr lang="ru-RU" sz="2800" dirty="0">
                <a:latin typeface="Times New Roman"/>
                <a:ea typeface="Calibri"/>
              </a:rPr>
              <a:t>В</a:t>
            </a:r>
            <a:r>
              <a:rPr lang="ru-RU" sz="2800" dirty="0" smtClean="0">
                <a:effectLst/>
                <a:latin typeface="Times New Roman"/>
                <a:ea typeface="Calibri"/>
              </a:rPr>
              <a:t>первые слово «</a:t>
            </a:r>
            <a:r>
              <a:rPr lang="ru-RU" sz="2800" dirty="0" err="1" smtClean="0">
                <a:effectLst/>
                <a:latin typeface="Times New Roman"/>
                <a:ea typeface="Calibri"/>
              </a:rPr>
              <a:t>nickname</a:t>
            </a:r>
            <a:r>
              <a:rPr lang="ru-RU" sz="2800" dirty="0" smtClean="0">
                <a:effectLst/>
                <a:latin typeface="Times New Roman"/>
                <a:ea typeface="Calibri"/>
              </a:rPr>
              <a:t>» в российских СМИ зафиксировано в 1997 году. </a:t>
            </a:r>
            <a:r>
              <a:rPr lang="ru-RU" sz="2800" dirty="0">
                <a:latin typeface="Times New Roman"/>
                <a:ea typeface="Calibri"/>
              </a:rPr>
              <a:t>В</a:t>
            </a:r>
            <a:r>
              <a:rPr lang="ru-RU" sz="2800" dirty="0" smtClean="0">
                <a:effectLst/>
                <a:latin typeface="Times New Roman"/>
                <a:ea typeface="Calibri"/>
              </a:rPr>
              <a:t> русском написании это слово употребляется уже в 2001 году</a:t>
            </a:r>
            <a:endParaRPr lang="ru-RU" sz="2800" dirty="0"/>
          </a:p>
        </p:txBody>
      </p:sp>
      <p:pic>
        <p:nvPicPr>
          <p:cNvPr id="9218" name="Picture 2" descr="https://factstore.ru/wp-content/uploads/2019/02/shutterstock_5280172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634" y="2420888"/>
            <a:ext cx="5961701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73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24" y="-747464"/>
            <a:ext cx="9242424" cy="799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332623"/>
            <a:ext cx="3760019" cy="43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0" y="116632"/>
            <a:ext cx="72008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  <a:t>В «Толковом словаре русского языка начала XXI века. </a:t>
            </a:r>
            <a: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  <a:t>Акт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уальная</a:t>
            </a:r>
            <a: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  <a:t>лексика» под ред. Г.Н. </a:t>
            </a:r>
            <a:r>
              <a:rPr lang="ru-RU" sz="2400" dirty="0" err="1" smtClean="0">
                <a:effectLst/>
                <a:latin typeface="Times New Roman"/>
                <a:ea typeface="Times New Roman"/>
                <a:cs typeface="Times New Roman"/>
              </a:rPr>
              <a:t>Скляровской</a:t>
            </a:r>
            <a: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  <a:t> зафиксирован аналог этого слова – слово «ник» – со значением «сетевое имя, псевдоним участника чата, форума, пользователя электронной почтой»</a:t>
            </a:r>
            <a:endParaRPr lang="ru-RU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7005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568</Words>
  <Application>Microsoft Office PowerPoint</Application>
  <PresentationFormat>Экран (4:3)</PresentationFormat>
  <Paragraphs>95</Paragraphs>
  <Slides>20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Admin</cp:lastModifiedBy>
  <cp:revision>32</cp:revision>
  <dcterms:created xsi:type="dcterms:W3CDTF">2019-10-22T21:01:02Z</dcterms:created>
  <dcterms:modified xsi:type="dcterms:W3CDTF">2019-11-19T07:07:18Z</dcterms:modified>
</cp:coreProperties>
</file>