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3" r:id="rId4"/>
    <p:sldId id="264" r:id="rId5"/>
    <p:sldId id="265" r:id="rId6"/>
    <p:sldId id="271" r:id="rId7"/>
    <p:sldId id="272" r:id="rId8"/>
    <p:sldId id="273" r:id="rId9"/>
    <p:sldId id="274" r:id="rId10"/>
    <p:sldId id="260" r:id="rId11"/>
    <p:sldId id="266" r:id="rId12"/>
    <p:sldId id="269" r:id="rId13"/>
    <p:sldId id="270" r:id="rId14"/>
    <p:sldId id="268" r:id="rId15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88E"/>
    <a:srgbClr val="FF9B9B"/>
    <a:srgbClr val="422C16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6" d="100"/>
          <a:sy n="66" d="100"/>
        </p:scale>
        <p:origin x="-3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722" y="-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37DBD3E-F542-4F14-BE51-49870A7E62B7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0F1A435-D690-462D-8AA4-D6D61FA53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9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A435-D690-462D-8AA4-D6D61FA53A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multmir.net/multfilm-211-leto-kota-leopolda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&#1055;&#1086;&#1083;&#1100;&#1079;&#1086;&#1074;&#1072;&#1090;&#1077;&#1083;&#1100;\&#1056;&#1072;&#1073;&#1086;&#1095;&#1080;&#1081;%20&#1089;&#1090;&#1086;&#1083;\&#1050;&#1086;&#1090;%20&#1051;&#1077;&#1086;&#1087;&#1086;&#1083;&#1100;&#1076;\&#1084;&#1077;&#1089;&#1090;&#1100;%20&#1082;&#1086;&#1090;&#1072;%20&#1051;&#1077;&#1086;&#1087;&#1086;&#1083;&#1100;&#1076;&#1072;.avi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571472" y="5572140"/>
            <a:ext cx="7929618" cy="714380"/>
          </a:xfrm>
        </p:spPr>
        <p:txBody>
          <a:bodyPr/>
          <a:lstStyle/>
          <a:p>
            <a:r>
              <a:rPr lang="ru-RU" sz="3600" i="1" dirty="0" smtClean="0">
                <a:latin typeface="Georgia" pitchFamily="18" charset="0"/>
              </a:rPr>
              <a:t>Внеклассное занятие </a:t>
            </a:r>
            <a:br>
              <a:rPr lang="ru-RU" sz="3600" i="1" dirty="0" smtClean="0">
                <a:latin typeface="Georgia" pitchFamily="18" charset="0"/>
              </a:rPr>
            </a:br>
            <a:r>
              <a:rPr lang="ru-RU" sz="3600" i="1" dirty="0" smtClean="0">
                <a:latin typeface="Georgia" pitchFamily="18" charset="0"/>
              </a:rPr>
              <a:t>для младших школьников</a:t>
            </a:r>
            <a:br>
              <a:rPr lang="ru-RU" sz="3600" i="1" dirty="0" smtClean="0">
                <a:latin typeface="Georgia" pitchFamily="18" charset="0"/>
              </a:rPr>
            </a:br>
            <a:endParaRPr lang="es-ES" sz="3600" b="1" dirty="0"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8358246" cy="156966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Путь к согласию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> </a:t>
            </a:r>
            <a:r>
              <a:rPr lang="ru-RU" sz="3600" i="1" dirty="0" smtClean="0"/>
              <a:t>или переговоры без поражения</a:t>
            </a:r>
            <a:endParaRPr lang="ru-RU" sz="3600" dirty="0"/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>
          <a:xfrm>
            <a:off x="4643438" y="285728"/>
            <a:ext cx="4214842" cy="135732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Авторы – составители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 учителя начальных классов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МБОУ Гимназия №46 г.Кирова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 err="1" smtClean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Гудина</a:t>
            </a:r>
            <a:r>
              <a:rPr lang="ru-RU" sz="1600" b="1" kern="0" dirty="0" smtClean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 Наталья Геннадьевна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Корякина Екатерина Николаевна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 err="1" smtClean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Жилинскас</a:t>
            </a:r>
            <a:r>
              <a:rPr lang="ru-RU" sz="1600" b="1" kern="0" dirty="0" smtClean="0">
                <a:solidFill>
                  <a:srgbClr val="663300"/>
                </a:solidFill>
                <a:latin typeface="Georgia" pitchFamily="18" charset="0"/>
                <a:ea typeface="+mj-ea"/>
                <a:cs typeface="+mj-cs"/>
              </a:rPr>
              <a:t> Елена Викторовна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 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есть кота Леопольд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71604" y="571480"/>
            <a:ext cx="5929354" cy="4245883"/>
          </a:xfrm>
          <a:prstGeom prst="rect">
            <a:avLst/>
          </a:prstGeom>
        </p:spPr>
      </p:pic>
      <p:pic>
        <p:nvPicPr>
          <p:cNvPr id="5126" name="Picture 6" descr="http://bayun.ru/covers/1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785794"/>
            <a:ext cx="5143500" cy="3848101"/>
          </a:xfrm>
          <a:prstGeom prst="rect">
            <a:avLst/>
          </a:prstGeom>
          <a:noFill/>
        </p:spPr>
      </p:pic>
      <p:pic>
        <p:nvPicPr>
          <p:cNvPr id="5122" name="Picture 2" descr="http://www.barbacuca.ru/uploads/monthly_12_2009/post-198-1260975716.jpg"/>
          <p:cNvPicPr>
            <a:picLocks noChangeAspect="1" noChangeArrowheads="1"/>
          </p:cNvPicPr>
          <p:nvPr/>
        </p:nvPicPr>
        <p:blipFill>
          <a:blip r:embed="rId5"/>
          <a:srcRect r="15625" b="9091"/>
          <a:stretch>
            <a:fillRect/>
          </a:stretch>
        </p:blipFill>
        <p:spPr bwMode="auto">
          <a:xfrm>
            <a:off x="6500826" y="3071810"/>
            <a:ext cx="1571636" cy="1746262"/>
          </a:xfrm>
          <a:prstGeom prst="rect">
            <a:avLst/>
          </a:prstGeom>
          <a:noFill/>
        </p:spPr>
      </p:pic>
      <p:pic>
        <p:nvPicPr>
          <p:cNvPr id="5124" name="Picture 4" descr="http://multnow.ru/upload/leto_kota_2.jpg"/>
          <p:cNvPicPr>
            <a:picLocks noChangeAspect="1" noChangeArrowheads="1"/>
          </p:cNvPicPr>
          <p:nvPr/>
        </p:nvPicPr>
        <p:blipFill>
          <a:blip r:embed="rId6"/>
          <a:srcRect l="20588"/>
          <a:stretch>
            <a:fillRect/>
          </a:stretch>
        </p:blipFill>
        <p:spPr bwMode="auto">
          <a:xfrm>
            <a:off x="714348" y="3071810"/>
            <a:ext cx="1928826" cy="17590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86050" y="3929066"/>
            <a:ext cx="3571900" cy="86177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http://multmir.net/multfilm-211-leto-kota-leopolda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9618" cy="78581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Решение практических задач</a:t>
            </a:r>
            <a:endParaRPr lang="ru-RU" sz="4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831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Сотрудничество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ru-RU" sz="2400" dirty="0" smtClean="0">
                <a:solidFill>
                  <a:srgbClr val="002060"/>
                </a:solidFill>
              </a:rPr>
              <a:t>Если оба захотят погасить конфликт</a:t>
            </a:r>
          </a:p>
          <a:p>
            <a:pPr marL="514350" indent="-514350">
              <a:buAutoNum type="arabicPeriod" startAt="2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Соперничество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Если оба будут настаивать на своём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.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Умение избежать конфликт</a:t>
            </a:r>
          </a:p>
          <a:p>
            <a:pPr marL="514350" indent="-514350">
              <a:buNone/>
            </a:pPr>
            <a:r>
              <a:rPr lang="ru-RU" sz="2400" i="1" dirty="0" smtClean="0">
                <a:solidFill>
                  <a:srgbClr val="00B0F0"/>
                </a:solidFill>
              </a:rPr>
              <a:t>       </a:t>
            </a:r>
            <a:r>
              <a:rPr lang="ru-RU" sz="2400" dirty="0" smtClean="0">
                <a:solidFill>
                  <a:srgbClr val="002060"/>
                </a:solidFill>
              </a:rPr>
              <a:t>Если одна из сторон захочет уклониться от конфликта</a:t>
            </a:r>
          </a:p>
          <a:p>
            <a:pPr marL="514350" indent="-514350">
              <a:buAutoNum type="arabicPeriod" startAt="4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Приспособление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Если одна из сторон подчинится обстоятельствам</a:t>
            </a:r>
          </a:p>
          <a:p>
            <a:pPr marL="514350" indent="-514350">
              <a:buNone/>
            </a:pPr>
            <a:endParaRPr lang="ru-RU" i="1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ru-RU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428604"/>
            <a:ext cx="6929486" cy="150019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Формулы согласия и бесконфликтного поведения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28596" y="2214554"/>
            <a:ext cx="3857652" cy="2143140"/>
          </a:xfrm>
          <a:prstGeom prst="cloudCallout">
            <a:avLst>
              <a:gd name="adj1" fmla="val -27555"/>
              <a:gd name="adj2" fmla="val 8478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Научись слушать и слышать другого.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643438" y="2571744"/>
            <a:ext cx="3929090" cy="2000264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0070C0"/>
                </a:solidFill>
              </a:rPr>
              <a:t>            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Тактично и доброжелательно</a:t>
            </a: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относись к собеседнику.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428604"/>
            <a:ext cx="6929486" cy="114300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Формулы согласия и бесконфликтного поведения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2143116"/>
            <a:ext cx="4357718" cy="1714512"/>
          </a:xfrm>
          <a:prstGeom prst="cloudCallout">
            <a:avLst>
              <a:gd name="adj1" fmla="val 10486"/>
              <a:gd name="adj2" fmla="val 10309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70C0"/>
                </a:solidFill>
              </a:rPr>
              <a:t>      </a:t>
            </a: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</a:rPr>
              <a:t>Постарайся не реагировать на чужое раздражение</a:t>
            </a:r>
            <a:r>
              <a:rPr lang="ru-RU" kern="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429256" y="2643182"/>
            <a:ext cx="3286148" cy="1714512"/>
          </a:xfrm>
          <a:prstGeom prst="cloudCallout">
            <a:avLst>
              <a:gd name="adj1" fmla="val -14603"/>
              <a:gd name="adj2" fmla="val 8478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</a:rPr>
              <a:t>Умей признать свою ошибку.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 1 - Елена\Мои рисунки\2\16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714356"/>
            <a:ext cx="4220037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 1 - Елена\Мои рисунки\смайлы\j042448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4786347" cy="194060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28926" y="785794"/>
            <a:ext cx="2357454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Улыбка</a:t>
            </a:r>
            <a:endParaRPr lang="ru-RU" sz="2800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714752"/>
            <a:ext cx="2857520" cy="78581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3600" dirty="0" smtClean="0">
                <a:solidFill>
                  <a:srgbClr val="002060"/>
                </a:solidFill>
              </a:rPr>
              <a:t>согласие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3786190"/>
            <a:ext cx="3000396" cy="757229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>
                <a:solidFill>
                  <a:srgbClr val="002060"/>
                </a:solidFill>
              </a:rPr>
              <a:t>примирение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286116" y="2071678"/>
            <a:ext cx="2143140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дружба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00166" y="571480"/>
            <a:ext cx="670254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Подумайте, связаны ли эти слова друг с другом?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8-конечная звезда 8"/>
          <p:cNvSpPr/>
          <p:nvPr/>
        </p:nvSpPr>
        <p:spPr>
          <a:xfrm>
            <a:off x="571472" y="500042"/>
            <a:ext cx="642942" cy="642942"/>
          </a:xfrm>
          <a:prstGeom prst="star8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?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643306" y="4000504"/>
            <a:ext cx="1490041" cy="277021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 rot="13228401">
            <a:off x="5340885" y="2950750"/>
            <a:ext cx="1490041" cy="277021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9303877">
            <a:off x="1925925" y="2931971"/>
            <a:ext cx="1490041" cy="277021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1285860"/>
            <a:ext cx="3929090" cy="3571900"/>
          </a:xfr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Кто  кого  обидел  первый?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 Он  меня!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Нет, он  меня!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 Кто  кого  ударил  первый?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 Он  меня!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 Вы  же  раньше  так  дружили!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Я  дружил!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И  я  дружил!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 Что  же  вы  не  поделили?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Я забыл. </a:t>
            </a:r>
          </a:p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- И  я  забыл.</a:t>
            </a:r>
          </a:p>
          <a:p>
            <a:pPr algn="l"/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642918"/>
            <a:ext cx="1851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Кто  кого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428604"/>
            <a:ext cx="1285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В. Орлов </a:t>
            </a:r>
            <a:endParaRPr lang="ru-RU" i="1" dirty="0"/>
          </a:p>
        </p:txBody>
      </p:sp>
      <p:pic>
        <p:nvPicPr>
          <p:cNvPr id="1026" name="Picture 2" descr="D:\ 1 - Елена\Мои рисунки\смайлы\MR9004343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357298"/>
            <a:ext cx="1285884" cy="1285884"/>
          </a:xfrm>
          <a:prstGeom prst="rect">
            <a:avLst/>
          </a:prstGeom>
          <a:noFill/>
        </p:spPr>
      </p:pic>
      <p:pic>
        <p:nvPicPr>
          <p:cNvPr id="1027" name="Picture 3" descr="D:\ 1 - Елена\Мои рисунки\смайлы\MR9004343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28934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14" cy="79690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Восстановление логических цепочек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500174"/>
            <a:ext cx="4929222" cy="4668839"/>
          </a:xfrm>
        </p:spPr>
        <p:txBody>
          <a:bodyPr/>
          <a:lstStyle/>
          <a:p>
            <a:r>
              <a:rPr lang="ru-RU" sz="1400" dirty="0" smtClean="0"/>
              <a:t>поиск решения, устраивающего обе стороны;</a:t>
            </a:r>
          </a:p>
          <a:p>
            <a:r>
              <a:rPr lang="ru-RU" sz="1400" dirty="0" smtClean="0"/>
              <a:t>стремление добиться своего за счёт другого</a:t>
            </a:r>
          </a:p>
          <a:p>
            <a:r>
              <a:rPr lang="ru-RU" sz="1400" dirty="0" smtClean="0"/>
              <a:t>уважение окружающих;</a:t>
            </a:r>
          </a:p>
          <a:p>
            <a:r>
              <a:rPr lang="ru-RU" sz="1400" dirty="0" smtClean="0"/>
              <a:t>жертвовать собственными  интересами ради интересов другого;</a:t>
            </a:r>
          </a:p>
          <a:p>
            <a:r>
              <a:rPr lang="ru-RU" sz="1400" dirty="0" smtClean="0"/>
              <a:t>дружеский  совет;</a:t>
            </a:r>
          </a:p>
          <a:p>
            <a:r>
              <a:rPr lang="ru-RU" sz="1400" dirty="0" smtClean="0"/>
              <a:t>уклонение от принятых решений;</a:t>
            </a:r>
          </a:p>
          <a:p>
            <a:r>
              <a:rPr lang="ru-RU" sz="1400" dirty="0" smtClean="0"/>
              <a:t>умение слушать и слышать;</a:t>
            </a:r>
          </a:p>
          <a:p>
            <a:r>
              <a:rPr lang="ru-RU" sz="1400" dirty="0" smtClean="0"/>
              <a:t>неумение слушать;</a:t>
            </a:r>
          </a:p>
          <a:p>
            <a:r>
              <a:rPr lang="ru-RU" sz="1400" dirty="0" smtClean="0"/>
              <a:t>перебивают, кричат, обзываются…</a:t>
            </a:r>
          </a:p>
          <a:p>
            <a:r>
              <a:rPr lang="ru-RU" sz="1400" dirty="0" smtClean="0"/>
              <a:t>умничают и зазнаются;</a:t>
            </a:r>
          </a:p>
          <a:p>
            <a:r>
              <a:rPr lang="ru-RU" sz="1400" dirty="0" smtClean="0"/>
              <a:t>придумывают клички, обзываются;</a:t>
            </a:r>
          </a:p>
          <a:p>
            <a:r>
              <a:rPr lang="ru-RU" sz="1400" dirty="0" smtClean="0"/>
              <a:t>умение уступить в споре.</a:t>
            </a:r>
            <a:endParaRPr lang="ru-RU" sz="1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57158" y="2928934"/>
            <a:ext cx="3214710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сотрудничество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57158" y="2143116"/>
            <a:ext cx="3062310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соперничество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28596" y="1357298"/>
            <a:ext cx="3000396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приспособление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357158" y="3714752"/>
            <a:ext cx="3143272" cy="100013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cs typeface="+mn-cs"/>
              </a:rPr>
              <a:t>умение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избежать конфликт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428868"/>
            <a:ext cx="8215370" cy="1785950"/>
          </a:xfr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стремление добиться своего за счёт другого;</a:t>
            </a:r>
          </a:p>
          <a:p>
            <a:r>
              <a:rPr lang="ru-RU" dirty="0" smtClean="0"/>
              <a:t>уклонение от принятых решений;</a:t>
            </a:r>
          </a:p>
          <a:p>
            <a:r>
              <a:rPr lang="ru-RU" dirty="0" smtClean="0"/>
              <a:t>умение уступить в споре.</a:t>
            </a:r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57158" y="1500174"/>
            <a:ext cx="2786082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приспособление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14" cy="79690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Восстановление логических цепочек</a:t>
            </a: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214554"/>
            <a:ext cx="8429684" cy="2643206"/>
          </a:xfr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sz="2400" dirty="0" smtClean="0"/>
              <a:t>поиск решения, устраивающего обе стороны;</a:t>
            </a:r>
          </a:p>
          <a:p>
            <a:r>
              <a:rPr lang="ru-RU" sz="2400" dirty="0" smtClean="0"/>
              <a:t>жертвовать собственными  интересами ради интересов другого;</a:t>
            </a:r>
          </a:p>
          <a:p>
            <a:r>
              <a:rPr lang="ru-RU" sz="2400" dirty="0" smtClean="0"/>
              <a:t>дружеский  совет;</a:t>
            </a:r>
          </a:p>
          <a:p>
            <a:r>
              <a:rPr lang="ru-RU" sz="2400" dirty="0" smtClean="0"/>
              <a:t>уклонение от принятых решений;</a:t>
            </a:r>
          </a:p>
          <a:p>
            <a:r>
              <a:rPr lang="ru-RU" sz="2400" dirty="0" smtClean="0"/>
              <a:t>умение слушать и слышать;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14" cy="79690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Восстановление логических цепочек</a:t>
            </a:r>
            <a:endParaRPr lang="ru-RU" sz="32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57158" y="1428736"/>
            <a:ext cx="4857784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cs typeface="+mn-cs"/>
              </a:rPr>
              <a:t>умение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избежать конфликт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428868"/>
            <a:ext cx="7643866" cy="2571768"/>
          </a:xfr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sz="2400" dirty="0" smtClean="0"/>
              <a:t>стремление добиться своего за счёт другого;</a:t>
            </a:r>
          </a:p>
          <a:p>
            <a:r>
              <a:rPr lang="ru-RU" sz="2400" dirty="0" smtClean="0"/>
              <a:t>уклонение от принятых решений;</a:t>
            </a:r>
          </a:p>
          <a:p>
            <a:r>
              <a:rPr lang="ru-RU" sz="2400" dirty="0" smtClean="0"/>
              <a:t>неумение слушать;</a:t>
            </a:r>
          </a:p>
          <a:p>
            <a:r>
              <a:rPr lang="ru-RU" sz="2400" dirty="0" smtClean="0"/>
              <a:t>перебивают, кричат;</a:t>
            </a:r>
          </a:p>
          <a:p>
            <a:r>
              <a:rPr lang="ru-RU" sz="2400" dirty="0" smtClean="0"/>
              <a:t>умничают и зазнаются;</a:t>
            </a:r>
          </a:p>
          <a:p>
            <a:r>
              <a:rPr lang="ru-RU" sz="2400" dirty="0" smtClean="0"/>
              <a:t>придумывают клички, обзываются;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28596" y="1643050"/>
            <a:ext cx="3062310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соперничество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+mn-cs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14" cy="79690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Восстановление логических цепочек</a:t>
            </a: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2214554"/>
            <a:ext cx="8429684" cy="2571768"/>
          </a:xfr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sz="2400" dirty="0" smtClean="0"/>
              <a:t>поиск решения, устраивающего обе стороны;</a:t>
            </a:r>
          </a:p>
          <a:p>
            <a:r>
              <a:rPr lang="ru-RU" sz="2400" dirty="0" smtClean="0"/>
              <a:t>уважение окружающих;</a:t>
            </a:r>
          </a:p>
          <a:p>
            <a:r>
              <a:rPr lang="ru-RU" sz="2400" dirty="0" smtClean="0"/>
              <a:t>жертвовать собственными  интересами ради интересов другого;</a:t>
            </a:r>
          </a:p>
          <a:p>
            <a:r>
              <a:rPr lang="ru-RU" sz="2400" dirty="0" smtClean="0"/>
              <a:t>дружеский  совет;    умение уступить в споре.</a:t>
            </a:r>
          </a:p>
          <a:p>
            <a:r>
              <a:rPr lang="ru-RU" sz="2400" dirty="0" smtClean="0"/>
              <a:t>умение слушать и слышать;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57158" y="1500174"/>
            <a:ext cx="2928958" cy="64294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сотрудничество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14" cy="796908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Восстановление логических цепочек</a:t>
            </a:r>
            <a:endParaRPr lang="ru-RU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5313</TotalTime>
  <Words>332</Words>
  <Application>Microsoft Office PowerPoint</Application>
  <PresentationFormat>Экран (4:3)</PresentationFormat>
  <Paragraphs>88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Внеклассное занятие  для младших школьников </vt:lpstr>
      <vt:lpstr>Презентация PowerPoint</vt:lpstr>
      <vt:lpstr>Презентация PowerPoint</vt:lpstr>
      <vt:lpstr>Презентация PowerPoint</vt:lpstr>
      <vt:lpstr>Восстановление логических цепочек</vt:lpstr>
      <vt:lpstr>Восстановление логических цепочек</vt:lpstr>
      <vt:lpstr>Восстановление логических цепочек</vt:lpstr>
      <vt:lpstr>Восстановление логических цепочек</vt:lpstr>
      <vt:lpstr>Восстановление логических цепочек</vt:lpstr>
      <vt:lpstr>Презентация PowerPoint</vt:lpstr>
      <vt:lpstr>Решение практических задач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   Zhilinskas</dc:creator>
  <cp:lastModifiedBy>Windows User</cp:lastModifiedBy>
  <cp:revision>779</cp:revision>
  <dcterms:created xsi:type="dcterms:W3CDTF">2010-05-23T14:28:12Z</dcterms:created>
  <dcterms:modified xsi:type="dcterms:W3CDTF">2019-10-24T08:09:52Z</dcterms:modified>
</cp:coreProperties>
</file>