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9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63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2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271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87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04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9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3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8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68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17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3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2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77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D348B1-1D22-48CF-97FE-EC4C6643C999}" type="datetimeFigureOut">
              <a:rPr lang="ru-RU" smtClean="0"/>
              <a:t>вт 19.03.19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9B29-CD8A-4236-BB23-0650D9B8D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49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0590" y="346364"/>
            <a:ext cx="9222101" cy="4821382"/>
          </a:xfrm>
        </p:spPr>
        <p:txBody>
          <a:bodyPr/>
          <a:lstStyle/>
          <a:p>
            <a:pPr algn="ctr"/>
            <a:r>
              <a:rPr lang="ru-RU" sz="1600" dirty="0" smtClean="0"/>
              <a:t>Тамбовское областное </a:t>
            </a:r>
            <a:br>
              <a:rPr lang="ru-RU" sz="1600" dirty="0" smtClean="0"/>
            </a:br>
            <a:r>
              <a:rPr lang="ru-RU" sz="1600" dirty="0" smtClean="0"/>
              <a:t>государственное автономное профессиональное</a:t>
            </a:r>
            <a:br>
              <a:rPr lang="ru-RU" sz="1600" dirty="0" smtClean="0"/>
            </a:br>
            <a:r>
              <a:rPr lang="ru-RU" sz="1600" dirty="0" smtClean="0"/>
              <a:t>образовательное учреждение «Педагогический колледж </a:t>
            </a:r>
            <a:r>
              <a:rPr lang="ru-RU" sz="1600" dirty="0" err="1" smtClean="0"/>
              <a:t>г.Тамбова</a:t>
            </a:r>
            <a:r>
              <a:rPr lang="ru-RU" sz="1600" dirty="0" smtClean="0"/>
              <a:t>»                                                                                  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2800" dirty="0" smtClean="0"/>
              <a:t>ИССЛЕДОВАТЕЛЬСКАЯ РАБОТА ПО ТЕМЕ:</a:t>
            </a:r>
            <a:br>
              <a:rPr lang="ru-RU" sz="2800" dirty="0" smtClean="0"/>
            </a:br>
            <a:r>
              <a:rPr lang="ru-RU" sz="2800" dirty="0" smtClean="0"/>
              <a:t>«Интернет – зависимость у студентов»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1381" y="2978727"/>
            <a:ext cx="2812474" cy="3616037"/>
          </a:xfrm>
        </p:spPr>
        <p:txBody>
          <a:bodyPr/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Студентка группы ЗЧС-22</a:t>
            </a:r>
          </a:p>
          <a:p>
            <a:pPr algn="r"/>
            <a:r>
              <a:rPr lang="ru-RU" dirty="0" smtClean="0"/>
              <a:t>Тарасова А.Е.</a:t>
            </a:r>
          </a:p>
          <a:p>
            <a:pPr algn="r"/>
            <a:r>
              <a:rPr lang="ru-RU" dirty="0" smtClean="0"/>
              <a:t>Руководитель:</a:t>
            </a:r>
          </a:p>
          <a:p>
            <a:pPr algn="r"/>
            <a:r>
              <a:rPr lang="ru-RU" dirty="0" smtClean="0"/>
              <a:t>Преподаватель биологии </a:t>
            </a:r>
          </a:p>
          <a:p>
            <a:pPr algn="r"/>
            <a:r>
              <a:rPr lang="ru-RU" dirty="0" smtClean="0"/>
              <a:t>Глущенко Н.Б.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26182" y="6276109"/>
            <a:ext cx="268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Тамбов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0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" y="152400"/>
            <a:ext cx="11762509" cy="65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9189"/>
              </p:ext>
            </p:extLst>
          </p:nvPr>
        </p:nvGraphicFramePr>
        <p:xfrm>
          <a:off x="96981" y="152399"/>
          <a:ext cx="11998036" cy="6543098"/>
        </p:xfrm>
        <a:graphic>
          <a:graphicData uri="http://schemas.openxmlformats.org/drawingml/2006/table">
            <a:tbl>
              <a:tblPr/>
              <a:tblGrid>
                <a:gridCol w="634439">
                  <a:extLst>
                    <a:ext uri="{9D8B030D-6E8A-4147-A177-3AD203B41FA5}">
                      <a16:colId xmlns:a16="http://schemas.microsoft.com/office/drawing/2014/main" val="27781464"/>
                    </a:ext>
                  </a:extLst>
                </a:gridCol>
                <a:gridCol w="5664209">
                  <a:extLst>
                    <a:ext uri="{9D8B030D-6E8A-4147-A177-3AD203B41FA5}">
                      <a16:colId xmlns:a16="http://schemas.microsoft.com/office/drawing/2014/main" val="2356562158"/>
                    </a:ext>
                  </a:extLst>
                </a:gridCol>
                <a:gridCol w="844354">
                  <a:extLst>
                    <a:ext uri="{9D8B030D-6E8A-4147-A177-3AD203B41FA5}">
                      <a16:colId xmlns:a16="http://schemas.microsoft.com/office/drawing/2014/main" val="2182990938"/>
                    </a:ext>
                  </a:extLst>
                </a:gridCol>
                <a:gridCol w="844354">
                  <a:extLst>
                    <a:ext uri="{9D8B030D-6E8A-4147-A177-3AD203B41FA5}">
                      <a16:colId xmlns:a16="http://schemas.microsoft.com/office/drawing/2014/main" val="244741968"/>
                    </a:ext>
                  </a:extLst>
                </a:gridCol>
                <a:gridCol w="1002670">
                  <a:extLst>
                    <a:ext uri="{9D8B030D-6E8A-4147-A177-3AD203B41FA5}">
                      <a16:colId xmlns:a16="http://schemas.microsoft.com/office/drawing/2014/main" val="3563554662"/>
                    </a:ext>
                  </a:extLst>
                </a:gridCol>
                <a:gridCol w="1002670">
                  <a:extLst>
                    <a:ext uri="{9D8B030D-6E8A-4147-A177-3AD203B41FA5}">
                      <a16:colId xmlns:a16="http://schemas.microsoft.com/office/drawing/2014/main" val="653581599"/>
                    </a:ext>
                  </a:extLst>
                </a:gridCol>
                <a:gridCol w="1002670">
                  <a:extLst>
                    <a:ext uri="{9D8B030D-6E8A-4147-A177-3AD203B41FA5}">
                      <a16:colId xmlns:a16="http://schemas.microsoft.com/office/drawing/2014/main" val="3417911146"/>
                    </a:ext>
                  </a:extLst>
                </a:gridCol>
                <a:gridCol w="1002670">
                  <a:extLst>
                    <a:ext uri="{9D8B030D-6E8A-4147-A177-3AD203B41FA5}">
                      <a16:colId xmlns:a16="http://schemas.microsoft.com/office/drawing/2014/main" val="3757299884"/>
                    </a:ext>
                  </a:extLst>
                </a:gridCol>
              </a:tblGrid>
              <a:tr h="13050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предпринимаешь неудачные попытки уменьшить время, которое проводишь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452668"/>
                  </a:ext>
                </a:extLst>
              </a:tr>
              <a:tr h="13050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пытаешься скрыть от других сколько времени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проводишь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899234"/>
                  </a:ext>
                </a:extLst>
              </a:tr>
              <a:tr h="17401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предпочитаешь побыть в Интернете, чем сходить куда-нибудь с друзьями или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знакомыми?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010053"/>
                  </a:ext>
                </a:extLst>
              </a:tr>
              <a:tr h="21751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ты выходишь из Интернета у тебя портится настроение, ты нервничаешь, становишься вспыльчивым. Все это проходит, когда ты снова оказываешься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96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94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" y="387927"/>
            <a:ext cx="11360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 данным нашего исследования мы выявили следующие результаты: </a:t>
            </a:r>
          </a:p>
          <a:p>
            <a:r>
              <a:rPr lang="ru-RU" sz="2800" dirty="0" smtClean="0"/>
              <a:t>34 % опрошенных студентов колледжа  являются обычными пользователями интернета, не страдающие Интернет-зависимостью.</a:t>
            </a:r>
          </a:p>
          <a:p>
            <a:r>
              <a:rPr lang="ru-RU" sz="2800" dirty="0" smtClean="0"/>
              <a:t>66 % опрошенных студентов педагогического колледжа  являются Интернет-зависимыми, но некоторые из них еще вправе себя контролировать, а некоторые  уже нет.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880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473" y="0"/>
            <a:ext cx="9524361" cy="1853248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109" y="926624"/>
            <a:ext cx="11831782" cy="5846618"/>
          </a:xfrm>
        </p:spPr>
        <p:txBody>
          <a:bodyPr>
            <a:normAutofit/>
          </a:bodyPr>
          <a:lstStyle/>
          <a:p>
            <a:r>
              <a:rPr lang="ru-RU" dirty="0"/>
              <a:t>В своей научной работе мы исследовали психологические характеристики Интернет-зависимости, раскрыли понятие Интернет - зависимости,  рассмотрели причины ее возникновения и проверили уровень Интернет - зависимости среди студентов ТОГАПОУ « Педагогический колледж г. Тамбова»</a:t>
            </a:r>
          </a:p>
          <a:p>
            <a:r>
              <a:rPr lang="ru-RU" dirty="0"/>
              <a:t>В результате нашего эксперимента мы получили данные, которые показывают степень Интернет-зависимости студентов ТОГАПОУ « Педагогический колледж г. Тамбова».</a:t>
            </a:r>
          </a:p>
          <a:p>
            <a:r>
              <a:rPr lang="ru-RU" dirty="0"/>
              <a:t>В своей работе делаем следующие выводы:</a:t>
            </a:r>
          </a:p>
          <a:p>
            <a:r>
              <a:rPr lang="ru-RU" dirty="0"/>
              <a:t>У 66%  опрошенных студентов ТОГАПОУ « Педагогический колледж г. Тамбова» существует Интернет-зависимость.</a:t>
            </a:r>
          </a:p>
          <a:p>
            <a:r>
              <a:rPr lang="ru-RU" dirty="0"/>
              <a:t>В ходе нашего эксперимента было выявлено, что большая часть студентов </a:t>
            </a:r>
            <a:r>
              <a:rPr lang="ru-RU" dirty="0" smtClean="0"/>
              <a:t>ТОГАПОУ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« Педагогический колледж г. Тамбова»:</a:t>
            </a:r>
          </a:p>
          <a:p>
            <a:r>
              <a:rPr lang="ru-RU" dirty="0"/>
              <a:t>1) замечают, что провели в Интернете больше времени, чем планировали (95%); </a:t>
            </a:r>
          </a:p>
          <a:p>
            <a:r>
              <a:rPr lang="ru-RU" dirty="0"/>
              <a:t>2) сначала проверяют свою электронную почту и только потом приступают к другим делам (92%);</a:t>
            </a:r>
          </a:p>
          <a:p>
            <a:r>
              <a:rPr lang="ru-RU" dirty="0"/>
              <a:t>3) прежде чем выйти из Интернета, дают себе «еще несколько минут» (88%)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8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6482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618" y="1219200"/>
            <a:ext cx="10926346" cy="5430982"/>
          </a:xfrm>
        </p:spPr>
        <p:txBody>
          <a:bodyPr>
            <a:normAutofit/>
          </a:bodyPr>
          <a:lstStyle/>
          <a:p>
            <a:r>
              <a:rPr lang="ru-RU" dirty="0"/>
              <a:t>Интернет - всемирная компьютерная сеть, объединившая в последние годы множество компьютеров в единую информационную систему. Он стал неотъемлемой частью современного </a:t>
            </a:r>
            <a:r>
              <a:rPr lang="ru-RU" dirty="0" smtClean="0"/>
              <a:t>общества. Но </a:t>
            </a:r>
            <a:r>
              <a:rPr lang="ru-RU" dirty="0"/>
              <a:t>вместе с ним появилось и много новых проблем. Одной из таких проблем стала Интернет-зависимость. Данная проблема очень актуальна, так как за последние годы стремительно увеличивается число зависимых людей от Интернета. Особенно Интернет-зависимость очень распространена среди молодежи, поэтому и необходимо знать ее причины и симптомы.</a:t>
            </a:r>
          </a:p>
          <a:p>
            <a:r>
              <a:rPr lang="ru-RU" dirty="0"/>
              <a:t>В данной работе мы изучили проблему Интернет-зависимости у студентов ТОГАПОУ «Педагогический  колледж г Тамбова». Большинство студентов ежедневно пользуются Интернетом, как для учебы, так и для общения в социальных сетях. И мы установили, как Интернет влияет на студентов и как много времени они проводят во Всемирной паутине.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5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04800"/>
            <a:ext cx="9656618" cy="6165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связи с основными вопросами Интернет-зависимости нами определены гипотеза, актуальность,  цель и задачи исследования.</a:t>
            </a:r>
          </a:p>
          <a:p>
            <a:r>
              <a:rPr lang="ru-RU" dirty="0" smtClean="0"/>
              <a:t>Актуальность : в современном мире такой ресурс, как Интернет , используется во всех сферах деятельности и находится в свободном доступе, главной проблемой информационного общества является то, что люди становятся Интернет - зависимыми ,а это влечет к появлению болезней, проблемам с психикой, неприятностям на работе, учебе или в семье.  </a:t>
            </a:r>
          </a:p>
          <a:p>
            <a:r>
              <a:rPr lang="ru-RU" dirty="0" smtClean="0"/>
              <a:t>Гипотеза:  мы предполагаем , что Интернет-зависимость имеется у студентов  "Педагогического колледжа".</a:t>
            </a:r>
          </a:p>
          <a:p>
            <a:endParaRPr lang="ru-RU" dirty="0" smtClean="0"/>
          </a:p>
          <a:p>
            <a:r>
              <a:rPr lang="ru-RU" dirty="0" smtClean="0"/>
              <a:t>Цель исследования: определить наличие и степень Интернет-зависимости у студентов 2 курса отделения «Защита в чрезвычайных ситуациях»  ТОГАПОУ</a:t>
            </a:r>
          </a:p>
          <a:p>
            <a:r>
              <a:rPr lang="ru-RU" dirty="0" smtClean="0"/>
              <a:t> « Педагогический колледж г. Тамбова».</a:t>
            </a:r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1.Теоретически исследовать психологические характеристики Интернет-зависимости. </a:t>
            </a:r>
          </a:p>
          <a:p>
            <a:r>
              <a:rPr lang="ru-RU" dirty="0" smtClean="0"/>
              <a:t>2.Провести экспериментальное исследование Интернет-зависимости студентов 2 курса отделения «Защита в чрезвычайных ситуациях»   ТОГАПОУ</a:t>
            </a:r>
          </a:p>
          <a:p>
            <a:r>
              <a:rPr lang="ru-RU" dirty="0" smtClean="0"/>
              <a:t> « Педагогический колледж г. Тамбова».</a:t>
            </a:r>
          </a:p>
          <a:p>
            <a:r>
              <a:rPr lang="ru-RU" dirty="0" smtClean="0"/>
              <a:t>3.Выявить наличие и степень Интернет-зависимости у студентов 2 курса отделения «Защита в чрезвычайных ситуациях»  ТОГАПОУ« Педагогический колледж г. Тамбова».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3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8" y="374073"/>
            <a:ext cx="1170709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Активное внедрение информационных и коммуникативных технологий внесло глубокие изменения во все сферы жизни человека, в том числе и в образование. Но, к сожалению, влияние глобальной сети на человека может быть и пагубным.</a:t>
            </a:r>
          </a:p>
          <a:p>
            <a:r>
              <a:rPr lang="ru-RU" sz="2000" dirty="0" smtClean="0"/>
              <a:t>У большинства молодежи проявляются признаки Интернет – зависимости. Различают несколько видов данной зависимости:</a:t>
            </a:r>
          </a:p>
          <a:p>
            <a:r>
              <a:rPr lang="ru-RU" sz="2000" dirty="0" smtClean="0"/>
              <a:t>•	информационная перегрузка ;</a:t>
            </a:r>
          </a:p>
          <a:p>
            <a:r>
              <a:rPr lang="ru-RU" sz="2000" dirty="0" smtClean="0"/>
              <a:t>•	пристрастие к виртуальному общению ;</a:t>
            </a:r>
          </a:p>
          <a:p>
            <a:r>
              <a:rPr lang="ru-RU" sz="2000" dirty="0" smtClean="0"/>
              <a:t>•	реализация собственных представлений, фантазий, невозможная в обычной жизни; </a:t>
            </a:r>
          </a:p>
          <a:p>
            <a:r>
              <a:rPr lang="ru-RU" sz="2000" dirty="0" smtClean="0"/>
              <a:t>•	широкая возможность поиска собеседника, удовлетворяющего практически любым критериям.</a:t>
            </a:r>
          </a:p>
          <a:p>
            <a:r>
              <a:rPr lang="ru-RU" sz="2000" dirty="0" smtClean="0"/>
              <a:t>В формировании Интернет-зависимости на первый план выходит стремление к бегству от реальности, к отключению от имеющихся переживаний. Чем сильнее активизирован этот драйв, тем более деструктивное и злокачественное течение у зависимости.</a:t>
            </a:r>
          </a:p>
          <a:p>
            <a:r>
              <a:rPr lang="ru-RU" sz="2800" dirty="0" smtClean="0"/>
              <a:t>Итак, исследователи приходят к выводу, что для формирования Интернет–зависимости нужен прежде всего, определенный тип личности, характеризующийся  слабой волей, несамостоятельностью и пассивностью.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5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Экспериментальная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343892"/>
            <a:ext cx="9403742" cy="4904508"/>
          </a:xfrm>
        </p:spPr>
        <p:txBody>
          <a:bodyPr/>
          <a:lstStyle/>
          <a:p>
            <a:r>
              <a:rPr lang="ru-RU" dirty="0"/>
              <a:t>В ходе нашего исследования мы выяснили, что проблема Интернет-зависимости студентов  носит актуальный характер. Это показали результаты анкетирования студентов  2 </a:t>
            </a:r>
            <a:r>
              <a:rPr lang="ru-RU" dirty="0" smtClean="0"/>
              <a:t>курса отделения «Защита </a:t>
            </a:r>
            <a:r>
              <a:rPr lang="ru-RU" dirty="0"/>
              <a:t>в чрезвычайных </a:t>
            </a:r>
            <a:r>
              <a:rPr lang="ru-RU" dirty="0" smtClean="0"/>
              <a:t>ситуациях». </a:t>
            </a:r>
          </a:p>
          <a:p>
            <a:r>
              <a:rPr lang="ru-RU" dirty="0" smtClean="0"/>
              <a:t>В </a:t>
            </a:r>
            <a:r>
              <a:rPr lang="ru-RU" dirty="0"/>
              <a:t>исследовании приняли участие студенты </a:t>
            </a:r>
            <a:r>
              <a:rPr lang="ru-RU" dirty="0" smtClean="0"/>
              <a:t>17-18 </a:t>
            </a:r>
            <a:r>
              <a:rPr lang="ru-RU" dirty="0"/>
              <a:t>лет (100 человек). Цель - выявить степень Интернет-зависимость. Нами был взят тест, на Интернет-зависимость. Данный тест был разработан Кимберли Янг для определения наличия Интернет-зависимости. Студентам было предложено ответить на 20 вопросов. В каждом вопросе было дано 6 вариантов ответов.</a:t>
            </a:r>
          </a:p>
          <a:p>
            <a:r>
              <a:rPr lang="ru-RU" dirty="0"/>
              <a:t>Результаты тестов размещены в таблице 1.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5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0"/>
            <a:ext cx="9579779" cy="609600"/>
          </a:xfrm>
        </p:spPr>
        <p:txBody>
          <a:bodyPr/>
          <a:lstStyle/>
          <a:p>
            <a:r>
              <a:rPr lang="ru-RU" sz="2800" dirty="0"/>
              <a:t>Таблица 1- Результаты проведенного тестирования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610045"/>
              </p:ext>
            </p:extLst>
          </p:nvPr>
        </p:nvGraphicFramePr>
        <p:xfrm>
          <a:off x="471057" y="457199"/>
          <a:ext cx="11402290" cy="6433788"/>
        </p:xfrm>
        <a:graphic>
          <a:graphicData uri="http://schemas.openxmlformats.org/drawingml/2006/table">
            <a:tbl>
              <a:tblPr/>
              <a:tblGrid>
                <a:gridCol w="5605399">
                  <a:extLst>
                    <a:ext uri="{9D8B030D-6E8A-4147-A177-3AD203B41FA5}">
                      <a16:colId xmlns:a16="http://schemas.microsoft.com/office/drawing/2014/main" val="3504847588"/>
                    </a:ext>
                  </a:extLst>
                </a:gridCol>
                <a:gridCol w="835586">
                  <a:extLst>
                    <a:ext uri="{9D8B030D-6E8A-4147-A177-3AD203B41FA5}">
                      <a16:colId xmlns:a16="http://schemas.microsoft.com/office/drawing/2014/main" val="2798715932"/>
                    </a:ext>
                  </a:extLst>
                </a:gridCol>
                <a:gridCol w="992261">
                  <a:extLst>
                    <a:ext uri="{9D8B030D-6E8A-4147-A177-3AD203B41FA5}">
                      <a16:colId xmlns:a16="http://schemas.microsoft.com/office/drawing/2014/main" val="2963836233"/>
                    </a:ext>
                  </a:extLst>
                </a:gridCol>
                <a:gridCol w="992261">
                  <a:extLst>
                    <a:ext uri="{9D8B030D-6E8A-4147-A177-3AD203B41FA5}">
                      <a16:colId xmlns:a16="http://schemas.microsoft.com/office/drawing/2014/main" val="2567709135"/>
                    </a:ext>
                  </a:extLst>
                </a:gridCol>
                <a:gridCol w="992261">
                  <a:extLst>
                    <a:ext uri="{9D8B030D-6E8A-4147-A177-3AD203B41FA5}">
                      <a16:colId xmlns:a16="http://schemas.microsoft.com/office/drawing/2014/main" val="2541171172"/>
                    </a:ext>
                  </a:extLst>
                </a:gridCol>
                <a:gridCol w="992261">
                  <a:extLst>
                    <a:ext uri="{9D8B030D-6E8A-4147-A177-3AD203B41FA5}">
                      <a16:colId xmlns:a16="http://schemas.microsoft.com/office/drawing/2014/main" val="1235433531"/>
                    </a:ext>
                  </a:extLst>
                </a:gridCol>
                <a:gridCol w="992261">
                  <a:extLst>
                    <a:ext uri="{9D8B030D-6E8A-4147-A177-3AD203B41FA5}">
                      <a16:colId xmlns:a16="http://schemas.microsoft.com/office/drawing/2014/main" val="2038799383"/>
                    </a:ext>
                  </a:extLst>
                </a:gridCol>
              </a:tblGrid>
              <a:tr h="24224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тестирования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22353"/>
                  </a:ext>
                </a:extLst>
              </a:tr>
              <a:tr h="2412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Никогда, человек.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Редко, 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Иногда, 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Обычно, 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Часто, 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Всегда, человек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914912"/>
                  </a:ext>
                </a:extLst>
              </a:tr>
              <a:tr h="12495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замечаешь, что провел в Интернете больше времени, чем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планировал?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408031"/>
                  </a:ext>
                </a:extLst>
              </a:tr>
              <a:tr h="1206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переносишь или откладываешь домашние дела из-за того, что находишься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752668"/>
                  </a:ext>
                </a:extLst>
              </a:tr>
              <a:tr h="12064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предпочитаешь побыть в Интернете, чем провести время со своей девушкой (свои парнем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90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0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05214"/>
              </p:ext>
            </p:extLst>
          </p:nvPr>
        </p:nvGraphicFramePr>
        <p:xfrm>
          <a:off x="360217" y="290945"/>
          <a:ext cx="11499272" cy="6494203"/>
        </p:xfrm>
        <a:graphic>
          <a:graphicData uri="http://schemas.openxmlformats.org/drawingml/2006/table">
            <a:tbl>
              <a:tblPr/>
              <a:tblGrid>
                <a:gridCol w="608064">
                  <a:extLst>
                    <a:ext uri="{9D8B030D-6E8A-4147-A177-3AD203B41FA5}">
                      <a16:colId xmlns:a16="http://schemas.microsoft.com/office/drawing/2014/main" val="3823071544"/>
                    </a:ext>
                  </a:extLst>
                </a:gridCol>
                <a:gridCol w="5428746">
                  <a:extLst>
                    <a:ext uri="{9D8B030D-6E8A-4147-A177-3AD203B41FA5}">
                      <a16:colId xmlns:a16="http://schemas.microsoft.com/office/drawing/2014/main" val="3902719746"/>
                    </a:ext>
                  </a:extLst>
                </a:gridCol>
                <a:gridCol w="809253">
                  <a:extLst>
                    <a:ext uri="{9D8B030D-6E8A-4147-A177-3AD203B41FA5}">
                      <a16:colId xmlns:a16="http://schemas.microsoft.com/office/drawing/2014/main" val="3234835227"/>
                    </a:ext>
                  </a:extLst>
                </a:gridCol>
                <a:gridCol w="809253">
                  <a:extLst>
                    <a:ext uri="{9D8B030D-6E8A-4147-A177-3AD203B41FA5}">
                      <a16:colId xmlns:a16="http://schemas.microsoft.com/office/drawing/2014/main" val="586400093"/>
                    </a:ext>
                  </a:extLst>
                </a:gridCol>
                <a:gridCol w="960989">
                  <a:extLst>
                    <a:ext uri="{9D8B030D-6E8A-4147-A177-3AD203B41FA5}">
                      <a16:colId xmlns:a16="http://schemas.microsoft.com/office/drawing/2014/main" val="3020555085"/>
                    </a:ext>
                  </a:extLst>
                </a:gridCol>
                <a:gridCol w="960989">
                  <a:extLst>
                    <a:ext uri="{9D8B030D-6E8A-4147-A177-3AD203B41FA5}">
                      <a16:colId xmlns:a16="http://schemas.microsoft.com/office/drawing/2014/main" val="224485517"/>
                    </a:ext>
                  </a:extLst>
                </a:gridCol>
                <a:gridCol w="960989">
                  <a:extLst>
                    <a:ext uri="{9D8B030D-6E8A-4147-A177-3AD203B41FA5}">
                      <a16:colId xmlns:a16="http://schemas.microsoft.com/office/drawing/2014/main" val="97114327"/>
                    </a:ext>
                  </a:extLst>
                </a:gridCol>
                <a:gridCol w="960989">
                  <a:extLst>
                    <a:ext uri="{9D8B030D-6E8A-4147-A177-3AD203B41FA5}">
                      <a16:colId xmlns:a16="http://schemas.microsoft.com/office/drawing/2014/main" val="3829109358"/>
                    </a:ext>
                  </a:extLst>
                </a:gridCol>
              </a:tblGrid>
              <a:tr h="17105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Люди, с которыми ты познакомился в Интернете, надолго становятся твоими интернет-друзьями (знакомыми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863873"/>
                  </a:ext>
                </a:extLst>
              </a:tr>
              <a:tr h="12829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Твои близкие (друзья, знакомые) жалуются на то, что ты проводишь слишком много времени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95563"/>
                  </a:ext>
                </a:extLst>
              </a:tr>
              <a:tr h="12829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То, что ты много времени проводишь в Интернете, мешает тебе выполнять работу по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дому?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889079"/>
                  </a:ext>
                </a:extLst>
              </a:tr>
              <a:tr h="21382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сначала проверяешь свою электронную почту (сообщения на одноклассниках,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других социальных сетях) и только потом приступаешь к другим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делам?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119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1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58686"/>
              </p:ext>
            </p:extLst>
          </p:nvPr>
        </p:nvGraphicFramePr>
        <p:xfrm>
          <a:off x="193965" y="166255"/>
          <a:ext cx="11790214" cy="6441555"/>
        </p:xfrm>
        <a:graphic>
          <a:graphicData uri="http://schemas.openxmlformats.org/drawingml/2006/table">
            <a:tbl>
              <a:tblPr/>
              <a:tblGrid>
                <a:gridCol w="623449">
                  <a:extLst>
                    <a:ext uri="{9D8B030D-6E8A-4147-A177-3AD203B41FA5}">
                      <a16:colId xmlns:a16="http://schemas.microsoft.com/office/drawing/2014/main" val="2707291410"/>
                    </a:ext>
                  </a:extLst>
                </a:gridCol>
                <a:gridCol w="5566097">
                  <a:extLst>
                    <a:ext uri="{9D8B030D-6E8A-4147-A177-3AD203B41FA5}">
                      <a16:colId xmlns:a16="http://schemas.microsoft.com/office/drawing/2014/main" val="808212384"/>
                    </a:ext>
                  </a:extLst>
                </a:gridCol>
                <a:gridCol w="829730">
                  <a:extLst>
                    <a:ext uri="{9D8B030D-6E8A-4147-A177-3AD203B41FA5}">
                      <a16:colId xmlns:a16="http://schemas.microsoft.com/office/drawing/2014/main" val="123747194"/>
                    </a:ext>
                  </a:extLst>
                </a:gridCol>
                <a:gridCol w="829730">
                  <a:extLst>
                    <a:ext uri="{9D8B030D-6E8A-4147-A177-3AD203B41FA5}">
                      <a16:colId xmlns:a16="http://schemas.microsoft.com/office/drawing/2014/main" val="2215026338"/>
                    </a:ext>
                  </a:extLst>
                </a:gridCol>
                <a:gridCol w="985302">
                  <a:extLst>
                    <a:ext uri="{9D8B030D-6E8A-4147-A177-3AD203B41FA5}">
                      <a16:colId xmlns:a16="http://schemas.microsoft.com/office/drawing/2014/main" val="2360757669"/>
                    </a:ext>
                  </a:extLst>
                </a:gridCol>
                <a:gridCol w="985302">
                  <a:extLst>
                    <a:ext uri="{9D8B030D-6E8A-4147-A177-3AD203B41FA5}">
                      <a16:colId xmlns:a16="http://schemas.microsoft.com/office/drawing/2014/main" val="1139696188"/>
                    </a:ext>
                  </a:extLst>
                </a:gridCol>
                <a:gridCol w="985302">
                  <a:extLst>
                    <a:ext uri="{9D8B030D-6E8A-4147-A177-3AD203B41FA5}">
                      <a16:colId xmlns:a16="http://schemas.microsoft.com/office/drawing/2014/main" val="4009605833"/>
                    </a:ext>
                  </a:extLst>
                </a:gridCol>
                <a:gridCol w="985302">
                  <a:extLst>
                    <a:ext uri="{9D8B030D-6E8A-4147-A177-3AD203B41FA5}">
                      <a16:colId xmlns:a16="http://schemas.microsoft.com/office/drawing/2014/main" val="3409318828"/>
                    </a:ext>
                  </a:extLst>
                </a:gridCol>
              </a:tblGrid>
              <a:tr h="20608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То, что ты много времени проводишь в Интернете, мешает тебе на работе (мешает в выполнении домашних заданий – если ты студент или школьник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18118"/>
                  </a:ext>
                </a:extLst>
              </a:tr>
              <a:tr h="16486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кто-либо спрашивает, чем ты занимаешься в Интернете, ты отвечаешь неохотно или вообще уходишь от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ответа?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622909"/>
                  </a:ext>
                </a:extLst>
              </a:tr>
              <a:tr h="10009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Мысли о том, что ты сделаешь, когда снова окажешься в Интернете, позволяют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тебе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297129"/>
                  </a:ext>
                </a:extLst>
              </a:tr>
              <a:tr h="824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отвлечься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мыслей о твоих житейских трудностях и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проблемах?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312044"/>
                  </a:ext>
                </a:extLst>
              </a:tr>
              <a:tr h="8243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бываешь недоволен собой из-за того, что снова выходишь в Интернет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193" marR="56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90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85478"/>
              </p:ext>
            </p:extLst>
          </p:nvPr>
        </p:nvGraphicFramePr>
        <p:xfrm>
          <a:off x="180112" y="110835"/>
          <a:ext cx="11859488" cy="6539346"/>
        </p:xfrm>
        <a:graphic>
          <a:graphicData uri="http://schemas.openxmlformats.org/drawingml/2006/table">
            <a:tbl>
              <a:tblPr/>
              <a:tblGrid>
                <a:gridCol w="627112">
                  <a:extLst>
                    <a:ext uri="{9D8B030D-6E8A-4147-A177-3AD203B41FA5}">
                      <a16:colId xmlns:a16="http://schemas.microsoft.com/office/drawing/2014/main" val="283432302"/>
                    </a:ext>
                  </a:extLst>
                </a:gridCol>
                <a:gridCol w="5598802">
                  <a:extLst>
                    <a:ext uri="{9D8B030D-6E8A-4147-A177-3AD203B41FA5}">
                      <a16:colId xmlns:a16="http://schemas.microsoft.com/office/drawing/2014/main" val="3212413462"/>
                    </a:ext>
                  </a:extLst>
                </a:gridCol>
                <a:gridCol w="834603">
                  <a:extLst>
                    <a:ext uri="{9D8B030D-6E8A-4147-A177-3AD203B41FA5}">
                      <a16:colId xmlns:a16="http://schemas.microsoft.com/office/drawing/2014/main" val="3942946149"/>
                    </a:ext>
                  </a:extLst>
                </a:gridCol>
                <a:gridCol w="834603">
                  <a:extLst>
                    <a:ext uri="{9D8B030D-6E8A-4147-A177-3AD203B41FA5}">
                      <a16:colId xmlns:a16="http://schemas.microsoft.com/office/drawing/2014/main" val="2164791793"/>
                    </a:ext>
                  </a:extLst>
                </a:gridCol>
                <a:gridCol w="991092">
                  <a:extLst>
                    <a:ext uri="{9D8B030D-6E8A-4147-A177-3AD203B41FA5}">
                      <a16:colId xmlns:a16="http://schemas.microsoft.com/office/drawing/2014/main" val="2261869320"/>
                    </a:ext>
                  </a:extLst>
                </a:gridCol>
                <a:gridCol w="991092">
                  <a:extLst>
                    <a:ext uri="{9D8B030D-6E8A-4147-A177-3AD203B41FA5}">
                      <a16:colId xmlns:a16="http://schemas.microsoft.com/office/drawing/2014/main" val="2196934105"/>
                    </a:ext>
                  </a:extLst>
                </a:gridCol>
                <a:gridCol w="991092">
                  <a:extLst>
                    <a:ext uri="{9D8B030D-6E8A-4147-A177-3AD203B41FA5}">
                      <a16:colId xmlns:a16="http://schemas.microsoft.com/office/drawing/2014/main" val="1118569453"/>
                    </a:ext>
                  </a:extLst>
                </a:gridCol>
                <a:gridCol w="991092">
                  <a:extLst>
                    <a:ext uri="{9D8B030D-6E8A-4147-A177-3AD203B41FA5}">
                      <a16:colId xmlns:a16="http://schemas.microsoft.com/office/drawing/2014/main" val="287534713"/>
                    </a:ext>
                  </a:extLst>
                </a:gridCol>
              </a:tblGrid>
              <a:tr h="1307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думаешь о том, что без Интернета, твоя жизнь была бы скучной и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неинтересной?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72278"/>
                  </a:ext>
                </a:extLst>
              </a:tr>
              <a:tr h="1743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кто-либо отвлекает тебя, когда ты находишься в Интернете, ты становишься раздражительным,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резким?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668927"/>
                  </a:ext>
                </a:extLst>
              </a:tr>
              <a:tr h="1307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не спишь из-за того, что до поздней ночи находишься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691564"/>
                  </a:ext>
                </a:extLst>
              </a:tr>
              <a:tr h="871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думаешь о том, что сделаешь, когда снова окажешься в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Интернете?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003955"/>
                  </a:ext>
                </a:extLst>
              </a:tr>
              <a:tr h="1307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снова и снова даешь себе «еще несколько минут», прежде чем выйти из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Интернета?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939" marR="599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476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4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1171</Words>
  <Application>Microsoft Office PowerPoint</Application>
  <PresentationFormat>Широкоэкранный</PresentationFormat>
  <Paragraphs>229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Ион</vt:lpstr>
      <vt:lpstr>Тамбовское областное  государственное автономное профессиональное образовательное учреждение «Педагогический колледж г.Тамбова»                                                                                      ИССЛЕДОВАТЕЛЬСКАЯ РАБОТА ПО ТЕМЕ: «Интернет – зависимость у студентов»      </vt:lpstr>
      <vt:lpstr>Введение</vt:lpstr>
      <vt:lpstr>Презентация PowerPoint</vt:lpstr>
      <vt:lpstr>Презентация PowerPoint</vt:lpstr>
      <vt:lpstr>Экспериментальная часть</vt:lpstr>
      <vt:lpstr>Таблица 1- Результаты проведенного тестирования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Тамбовское областное  государственное автономное профессиональное образовательное учреждение «Педагогический колледж г.Тамбова»                                                                                      ИССЛЕДОВАТЕЛЬСКАЯ РАБОТА ПО ТЕМЕ: «Интернет – зависимость у студентов»      </dc:title>
  <dc:creator>Пользователь</dc:creator>
  <cp:lastModifiedBy>Пользователь</cp:lastModifiedBy>
  <cp:revision>7</cp:revision>
  <dcterms:created xsi:type="dcterms:W3CDTF">2019-03-19T12:55:04Z</dcterms:created>
  <dcterms:modified xsi:type="dcterms:W3CDTF">2019-03-19T14:03:14Z</dcterms:modified>
</cp:coreProperties>
</file>