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972" r:id="rId3"/>
  </p:sldMasterIdLst>
  <p:notesMasterIdLst>
    <p:notesMasterId r:id="rId31"/>
  </p:notesMasterIdLst>
  <p:sldIdLst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71" r:id="rId22"/>
    <p:sldId id="372" r:id="rId23"/>
    <p:sldId id="373" r:id="rId24"/>
    <p:sldId id="365" r:id="rId25"/>
    <p:sldId id="367" r:id="rId26"/>
    <p:sldId id="374" r:id="rId27"/>
    <p:sldId id="370" r:id="rId28"/>
    <p:sldId id="369" r:id="rId29"/>
    <p:sldId id="36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A900"/>
    <a:srgbClr val="DBAB25"/>
    <a:srgbClr val="008000"/>
    <a:srgbClr val="009900"/>
    <a:srgbClr val="FFC000"/>
    <a:srgbClr val="00B0F0"/>
    <a:srgbClr val="0091EA"/>
    <a:srgbClr val="FF0000"/>
    <a:srgbClr val="00B4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4660"/>
  </p:normalViewPr>
  <p:slideViewPr>
    <p:cSldViewPr>
      <p:cViewPr>
        <p:scale>
          <a:sx n="80" d="100"/>
          <a:sy n="80" d="100"/>
        </p:scale>
        <p:origin x="-2010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Отношение россиян к </a:t>
            </a:r>
            <a:r>
              <a:rPr lang="ru-RU" sz="14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потребительским кредитам</a:t>
            </a:r>
          </a:p>
        </c:rich>
      </c:tx>
      <c:layout>
        <c:manualLayout>
          <c:xMode val="edge"/>
          <c:yMode val="edge"/>
          <c:x val="1.0638018461975375E-2"/>
          <c:y val="0.84101975462316003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5185209985272404E-4"/>
          <c:y val="7.8571090154561124E-2"/>
          <c:w val="0.82653258841997757"/>
          <c:h val="0.773652031777958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Ваше отношение к потребительским кредитам</c:v>
                </c:pt>
              </c:strCache>
            </c:strRef>
          </c:tx>
          <c:explosion val="25"/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строго положительное</c:v>
                </c:pt>
                <c:pt idx="1">
                  <c:v>скорее положительное</c:v>
                </c:pt>
                <c:pt idx="2">
                  <c:v>скорее отрицательное</c:v>
                </c:pt>
                <c:pt idx="3">
                  <c:v>строго отрицательное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30</c:v>
                </c:pt>
                <c:pt idx="3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7992439843301613"/>
          <c:y val="4.096559254178446E-2"/>
          <c:w val="0.42007560156698492"/>
          <c:h val="0.49704780894187922"/>
        </c:manualLayout>
      </c:layout>
      <c:overlay val="0"/>
      <c:txPr>
        <a:bodyPr/>
        <a:lstStyle/>
        <a:p>
          <a:pPr>
            <a:defRPr sz="1800" b="1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32496-4427-485D-B431-F960A7D91573}" type="doc">
      <dgm:prSet loTypeId="urn:microsoft.com/office/officeart/2005/8/layout/hList7#1" loCatId="list" qsTypeId="urn:microsoft.com/office/officeart/2005/8/quickstyle/simple1" qsCatId="simple" csTypeId="urn:microsoft.com/office/officeart/2005/8/colors/accent1_2" csCatId="accent1" phldr="1"/>
      <dgm:spPr/>
    </dgm:pt>
    <dgm:pt modelId="{0C590303-5BDC-4BCF-AF9A-F1948C5FF2AE}" type="pres">
      <dgm:prSet presAssocID="{FBA32496-4427-485D-B431-F960A7D91573}" presName="Name0" presStyleCnt="0">
        <dgm:presLayoutVars>
          <dgm:dir/>
          <dgm:resizeHandles val="exact"/>
        </dgm:presLayoutVars>
      </dgm:prSet>
      <dgm:spPr/>
    </dgm:pt>
    <dgm:pt modelId="{D01D7172-2982-4142-B389-0397986AA6C7}" type="pres">
      <dgm:prSet presAssocID="{FBA32496-4427-485D-B431-F960A7D91573}" presName="fgShape" presStyleLbl="fgShp" presStyleIdx="0" presStyleCnt="1"/>
      <dgm:spPr/>
    </dgm:pt>
    <dgm:pt modelId="{80D1A2BB-AC04-43AE-9BC7-68D2D781048D}" type="pres">
      <dgm:prSet presAssocID="{FBA32496-4427-485D-B431-F960A7D91573}" presName="linComp" presStyleCnt="0"/>
      <dgm:spPr/>
    </dgm:pt>
  </dgm:ptLst>
  <dgm:cxnLst>
    <dgm:cxn modelId="{9A53D71A-F659-45AD-9DF3-C54E0812594A}" type="presOf" srcId="{FBA32496-4427-485D-B431-F960A7D91573}" destId="{0C590303-5BDC-4BCF-AF9A-F1948C5FF2AE}" srcOrd="0" destOrd="0" presId="urn:microsoft.com/office/officeart/2005/8/layout/hList7#1"/>
    <dgm:cxn modelId="{646C8E75-2007-425E-96C6-2136618386E7}" type="presParOf" srcId="{0C590303-5BDC-4BCF-AF9A-F1948C5FF2AE}" destId="{D01D7172-2982-4142-B389-0397986AA6C7}" srcOrd="0" destOrd="0" presId="urn:microsoft.com/office/officeart/2005/8/layout/hList7#1"/>
    <dgm:cxn modelId="{81FFDE76-AB24-4DDB-AD35-866A824FCFEC}" type="presParOf" srcId="{0C590303-5BDC-4BCF-AF9A-F1948C5FF2AE}" destId="{80D1A2BB-AC04-43AE-9BC7-68D2D781048D}" srcOrd="1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CD491-70C1-4326-9291-5238B78B156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4670EF-6EF0-441C-B37B-8ADAF8B51688}">
      <dgm:prSet phldrT="[Текст]" custT="1"/>
      <dgm:spPr/>
      <dgm:t>
        <a:bodyPr/>
        <a:lstStyle/>
        <a:p>
          <a:r>
            <a:rPr lang="ru-RU" sz="2800" dirty="0" smtClean="0"/>
            <a:t>ВВЕДЕНИЕ</a:t>
          </a:r>
          <a:endParaRPr lang="ru-RU" sz="2800" dirty="0"/>
        </a:p>
      </dgm:t>
    </dgm:pt>
    <dgm:pt modelId="{F3C4B61A-1774-41E1-93A8-FB3CAE5DC351}" type="parTrans" cxnId="{8891332F-AD64-4F6E-BC50-7E7813A6EE84}">
      <dgm:prSet/>
      <dgm:spPr/>
      <dgm:t>
        <a:bodyPr/>
        <a:lstStyle/>
        <a:p>
          <a:endParaRPr lang="ru-RU"/>
        </a:p>
      </dgm:t>
    </dgm:pt>
    <dgm:pt modelId="{630D9CB1-42BC-431E-BA79-BDD1262F3D6A}" type="sibTrans" cxnId="{8891332F-AD64-4F6E-BC50-7E7813A6EE84}">
      <dgm:prSet/>
      <dgm:spPr/>
      <dgm:t>
        <a:bodyPr/>
        <a:lstStyle/>
        <a:p>
          <a:endParaRPr lang="ru-RU"/>
        </a:p>
      </dgm:t>
    </dgm:pt>
    <dgm:pt modelId="{7B78EB89-C421-496D-9732-40170FEDB0D7}">
      <dgm:prSet phldrT="[Текст]" custT="1"/>
      <dgm:spPr/>
      <dgm:t>
        <a:bodyPr/>
        <a:lstStyle/>
        <a:p>
          <a:pPr algn="ctr"/>
          <a:r>
            <a:rPr lang="ru-RU" sz="2400" b="1" dirty="0" smtClean="0"/>
            <a:t>1.ОСНОВНАЯ ЧАСТЬ</a:t>
          </a:r>
        </a:p>
        <a:p>
          <a:pPr algn="l"/>
          <a:r>
            <a:rPr lang="ru-RU" sz="2400" b="1" dirty="0" smtClean="0"/>
            <a:t>1.1. Сведения о кредитах</a:t>
          </a:r>
        </a:p>
        <a:p>
          <a:pPr algn="l"/>
          <a:r>
            <a:rPr lang="ru-RU" sz="2400" b="1" dirty="0" smtClean="0"/>
            <a:t>1.2. Расчеты по процентным ставкам</a:t>
          </a:r>
        </a:p>
        <a:p>
          <a:pPr algn="l"/>
          <a:r>
            <a:rPr lang="ru-RU" sz="2400" b="1" dirty="0" smtClean="0"/>
            <a:t>1.3. Два типа погашения кредита</a:t>
          </a:r>
        </a:p>
        <a:p>
          <a:pPr algn="ctr"/>
          <a:endParaRPr lang="ru-RU" sz="2800" dirty="0"/>
        </a:p>
      </dgm:t>
    </dgm:pt>
    <dgm:pt modelId="{FD529600-3A05-46F7-8585-2E46559FED1F}" type="parTrans" cxnId="{226223AE-EE7D-497B-B6A1-B8551907E9A1}">
      <dgm:prSet/>
      <dgm:spPr/>
      <dgm:t>
        <a:bodyPr/>
        <a:lstStyle/>
        <a:p>
          <a:endParaRPr lang="ru-RU"/>
        </a:p>
      </dgm:t>
    </dgm:pt>
    <dgm:pt modelId="{B82B9D49-FE70-4241-BB88-89492ADFA0F8}" type="sibTrans" cxnId="{226223AE-EE7D-497B-B6A1-B8551907E9A1}">
      <dgm:prSet/>
      <dgm:spPr/>
      <dgm:t>
        <a:bodyPr/>
        <a:lstStyle/>
        <a:p>
          <a:endParaRPr lang="ru-RU"/>
        </a:p>
      </dgm:t>
    </dgm:pt>
    <dgm:pt modelId="{3833346B-6A31-4DE7-9B6E-2D57D04AA01C}">
      <dgm:prSet phldrT="[Текст]" custT="1"/>
      <dgm:spPr/>
      <dgm:t>
        <a:bodyPr/>
        <a:lstStyle/>
        <a:p>
          <a:r>
            <a:rPr lang="ru-RU" sz="2400" b="1" dirty="0" smtClean="0"/>
            <a:t> ЗАКЛЮЧЕНИЕ</a:t>
          </a:r>
          <a:endParaRPr lang="ru-RU" sz="2400" b="1" dirty="0"/>
        </a:p>
      </dgm:t>
    </dgm:pt>
    <dgm:pt modelId="{691D8D02-1BBC-4A20-9C42-1A0E83E2FEA0}" type="parTrans" cxnId="{FA57F7FE-D615-41CF-BA36-7FF4239E8DC0}">
      <dgm:prSet/>
      <dgm:spPr/>
      <dgm:t>
        <a:bodyPr/>
        <a:lstStyle/>
        <a:p>
          <a:endParaRPr lang="ru-RU"/>
        </a:p>
      </dgm:t>
    </dgm:pt>
    <dgm:pt modelId="{1E8092AC-4330-465A-915C-29D121016B55}" type="sibTrans" cxnId="{FA57F7FE-D615-41CF-BA36-7FF4239E8DC0}">
      <dgm:prSet/>
      <dgm:spPr/>
      <dgm:t>
        <a:bodyPr/>
        <a:lstStyle/>
        <a:p>
          <a:endParaRPr lang="ru-RU"/>
        </a:p>
      </dgm:t>
    </dgm:pt>
    <dgm:pt modelId="{02CFE024-A883-47D0-9C38-2B3826A638EA}">
      <dgm:prSet phldrT="[Текст]" custT="1"/>
      <dgm:spPr/>
      <dgm:t>
        <a:bodyPr/>
        <a:lstStyle/>
        <a:p>
          <a:r>
            <a:rPr lang="ru-RU" sz="1800" dirty="0" smtClean="0"/>
            <a:t>СПИСОК ИСПОЛЬЗУЕМОЙ ЛИТЕРАТУРЫ</a:t>
          </a:r>
          <a:endParaRPr lang="ru-RU" sz="1800" dirty="0"/>
        </a:p>
      </dgm:t>
    </dgm:pt>
    <dgm:pt modelId="{885FE12C-D1C4-4D10-B59D-D5D0DBC24D4E}" type="parTrans" cxnId="{7F8F93F7-B363-4D41-8143-C57C7AF32C05}">
      <dgm:prSet/>
      <dgm:spPr/>
      <dgm:t>
        <a:bodyPr/>
        <a:lstStyle/>
        <a:p>
          <a:endParaRPr lang="ru-RU"/>
        </a:p>
      </dgm:t>
    </dgm:pt>
    <dgm:pt modelId="{C9F8C463-4634-4EF9-AB53-21F44F23B5B2}" type="sibTrans" cxnId="{7F8F93F7-B363-4D41-8143-C57C7AF32C05}">
      <dgm:prSet/>
      <dgm:spPr/>
      <dgm:t>
        <a:bodyPr/>
        <a:lstStyle/>
        <a:p>
          <a:endParaRPr lang="ru-RU"/>
        </a:p>
      </dgm:t>
    </dgm:pt>
    <dgm:pt modelId="{8F55569F-DA6E-436E-B92A-6B7CF26C7614}" type="pres">
      <dgm:prSet presAssocID="{4FBCD491-70C1-4326-9291-5238B78B15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5B0705-0D06-406A-B6DE-B292AA292232}" type="pres">
      <dgm:prSet presAssocID="{EC4670EF-6EF0-441C-B37B-8ADAF8B51688}" presName="roof" presStyleLbl="dkBgShp" presStyleIdx="0" presStyleCnt="2" custScaleX="92983" custScaleY="32130" custLinFactNeighborX="4386" custLinFactNeighborY="-10964"/>
      <dgm:spPr/>
      <dgm:t>
        <a:bodyPr/>
        <a:lstStyle/>
        <a:p>
          <a:endParaRPr lang="ru-RU"/>
        </a:p>
      </dgm:t>
    </dgm:pt>
    <dgm:pt modelId="{DC661FB8-B2FE-47A3-9E6E-93A7C8CCC0C4}" type="pres">
      <dgm:prSet presAssocID="{EC4670EF-6EF0-441C-B37B-8ADAF8B51688}" presName="pillars" presStyleCnt="0"/>
      <dgm:spPr/>
    </dgm:pt>
    <dgm:pt modelId="{D4D49139-6B5C-45D1-BD2E-6D517728DA82}" type="pres">
      <dgm:prSet presAssocID="{EC4670EF-6EF0-441C-B37B-8ADAF8B51688}" presName="pillar1" presStyleLbl="node1" presStyleIdx="0" presStyleCnt="3" custScaleX="180440" custScaleY="99162" custLinFactNeighborX="84289" custLinFactNeighborY="-16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0982E0-2FA6-4E69-8B08-5C590552D72C}" type="pres">
      <dgm:prSet presAssocID="{3833346B-6A31-4DE7-9B6E-2D57D04AA01C}" presName="pillarX" presStyleLbl="node1" presStyleIdx="1" presStyleCnt="3" custScaleX="158058" custScaleY="30715" custLinFactNeighborX="87811" custLinFactNeighborY="-48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F4A95-5ACB-40C9-9548-724B3548950B}" type="pres">
      <dgm:prSet presAssocID="{02CFE024-A883-47D0-9C38-2B3826A638EA}" presName="pillarX" presStyleLbl="node1" presStyleIdx="2" presStyleCnt="3" custScaleX="140517" custScaleY="43084" custLinFactNeighborX="-35755" custLinFactNeighborY="11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76784-8A3B-49C3-8050-521D69C07C66}" type="pres">
      <dgm:prSet presAssocID="{EC4670EF-6EF0-441C-B37B-8ADAF8B51688}" presName="base" presStyleLbl="dkBgShp" presStyleIdx="1" presStyleCnt="2" custScaleY="193812"/>
      <dgm:spPr/>
    </dgm:pt>
  </dgm:ptLst>
  <dgm:cxnLst>
    <dgm:cxn modelId="{7F8F93F7-B363-4D41-8143-C57C7AF32C05}" srcId="{EC4670EF-6EF0-441C-B37B-8ADAF8B51688}" destId="{02CFE024-A883-47D0-9C38-2B3826A638EA}" srcOrd="2" destOrd="0" parTransId="{885FE12C-D1C4-4D10-B59D-D5D0DBC24D4E}" sibTransId="{C9F8C463-4634-4EF9-AB53-21F44F23B5B2}"/>
    <dgm:cxn modelId="{902D88E3-7484-486A-9A5F-98F67B2D6094}" type="presOf" srcId="{7B78EB89-C421-496D-9732-40170FEDB0D7}" destId="{D4D49139-6B5C-45D1-BD2E-6D517728DA82}" srcOrd="0" destOrd="0" presId="urn:microsoft.com/office/officeart/2005/8/layout/hList3"/>
    <dgm:cxn modelId="{FA57F7FE-D615-41CF-BA36-7FF4239E8DC0}" srcId="{EC4670EF-6EF0-441C-B37B-8ADAF8B51688}" destId="{3833346B-6A31-4DE7-9B6E-2D57D04AA01C}" srcOrd="1" destOrd="0" parTransId="{691D8D02-1BBC-4A20-9C42-1A0E83E2FEA0}" sibTransId="{1E8092AC-4330-465A-915C-29D121016B55}"/>
    <dgm:cxn modelId="{93ACD018-FA42-4119-8EA1-69EA97D61506}" type="presOf" srcId="{4FBCD491-70C1-4326-9291-5238B78B1561}" destId="{8F55569F-DA6E-436E-B92A-6B7CF26C7614}" srcOrd="0" destOrd="0" presId="urn:microsoft.com/office/officeart/2005/8/layout/hList3"/>
    <dgm:cxn modelId="{8891332F-AD64-4F6E-BC50-7E7813A6EE84}" srcId="{4FBCD491-70C1-4326-9291-5238B78B1561}" destId="{EC4670EF-6EF0-441C-B37B-8ADAF8B51688}" srcOrd="0" destOrd="0" parTransId="{F3C4B61A-1774-41E1-93A8-FB3CAE5DC351}" sibTransId="{630D9CB1-42BC-431E-BA79-BDD1262F3D6A}"/>
    <dgm:cxn modelId="{A7F0FF84-C09C-4FB6-96E6-409A8541C616}" type="presOf" srcId="{3833346B-6A31-4DE7-9B6E-2D57D04AA01C}" destId="{D70982E0-2FA6-4E69-8B08-5C590552D72C}" srcOrd="0" destOrd="0" presId="urn:microsoft.com/office/officeart/2005/8/layout/hList3"/>
    <dgm:cxn modelId="{E331E9EA-4C6B-47D1-AF36-448EC8C249E9}" type="presOf" srcId="{02CFE024-A883-47D0-9C38-2B3826A638EA}" destId="{A87F4A95-5ACB-40C9-9548-724B3548950B}" srcOrd="0" destOrd="0" presId="urn:microsoft.com/office/officeart/2005/8/layout/hList3"/>
    <dgm:cxn modelId="{EA2B1CB1-7210-4DF7-8D4B-79A251518F07}" type="presOf" srcId="{EC4670EF-6EF0-441C-B37B-8ADAF8B51688}" destId="{B15B0705-0D06-406A-B6DE-B292AA292232}" srcOrd="0" destOrd="0" presId="urn:microsoft.com/office/officeart/2005/8/layout/hList3"/>
    <dgm:cxn modelId="{226223AE-EE7D-497B-B6A1-B8551907E9A1}" srcId="{EC4670EF-6EF0-441C-B37B-8ADAF8B51688}" destId="{7B78EB89-C421-496D-9732-40170FEDB0D7}" srcOrd="0" destOrd="0" parTransId="{FD529600-3A05-46F7-8585-2E46559FED1F}" sibTransId="{B82B9D49-FE70-4241-BB88-89492ADFA0F8}"/>
    <dgm:cxn modelId="{DD7BA013-F958-4A9C-A14E-5261FC90605D}" type="presParOf" srcId="{8F55569F-DA6E-436E-B92A-6B7CF26C7614}" destId="{B15B0705-0D06-406A-B6DE-B292AA292232}" srcOrd="0" destOrd="0" presId="urn:microsoft.com/office/officeart/2005/8/layout/hList3"/>
    <dgm:cxn modelId="{81FA8EA0-8B14-4231-90DD-7739F95BB6A4}" type="presParOf" srcId="{8F55569F-DA6E-436E-B92A-6B7CF26C7614}" destId="{DC661FB8-B2FE-47A3-9E6E-93A7C8CCC0C4}" srcOrd="1" destOrd="0" presId="urn:microsoft.com/office/officeart/2005/8/layout/hList3"/>
    <dgm:cxn modelId="{16337A9F-B946-4824-8B5C-156B00665032}" type="presParOf" srcId="{DC661FB8-B2FE-47A3-9E6E-93A7C8CCC0C4}" destId="{D4D49139-6B5C-45D1-BD2E-6D517728DA82}" srcOrd="0" destOrd="0" presId="urn:microsoft.com/office/officeart/2005/8/layout/hList3"/>
    <dgm:cxn modelId="{64D14F19-7D1C-45D2-ACFB-6EA0ECF17D6D}" type="presParOf" srcId="{DC661FB8-B2FE-47A3-9E6E-93A7C8CCC0C4}" destId="{D70982E0-2FA6-4E69-8B08-5C590552D72C}" srcOrd="1" destOrd="0" presId="urn:microsoft.com/office/officeart/2005/8/layout/hList3"/>
    <dgm:cxn modelId="{4E734E46-CA54-4041-87B5-D8F520E305DE}" type="presParOf" srcId="{DC661FB8-B2FE-47A3-9E6E-93A7C8CCC0C4}" destId="{A87F4A95-5ACB-40C9-9548-724B3548950B}" srcOrd="2" destOrd="0" presId="urn:microsoft.com/office/officeart/2005/8/layout/hList3"/>
    <dgm:cxn modelId="{60863132-533E-4041-882F-9960248C61C2}" type="presParOf" srcId="{8F55569F-DA6E-436E-B92A-6B7CF26C7614}" destId="{1E676784-8A3B-49C3-8050-521D69C07C6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7C792F-CF59-4411-934A-6F3D622268C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2914D-B92C-431A-815D-D7C1CF0AB35F}">
      <dgm:prSet phldrT="[Текст]" custT="1"/>
      <dgm:spPr/>
      <dgm:t>
        <a:bodyPr/>
        <a:lstStyle/>
        <a:p>
          <a:r>
            <a:rPr lang="en-US" sz="1800" b="1" dirty="0" smtClean="0"/>
            <a:t>VIII</a:t>
          </a:r>
          <a:r>
            <a:rPr lang="ru-RU" sz="1800" b="1" dirty="0" smtClean="0"/>
            <a:t> век  до н.э.</a:t>
          </a:r>
          <a:endParaRPr lang="ru-RU" sz="1800" dirty="0"/>
        </a:p>
      </dgm:t>
    </dgm:pt>
    <dgm:pt modelId="{B1679CB9-DBDD-4E2E-BBB2-1E67035B4239}" type="parTrans" cxnId="{2989515F-18EF-4433-84CB-31DF6A1ADADA}">
      <dgm:prSet/>
      <dgm:spPr/>
      <dgm:t>
        <a:bodyPr/>
        <a:lstStyle/>
        <a:p>
          <a:endParaRPr lang="ru-RU"/>
        </a:p>
      </dgm:t>
    </dgm:pt>
    <dgm:pt modelId="{CB9083CB-8498-495E-9388-A2A88D1D82D3}" type="sibTrans" cxnId="{2989515F-18EF-4433-84CB-31DF6A1ADADA}">
      <dgm:prSet/>
      <dgm:spPr/>
      <dgm:t>
        <a:bodyPr/>
        <a:lstStyle/>
        <a:p>
          <a:endParaRPr lang="ru-RU"/>
        </a:p>
      </dgm:t>
    </dgm:pt>
    <dgm:pt modelId="{467A5B5D-D15C-4F90-97CF-B343C26C417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Первые ростовщики  появились в Ассирии, Вавилоне, Египте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D2668B9D-9FA9-4058-9F1F-62A774AF9E04}" type="parTrans" cxnId="{97004C6E-D36C-4FD8-BFC4-6FB748901EB0}">
      <dgm:prSet/>
      <dgm:spPr/>
      <dgm:t>
        <a:bodyPr/>
        <a:lstStyle/>
        <a:p>
          <a:endParaRPr lang="ru-RU"/>
        </a:p>
      </dgm:t>
    </dgm:pt>
    <dgm:pt modelId="{56D2F51B-07AC-41BB-A3F8-044960631ED1}" type="sibTrans" cxnId="{97004C6E-D36C-4FD8-BFC4-6FB748901EB0}">
      <dgm:prSet/>
      <dgm:spPr/>
      <dgm:t>
        <a:bodyPr/>
        <a:lstStyle/>
        <a:p>
          <a:endParaRPr lang="ru-RU"/>
        </a:p>
      </dgm:t>
    </dgm:pt>
    <dgm:pt modelId="{76B7603E-D33A-479D-ABF5-E077F8A3034A}">
      <dgm:prSet phldrT="[Текст]" custT="1"/>
      <dgm:spPr/>
      <dgm:t>
        <a:bodyPr/>
        <a:lstStyle/>
        <a:p>
          <a:r>
            <a:rPr lang="ru-RU" sz="1800" b="1" dirty="0" smtClean="0"/>
            <a:t>Вавилонский царь Хаммурапи</a:t>
          </a:r>
          <a:endParaRPr lang="ru-RU" sz="1800" b="1" dirty="0"/>
        </a:p>
      </dgm:t>
    </dgm:pt>
    <dgm:pt modelId="{6A23841B-978A-4379-A8C6-30E5C8F853F1}" type="parTrans" cxnId="{DF83F6DC-62C5-4A58-A384-DD71D667E2A0}">
      <dgm:prSet/>
      <dgm:spPr/>
      <dgm:t>
        <a:bodyPr/>
        <a:lstStyle/>
        <a:p>
          <a:endParaRPr lang="ru-RU"/>
        </a:p>
      </dgm:t>
    </dgm:pt>
    <dgm:pt modelId="{BCD8AA8E-A6FA-4F6D-9B91-579FF3DA2D1D}" type="sibTrans" cxnId="{DF83F6DC-62C5-4A58-A384-DD71D667E2A0}">
      <dgm:prSet/>
      <dgm:spPr/>
      <dgm:t>
        <a:bodyPr/>
        <a:lstStyle/>
        <a:p>
          <a:endParaRPr lang="ru-RU"/>
        </a:p>
      </dgm:t>
    </dgm:pt>
    <dgm:pt modelId="{5B23CB3A-97CA-410E-BC2B-379EE177E16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Должники по кредитам были обязаны отдавать своих детей в рабство из-за неуплаты одолженных средств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FEA38300-1681-4613-88DF-EFE59AC68375}" type="parTrans" cxnId="{CC0F8420-565A-4B1A-81AE-1262651F56CC}">
      <dgm:prSet/>
      <dgm:spPr/>
      <dgm:t>
        <a:bodyPr/>
        <a:lstStyle/>
        <a:p>
          <a:endParaRPr lang="ru-RU"/>
        </a:p>
      </dgm:t>
    </dgm:pt>
    <dgm:pt modelId="{2241E470-99E2-4126-A612-6AC1652F24A9}" type="sibTrans" cxnId="{CC0F8420-565A-4B1A-81AE-1262651F56CC}">
      <dgm:prSet/>
      <dgm:spPr/>
      <dgm:t>
        <a:bodyPr/>
        <a:lstStyle/>
        <a:p>
          <a:endParaRPr lang="ru-RU"/>
        </a:p>
      </dgm:t>
    </dgm:pt>
    <dgm:pt modelId="{3CEE8021-9937-4F93-8424-84B5C4C2742F}">
      <dgm:prSet phldrT="[Текст]" phldr="1"/>
      <dgm:spPr/>
      <dgm:t>
        <a:bodyPr/>
        <a:lstStyle/>
        <a:p>
          <a:endParaRPr lang="ru-RU" sz="1300" dirty="0"/>
        </a:p>
      </dgm:t>
    </dgm:pt>
    <dgm:pt modelId="{151A2EE2-A46E-4D24-98C6-9ED1444CFFBF}" type="parTrans" cxnId="{987C4B31-74D5-4C08-8FB8-38ECEBE720B7}">
      <dgm:prSet/>
      <dgm:spPr/>
      <dgm:t>
        <a:bodyPr/>
        <a:lstStyle/>
        <a:p>
          <a:endParaRPr lang="ru-RU"/>
        </a:p>
      </dgm:t>
    </dgm:pt>
    <dgm:pt modelId="{9468BE3A-F447-4B82-ABE5-DC5069B5487E}" type="sibTrans" cxnId="{987C4B31-74D5-4C08-8FB8-38ECEBE720B7}">
      <dgm:prSet/>
      <dgm:spPr/>
      <dgm:t>
        <a:bodyPr/>
        <a:lstStyle/>
        <a:p>
          <a:endParaRPr lang="ru-RU"/>
        </a:p>
      </dgm:t>
    </dgm:pt>
    <dgm:pt modelId="{6C9A9D8F-7C6A-496A-95A7-50CCC5C0344A}">
      <dgm:prSet phldrT="[Текст]" custT="1"/>
      <dgm:spPr/>
      <dgm:t>
        <a:bodyPr/>
        <a:lstStyle/>
        <a:p>
          <a:r>
            <a:rPr lang="ru-RU" sz="1800" b="1" dirty="0" smtClean="0"/>
            <a:t>Древняя Греция</a:t>
          </a:r>
          <a:endParaRPr lang="ru-RU" sz="1800" b="1" dirty="0"/>
        </a:p>
      </dgm:t>
    </dgm:pt>
    <dgm:pt modelId="{AC762107-4A24-424F-8223-0181160AC0C4}" type="parTrans" cxnId="{994061CE-8AA3-4FD7-B4BD-5B73CE794FB2}">
      <dgm:prSet/>
      <dgm:spPr/>
      <dgm:t>
        <a:bodyPr/>
        <a:lstStyle/>
        <a:p>
          <a:endParaRPr lang="ru-RU"/>
        </a:p>
      </dgm:t>
    </dgm:pt>
    <dgm:pt modelId="{9182FD5C-B21B-4B5E-ABDF-471804407F66}" type="sibTrans" cxnId="{994061CE-8AA3-4FD7-B4BD-5B73CE794FB2}">
      <dgm:prSet/>
      <dgm:spPr/>
      <dgm:t>
        <a:bodyPr/>
        <a:lstStyle/>
        <a:p>
          <a:endParaRPr lang="ru-RU"/>
        </a:p>
      </dgm:t>
    </dgm:pt>
    <dgm:pt modelId="{C500732D-1D90-4DBD-B3EE-5FCF8A9E857B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2">
                  <a:lumMod val="50000"/>
                </a:schemeClr>
              </a:solidFill>
            </a:rPr>
            <a:t>Кредиторы на земле своих должников размещали долговые камни, которые назывались ипотека </a:t>
          </a:r>
          <a:endParaRPr lang="ru-RU" sz="1800" b="1" dirty="0">
            <a:solidFill>
              <a:schemeClr val="bg2">
                <a:lumMod val="50000"/>
              </a:schemeClr>
            </a:solidFill>
          </a:endParaRPr>
        </a:p>
      </dgm:t>
    </dgm:pt>
    <dgm:pt modelId="{7766A3D8-3A9F-4A2E-A11B-F6A56C92251B}" type="parTrans" cxnId="{1003DCAA-1575-4169-B410-2F8710B9FED4}">
      <dgm:prSet/>
      <dgm:spPr/>
      <dgm:t>
        <a:bodyPr/>
        <a:lstStyle/>
        <a:p>
          <a:endParaRPr lang="ru-RU"/>
        </a:p>
      </dgm:t>
    </dgm:pt>
    <dgm:pt modelId="{488D5DE8-614B-4E60-968E-894C2E23A61D}" type="sibTrans" cxnId="{1003DCAA-1575-4169-B410-2F8710B9FED4}">
      <dgm:prSet/>
      <dgm:spPr/>
      <dgm:t>
        <a:bodyPr/>
        <a:lstStyle/>
        <a:p>
          <a:endParaRPr lang="ru-RU"/>
        </a:p>
      </dgm:t>
    </dgm:pt>
    <dgm:pt modelId="{2FBE84AC-D99E-4260-A3EF-767627283A88}" type="pres">
      <dgm:prSet presAssocID="{5E7C792F-CF59-4411-934A-6F3D622268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B1E86B-2092-4094-BAED-C21261A12A9E}" type="pres">
      <dgm:prSet presAssocID="{6C9A9D8F-7C6A-496A-95A7-50CCC5C0344A}" presName="boxAndChildren" presStyleCnt="0"/>
      <dgm:spPr/>
    </dgm:pt>
    <dgm:pt modelId="{35D2B2D3-47F0-493F-9049-F6A2F56E4DCB}" type="pres">
      <dgm:prSet presAssocID="{6C9A9D8F-7C6A-496A-95A7-50CCC5C0344A}" presName="parentTextBox" presStyleLbl="node1" presStyleIdx="0" presStyleCnt="3"/>
      <dgm:spPr/>
      <dgm:t>
        <a:bodyPr/>
        <a:lstStyle/>
        <a:p>
          <a:endParaRPr lang="ru-RU"/>
        </a:p>
      </dgm:t>
    </dgm:pt>
    <dgm:pt modelId="{B9BE03E4-285C-46DC-9A74-360F8990AA82}" type="pres">
      <dgm:prSet presAssocID="{6C9A9D8F-7C6A-496A-95A7-50CCC5C0344A}" presName="entireBox" presStyleLbl="node1" presStyleIdx="0" presStyleCnt="3"/>
      <dgm:spPr/>
      <dgm:t>
        <a:bodyPr/>
        <a:lstStyle/>
        <a:p>
          <a:endParaRPr lang="ru-RU"/>
        </a:p>
      </dgm:t>
    </dgm:pt>
    <dgm:pt modelId="{F78B5FB7-0246-40C5-9495-F6B870A24A7F}" type="pres">
      <dgm:prSet presAssocID="{6C9A9D8F-7C6A-496A-95A7-50CCC5C0344A}" presName="descendantBox" presStyleCnt="0"/>
      <dgm:spPr/>
    </dgm:pt>
    <dgm:pt modelId="{847048A6-BE28-42CE-9AE6-090D5E5C5A9B}" type="pres">
      <dgm:prSet presAssocID="{C500732D-1D90-4DBD-B3EE-5FCF8A9E857B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DF92A5-7603-4F07-84D3-577071691D3F}" type="pres">
      <dgm:prSet presAssocID="{BCD8AA8E-A6FA-4F6D-9B91-579FF3DA2D1D}" presName="sp" presStyleCnt="0"/>
      <dgm:spPr/>
    </dgm:pt>
    <dgm:pt modelId="{745E1364-21C7-47EF-82E4-6A1419417FC1}" type="pres">
      <dgm:prSet presAssocID="{76B7603E-D33A-479D-ABF5-E077F8A3034A}" presName="arrowAndChildren" presStyleCnt="0"/>
      <dgm:spPr/>
    </dgm:pt>
    <dgm:pt modelId="{39D9C5C8-6334-4974-BA29-C7768CF1690B}" type="pres">
      <dgm:prSet presAssocID="{76B7603E-D33A-479D-ABF5-E077F8A3034A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4A336FA9-0009-457E-A0D4-4D29E906B962}" type="pres">
      <dgm:prSet presAssocID="{76B7603E-D33A-479D-ABF5-E077F8A3034A}" presName="arrow" presStyleLbl="node1" presStyleIdx="1" presStyleCnt="3"/>
      <dgm:spPr/>
      <dgm:t>
        <a:bodyPr/>
        <a:lstStyle/>
        <a:p>
          <a:endParaRPr lang="ru-RU"/>
        </a:p>
      </dgm:t>
    </dgm:pt>
    <dgm:pt modelId="{6077D226-DF68-4C6E-AA7F-D4EBCBC03926}" type="pres">
      <dgm:prSet presAssocID="{76B7603E-D33A-479D-ABF5-E077F8A3034A}" presName="descendantArrow" presStyleCnt="0"/>
      <dgm:spPr/>
    </dgm:pt>
    <dgm:pt modelId="{304DA486-A6D7-4B3D-867F-D372AAB95238}" type="pres">
      <dgm:prSet presAssocID="{5B23CB3A-97CA-410E-BC2B-379EE177E166}" presName="childTextArrow" presStyleLbl="fgAccFollowNode1" presStyleIdx="1" presStyleCnt="4" custScaleX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6DB07E-5E91-477C-8AA4-E59C3DB8C3C2}" type="pres">
      <dgm:prSet presAssocID="{3CEE8021-9937-4F93-8424-84B5C4C2742F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5EA037-1677-4FB3-B1D3-96D5142B72F7}" type="pres">
      <dgm:prSet presAssocID="{CB9083CB-8498-495E-9388-A2A88D1D82D3}" presName="sp" presStyleCnt="0"/>
      <dgm:spPr/>
    </dgm:pt>
    <dgm:pt modelId="{ADA86EC7-B448-4D34-8443-A1946740902E}" type="pres">
      <dgm:prSet presAssocID="{1C52914D-B92C-431A-815D-D7C1CF0AB35F}" presName="arrowAndChildren" presStyleCnt="0"/>
      <dgm:spPr/>
    </dgm:pt>
    <dgm:pt modelId="{7FA151DA-AAC2-4C86-B852-5864C4751EC2}" type="pres">
      <dgm:prSet presAssocID="{1C52914D-B92C-431A-815D-D7C1CF0AB35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96A51EFF-652A-43BE-B30F-EF049B59A7B0}" type="pres">
      <dgm:prSet presAssocID="{1C52914D-B92C-431A-815D-D7C1CF0AB35F}" presName="arrow" presStyleLbl="node1" presStyleIdx="2" presStyleCnt="3"/>
      <dgm:spPr/>
      <dgm:t>
        <a:bodyPr/>
        <a:lstStyle/>
        <a:p>
          <a:endParaRPr lang="ru-RU"/>
        </a:p>
      </dgm:t>
    </dgm:pt>
    <dgm:pt modelId="{203B7F0B-E903-41FD-BD96-EE5B0CD5864F}" type="pres">
      <dgm:prSet presAssocID="{1C52914D-B92C-431A-815D-D7C1CF0AB35F}" presName="descendantArrow" presStyleCnt="0"/>
      <dgm:spPr/>
    </dgm:pt>
    <dgm:pt modelId="{FC5B5578-443A-40E1-B190-0D3538EBB8CA}" type="pres">
      <dgm:prSet presAssocID="{467A5B5D-D15C-4F90-97CF-B343C26C4170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6500E0-02B1-4915-BAAB-067BB45CE326}" type="presOf" srcId="{467A5B5D-D15C-4F90-97CF-B343C26C4170}" destId="{FC5B5578-443A-40E1-B190-0D3538EBB8CA}" srcOrd="0" destOrd="0" presId="urn:microsoft.com/office/officeart/2005/8/layout/process4"/>
    <dgm:cxn modelId="{1003DCAA-1575-4169-B410-2F8710B9FED4}" srcId="{6C9A9D8F-7C6A-496A-95A7-50CCC5C0344A}" destId="{C500732D-1D90-4DBD-B3EE-5FCF8A9E857B}" srcOrd="0" destOrd="0" parTransId="{7766A3D8-3A9F-4A2E-A11B-F6A56C92251B}" sibTransId="{488D5DE8-614B-4E60-968E-894C2E23A61D}"/>
    <dgm:cxn modelId="{8ECE935C-5D5B-46D2-86E9-F80C7A082051}" type="presOf" srcId="{76B7603E-D33A-479D-ABF5-E077F8A3034A}" destId="{39D9C5C8-6334-4974-BA29-C7768CF1690B}" srcOrd="0" destOrd="0" presId="urn:microsoft.com/office/officeart/2005/8/layout/process4"/>
    <dgm:cxn modelId="{CC0F8420-565A-4B1A-81AE-1262651F56CC}" srcId="{76B7603E-D33A-479D-ABF5-E077F8A3034A}" destId="{5B23CB3A-97CA-410E-BC2B-379EE177E166}" srcOrd="0" destOrd="0" parTransId="{FEA38300-1681-4613-88DF-EFE59AC68375}" sibTransId="{2241E470-99E2-4126-A612-6AC1652F24A9}"/>
    <dgm:cxn modelId="{C755ABDD-EA09-44B4-B448-779F4006B1F4}" type="presOf" srcId="{1C52914D-B92C-431A-815D-D7C1CF0AB35F}" destId="{7FA151DA-AAC2-4C86-B852-5864C4751EC2}" srcOrd="0" destOrd="0" presId="urn:microsoft.com/office/officeart/2005/8/layout/process4"/>
    <dgm:cxn modelId="{34AD182D-1C51-4C29-846C-44AFE17262A2}" type="presOf" srcId="{6C9A9D8F-7C6A-496A-95A7-50CCC5C0344A}" destId="{B9BE03E4-285C-46DC-9A74-360F8990AA82}" srcOrd="1" destOrd="0" presId="urn:microsoft.com/office/officeart/2005/8/layout/process4"/>
    <dgm:cxn modelId="{DF83F6DC-62C5-4A58-A384-DD71D667E2A0}" srcId="{5E7C792F-CF59-4411-934A-6F3D622268C9}" destId="{76B7603E-D33A-479D-ABF5-E077F8A3034A}" srcOrd="1" destOrd="0" parTransId="{6A23841B-978A-4379-A8C6-30E5C8F853F1}" sibTransId="{BCD8AA8E-A6FA-4F6D-9B91-579FF3DA2D1D}"/>
    <dgm:cxn modelId="{4FFC5E82-9D84-4D00-913C-45AA98059216}" type="presOf" srcId="{76B7603E-D33A-479D-ABF5-E077F8A3034A}" destId="{4A336FA9-0009-457E-A0D4-4D29E906B962}" srcOrd="1" destOrd="0" presId="urn:microsoft.com/office/officeart/2005/8/layout/process4"/>
    <dgm:cxn modelId="{61BD6E2E-C663-4DEF-994E-E19FA95A8FFA}" type="presOf" srcId="{5E7C792F-CF59-4411-934A-6F3D622268C9}" destId="{2FBE84AC-D99E-4260-A3EF-767627283A88}" srcOrd="0" destOrd="0" presId="urn:microsoft.com/office/officeart/2005/8/layout/process4"/>
    <dgm:cxn modelId="{1212ADE2-780F-4D1C-9DB8-36632532FCEF}" type="presOf" srcId="{3CEE8021-9937-4F93-8424-84B5C4C2742F}" destId="{216DB07E-5E91-477C-8AA4-E59C3DB8C3C2}" srcOrd="0" destOrd="0" presId="urn:microsoft.com/office/officeart/2005/8/layout/process4"/>
    <dgm:cxn modelId="{2989515F-18EF-4433-84CB-31DF6A1ADADA}" srcId="{5E7C792F-CF59-4411-934A-6F3D622268C9}" destId="{1C52914D-B92C-431A-815D-D7C1CF0AB35F}" srcOrd="0" destOrd="0" parTransId="{B1679CB9-DBDD-4E2E-BBB2-1E67035B4239}" sibTransId="{CB9083CB-8498-495E-9388-A2A88D1D82D3}"/>
    <dgm:cxn modelId="{994061CE-8AA3-4FD7-B4BD-5B73CE794FB2}" srcId="{5E7C792F-CF59-4411-934A-6F3D622268C9}" destId="{6C9A9D8F-7C6A-496A-95A7-50CCC5C0344A}" srcOrd="2" destOrd="0" parTransId="{AC762107-4A24-424F-8223-0181160AC0C4}" sibTransId="{9182FD5C-B21B-4B5E-ABDF-471804407F66}"/>
    <dgm:cxn modelId="{4A21D899-ED9A-460A-B7DE-4A2A62398A1C}" type="presOf" srcId="{1C52914D-B92C-431A-815D-D7C1CF0AB35F}" destId="{96A51EFF-652A-43BE-B30F-EF049B59A7B0}" srcOrd="1" destOrd="0" presId="urn:microsoft.com/office/officeart/2005/8/layout/process4"/>
    <dgm:cxn modelId="{06F18D05-6A88-48B5-9376-2EB5F792E70F}" type="presOf" srcId="{6C9A9D8F-7C6A-496A-95A7-50CCC5C0344A}" destId="{35D2B2D3-47F0-493F-9049-F6A2F56E4DCB}" srcOrd="0" destOrd="0" presId="urn:microsoft.com/office/officeart/2005/8/layout/process4"/>
    <dgm:cxn modelId="{EC6D7051-B3F2-475F-A8FB-CEC161BA166A}" type="presOf" srcId="{C500732D-1D90-4DBD-B3EE-5FCF8A9E857B}" destId="{847048A6-BE28-42CE-9AE6-090D5E5C5A9B}" srcOrd="0" destOrd="0" presId="urn:microsoft.com/office/officeart/2005/8/layout/process4"/>
    <dgm:cxn modelId="{987C4B31-74D5-4C08-8FB8-38ECEBE720B7}" srcId="{76B7603E-D33A-479D-ABF5-E077F8A3034A}" destId="{3CEE8021-9937-4F93-8424-84B5C4C2742F}" srcOrd="1" destOrd="0" parTransId="{151A2EE2-A46E-4D24-98C6-9ED1444CFFBF}" sibTransId="{9468BE3A-F447-4B82-ABE5-DC5069B5487E}"/>
    <dgm:cxn modelId="{97004C6E-D36C-4FD8-BFC4-6FB748901EB0}" srcId="{1C52914D-B92C-431A-815D-D7C1CF0AB35F}" destId="{467A5B5D-D15C-4F90-97CF-B343C26C4170}" srcOrd="0" destOrd="0" parTransId="{D2668B9D-9FA9-4058-9F1F-62A774AF9E04}" sibTransId="{56D2F51B-07AC-41BB-A3F8-044960631ED1}"/>
    <dgm:cxn modelId="{5C5723F2-E206-4276-9ABD-20E5C7D441FD}" type="presOf" srcId="{5B23CB3A-97CA-410E-BC2B-379EE177E166}" destId="{304DA486-A6D7-4B3D-867F-D372AAB95238}" srcOrd="0" destOrd="0" presId="urn:microsoft.com/office/officeart/2005/8/layout/process4"/>
    <dgm:cxn modelId="{4FE12F9C-2E8D-4659-A971-60D38E1B11B4}" type="presParOf" srcId="{2FBE84AC-D99E-4260-A3EF-767627283A88}" destId="{A8B1E86B-2092-4094-BAED-C21261A12A9E}" srcOrd="0" destOrd="0" presId="urn:microsoft.com/office/officeart/2005/8/layout/process4"/>
    <dgm:cxn modelId="{3EC48773-7378-46EF-9CCC-921E97E0C634}" type="presParOf" srcId="{A8B1E86B-2092-4094-BAED-C21261A12A9E}" destId="{35D2B2D3-47F0-493F-9049-F6A2F56E4DCB}" srcOrd="0" destOrd="0" presId="urn:microsoft.com/office/officeart/2005/8/layout/process4"/>
    <dgm:cxn modelId="{B1CC98C6-1845-4186-B17F-F5446C3F1C12}" type="presParOf" srcId="{A8B1E86B-2092-4094-BAED-C21261A12A9E}" destId="{B9BE03E4-285C-46DC-9A74-360F8990AA82}" srcOrd="1" destOrd="0" presId="urn:microsoft.com/office/officeart/2005/8/layout/process4"/>
    <dgm:cxn modelId="{92AF2586-D6A4-4C2B-8A66-3BF973AB3249}" type="presParOf" srcId="{A8B1E86B-2092-4094-BAED-C21261A12A9E}" destId="{F78B5FB7-0246-40C5-9495-F6B870A24A7F}" srcOrd="2" destOrd="0" presId="urn:microsoft.com/office/officeart/2005/8/layout/process4"/>
    <dgm:cxn modelId="{D86AB1D7-7AFF-4553-B6CF-A230CB535D90}" type="presParOf" srcId="{F78B5FB7-0246-40C5-9495-F6B870A24A7F}" destId="{847048A6-BE28-42CE-9AE6-090D5E5C5A9B}" srcOrd="0" destOrd="0" presId="urn:microsoft.com/office/officeart/2005/8/layout/process4"/>
    <dgm:cxn modelId="{488F1151-A5A0-438B-8562-AE1F209A4D26}" type="presParOf" srcId="{2FBE84AC-D99E-4260-A3EF-767627283A88}" destId="{35DF92A5-7603-4F07-84D3-577071691D3F}" srcOrd="1" destOrd="0" presId="urn:microsoft.com/office/officeart/2005/8/layout/process4"/>
    <dgm:cxn modelId="{6F8A0851-5840-4164-B8A7-C3A3295D5CBC}" type="presParOf" srcId="{2FBE84AC-D99E-4260-A3EF-767627283A88}" destId="{745E1364-21C7-47EF-82E4-6A1419417FC1}" srcOrd="2" destOrd="0" presId="urn:microsoft.com/office/officeart/2005/8/layout/process4"/>
    <dgm:cxn modelId="{A67962DA-5420-488C-BC99-C0C1AEB33655}" type="presParOf" srcId="{745E1364-21C7-47EF-82E4-6A1419417FC1}" destId="{39D9C5C8-6334-4974-BA29-C7768CF1690B}" srcOrd="0" destOrd="0" presId="urn:microsoft.com/office/officeart/2005/8/layout/process4"/>
    <dgm:cxn modelId="{7110CACA-FC50-4055-89C9-4234FEE30877}" type="presParOf" srcId="{745E1364-21C7-47EF-82E4-6A1419417FC1}" destId="{4A336FA9-0009-457E-A0D4-4D29E906B962}" srcOrd="1" destOrd="0" presId="urn:microsoft.com/office/officeart/2005/8/layout/process4"/>
    <dgm:cxn modelId="{4D683BA6-F124-438B-9C2A-6B427B7C2263}" type="presParOf" srcId="{745E1364-21C7-47EF-82E4-6A1419417FC1}" destId="{6077D226-DF68-4C6E-AA7F-D4EBCBC03926}" srcOrd="2" destOrd="0" presId="urn:microsoft.com/office/officeart/2005/8/layout/process4"/>
    <dgm:cxn modelId="{E9A7CD2B-B458-4DCE-B0C9-B6A5195BF2FC}" type="presParOf" srcId="{6077D226-DF68-4C6E-AA7F-D4EBCBC03926}" destId="{304DA486-A6D7-4B3D-867F-D372AAB95238}" srcOrd="0" destOrd="0" presId="urn:microsoft.com/office/officeart/2005/8/layout/process4"/>
    <dgm:cxn modelId="{3A911115-6458-445D-8492-A58FB39DD9AC}" type="presParOf" srcId="{6077D226-DF68-4C6E-AA7F-D4EBCBC03926}" destId="{216DB07E-5E91-477C-8AA4-E59C3DB8C3C2}" srcOrd="1" destOrd="0" presId="urn:microsoft.com/office/officeart/2005/8/layout/process4"/>
    <dgm:cxn modelId="{90F1648E-83B0-4E2F-B3CC-88AD2A197708}" type="presParOf" srcId="{2FBE84AC-D99E-4260-A3EF-767627283A88}" destId="{EA5EA037-1677-4FB3-B1D3-96D5142B72F7}" srcOrd="3" destOrd="0" presId="urn:microsoft.com/office/officeart/2005/8/layout/process4"/>
    <dgm:cxn modelId="{9539E89B-E002-4D76-91F9-F63B86BDAD35}" type="presParOf" srcId="{2FBE84AC-D99E-4260-A3EF-767627283A88}" destId="{ADA86EC7-B448-4D34-8443-A1946740902E}" srcOrd="4" destOrd="0" presId="urn:microsoft.com/office/officeart/2005/8/layout/process4"/>
    <dgm:cxn modelId="{B8C36C73-D5B9-4205-8E11-8FAFF909B07F}" type="presParOf" srcId="{ADA86EC7-B448-4D34-8443-A1946740902E}" destId="{7FA151DA-AAC2-4C86-B852-5864C4751EC2}" srcOrd="0" destOrd="0" presId="urn:microsoft.com/office/officeart/2005/8/layout/process4"/>
    <dgm:cxn modelId="{7FB3C6E0-3CC9-482E-A9C1-E74788CF5F9A}" type="presParOf" srcId="{ADA86EC7-B448-4D34-8443-A1946740902E}" destId="{96A51EFF-652A-43BE-B30F-EF049B59A7B0}" srcOrd="1" destOrd="0" presId="urn:microsoft.com/office/officeart/2005/8/layout/process4"/>
    <dgm:cxn modelId="{D2327414-7ADD-4812-A1A2-DB7325F00421}" type="presParOf" srcId="{ADA86EC7-B448-4D34-8443-A1946740902E}" destId="{203B7F0B-E903-41FD-BD96-EE5B0CD5864F}" srcOrd="2" destOrd="0" presId="urn:microsoft.com/office/officeart/2005/8/layout/process4"/>
    <dgm:cxn modelId="{4B5BA003-8CD1-4F69-8CA2-6FD0B2B3FEAB}" type="presParOf" srcId="{203B7F0B-E903-41FD-BD96-EE5B0CD5864F}" destId="{FC5B5578-443A-40E1-B190-0D3538EBB8C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0149AC-A9FD-4C10-B8E5-237B4E8E91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43288B-509A-4B25-84E0-52A365E10B83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ПРОБЛЕМА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D0D8623F-9D84-438E-A3FB-49DEA7960322}" type="parTrans" cxnId="{D6F2DC34-E173-4E5E-ADB0-8F85E7B29DF2}">
      <dgm:prSet/>
      <dgm:spPr/>
      <dgm:t>
        <a:bodyPr/>
        <a:lstStyle/>
        <a:p>
          <a:endParaRPr lang="ru-RU"/>
        </a:p>
      </dgm:t>
    </dgm:pt>
    <dgm:pt modelId="{A3E147B6-5F7F-4A45-87BE-C2F689ECAB42}" type="sibTrans" cxnId="{D6F2DC34-E173-4E5E-ADB0-8F85E7B29DF2}">
      <dgm:prSet/>
      <dgm:spPr/>
      <dgm:t>
        <a:bodyPr/>
        <a:lstStyle/>
        <a:p>
          <a:endParaRPr lang="ru-RU"/>
        </a:p>
      </dgm:t>
    </dgm:pt>
    <dgm:pt modelId="{A0788832-C0C4-4908-8167-D1FE559726E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ОБЪЕКТ ИССЛЕДОВАНИЯ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A98EFB5C-8829-4E63-9D77-E34FBDFF2D76}" type="parTrans" cxnId="{8C95CB3A-C0B9-46EF-9B14-A129623E5738}">
      <dgm:prSet/>
      <dgm:spPr/>
      <dgm:t>
        <a:bodyPr/>
        <a:lstStyle/>
        <a:p>
          <a:endParaRPr lang="ru-RU"/>
        </a:p>
      </dgm:t>
    </dgm:pt>
    <dgm:pt modelId="{ECE1EC6B-D204-4D64-9079-1FDD63C4C10E}" type="sibTrans" cxnId="{8C95CB3A-C0B9-46EF-9B14-A129623E5738}">
      <dgm:prSet/>
      <dgm:spPr/>
      <dgm:t>
        <a:bodyPr/>
        <a:lstStyle/>
        <a:p>
          <a:endParaRPr lang="ru-RU"/>
        </a:p>
      </dgm:t>
    </dgm:pt>
    <dgm:pt modelId="{D447A045-98C6-4544-98A4-2C42308FDE94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ЦЕЛЬ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D1D28F47-257E-47D6-9164-3C5E48E8305A}" type="parTrans" cxnId="{BA5121BA-0F99-465F-BA2D-23482824DADB}">
      <dgm:prSet/>
      <dgm:spPr/>
      <dgm:t>
        <a:bodyPr/>
        <a:lstStyle/>
        <a:p>
          <a:endParaRPr lang="ru-RU"/>
        </a:p>
      </dgm:t>
    </dgm:pt>
    <dgm:pt modelId="{51E8703B-4E3A-41A2-9096-A44C078CC9A7}" type="sibTrans" cxnId="{BA5121BA-0F99-465F-BA2D-23482824DADB}">
      <dgm:prSet/>
      <dgm:spPr/>
      <dgm:t>
        <a:bodyPr/>
        <a:lstStyle/>
        <a:p>
          <a:endParaRPr lang="ru-RU"/>
        </a:p>
      </dgm:t>
    </dgm:pt>
    <dgm:pt modelId="{672705E4-128B-41A8-B000-6CBC24B10175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ЗАДАЧИ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A8033F6D-D2A2-435E-A9FE-C970EBC5D365}" type="parTrans" cxnId="{DAB1DC27-19DE-4660-8A2D-5F51404E7DA9}">
      <dgm:prSet/>
      <dgm:spPr/>
      <dgm:t>
        <a:bodyPr/>
        <a:lstStyle/>
        <a:p>
          <a:endParaRPr lang="ru-RU"/>
        </a:p>
      </dgm:t>
    </dgm:pt>
    <dgm:pt modelId="{D0A329CF-7454-4236-B75A-E02F2CC8E80B}" type="sibTrans" cxnId="{DAB1DC27-19DE-4660-8A2D-5F51404E7DA9}">
      <dgm:prSet/>
      <dgm:spPr/>
      <dgm:t>
        <a:bodyPr/>
        <a:lstStyle/>
        <a:p>
          <a:endParaRPr lang="ru-RU"/>
        </a:p>
      </dgm:t>
    </dgm:pt>
    <dgm:pt modelId="{2F4F0C0D-6FE0-4B7C-98A5-CA728F1471CF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ПРЕДМЕТ ИССЛЕДОВАНИЯ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4BCB90D3-EF3E-42E5-BE14-014DB6F737F9}" type="parTrans" cxnId="{EA97993D-2404-4BB3-AFFA-CC1574F787D3}">
      <dgm:prSet/>
      <dgm:spPr/>
      <dgm:t>
        <a:bodyPr/>
        <a:lstStyle/>
        <a:p>
          <a:endParaRPr lang="ru-RU"/>
        </a:p>
      </dgm:t>
    </dgm:pt>
    <dgm:pt modelId="{E4FDDD8A-BA39-44BE-8088-E1F185940215}" type="sibTrans" cxnId="{EA97993D-2404-4BB3-AFFA-CC1574F787D3}">
      <dgm:prSet/>
      <dgm:spPr/>
      <dgm:t>
        <a:bodyPr/>
        <a:lstStyle/>
        <a:p>
          <a:endParaRPr lang="ru-RU"/>
        </a:p>
      </dgm:t>
    </dgm:pt>
    <dgm:pt modelId="{F923670D-2D15-459B-B8D8-95AAD3861B1B}">
      <dgm:prSet phldrT="[Текст]"/>
      <dgm:spPr/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ГИПОТЕЗА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9911C67F-CA55-4982-9173-1CDF1B381C64}" type="parTrans" cxnId="{991738A6-8727-432F-BF31-A9A7639C594B}">
      <dgm:prSet/>
      <dgm:spPr/>
      <dgm:t>
        <a:bodyPr/>
        <a:lstStyle/>
        <a:p>
          <a:endParaRPr lang="ru-RU"/>
        </a:p>
      </dgm:t>
    </dgm:pt>
    <dgm:pt modelId="{3DFB3254-1AA7-43D6-91B2-320585DA4DD5}" type="sibTrans" cxnId="{991738A6-8727-432F-BF31-A9A7639C594B}">
      <dgm:prSet/>
      <dgm:spPr/>
      <dgm:t>
        <a:bodyPr/>
        <a:lstStyle/>
        <a:p>
          <a:endParaRPr lang="ru-RU"/>
        </a:p>
      </dgm:t>
    </dgm:pt>
    <dgm:pt modelId="{196DC537-439C-4550-9347-4291AF3252A8}" type="pres">
      <dgm:prSet presAssocID="{720149AC-A9FD-4C10-B8E5-237B4E8E91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C9F5BEF-B50F-4535-917C-9DA88A0731CC}" type="pres">
      <dgm:prSet presAssocID="{1543288B-509A-4B25-84E0-52A365E10B83}" presName="hierRoot1" presStyleCnt="0"/>
      <dgm:spPr/>
    </dgm:pt>
    <dgm:pt modelId="{6206CBC4-4BCB-42D6-987B-9094E17262E4}" type="pres">
      <dgm:prSet presAssocID="{1543288B-509A-4B25-84E0-52A365E10B83}" presName="composite" presStyleCnt="0"/>
      <dgm:spPr/>
    </dgm:pt>
    <dgm:pt modelId="{FEAEF550-3D03-45FC-A037-A3D7EC9402F5}" type="pres">
      <dgm:prSet presAssocID="{1543288B-509A-4B25-84E0-52A365E10B83}" presName="background" presStyleLbl="node0" presStyleIdx="0" presStyleCnt="1"/>
      <dgm:spPr/>
    </dgm:pt>
    <dgm:pt modelId="{F5D99439-7141-4437-87A6-15C55C1B3AFE}" type="pres">
      <dgm:prSet presAssocID="{1543288B-509A-4B25-84E0-52A365E10B83}" presName="text" presStyleLbl="fgAcc0" presStyleIdx="0" presStyleCnt="1" custLinFactNeighborX="208" custLinFactNeighborY="39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6C92135-214D-4DFF-97EE-06E47F1AA9F3}" type="pres">
      <dgm:prSet presAssocID="{1543288B-509A-4B25-84E0-52A365E10B83}" presName="hierChild2" presStyleCnt="0"/>
      <dgm:spPr/>
    </dgm:pt>
    <dgm:pt modelId="{063C4730-B355-4635-BECC-9FFF534BD890}" type="pres">
      <dgm:prSet presAssocID="{A98EFB5C-8829-4E63-9D77-E34FBDFF2D76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B127125-FB07-43BE-B2C6-EEF469264818}" type="pres">
      <dgm:prSet presAssocID="{A0788832-C0C4-4908-8167-D1FE559726E5}" presName="hierRoot2" presStyleCnt="0"/>
      <dgm:spPr/>
    </dgm:pt>
    <dgm:pt modelId="{28D0F778-EEC7-4A93-85B2-15F08E59E6C7}" type="pres">
      <dgm:prSet presAssocID="{A0788832-C0C4-4908-8167-D1FE559726E5}" presName="composite2" presStyleCnt="0"/>
      <dgm:spPr/>
    </dgm:pt>
    <dgm:pt modelId="{AA307BB2-E109-49E9-AA47-4918D0434E7F}" type="pres">
      <dgm:prSet presAssocID="{A0788832-C0C4-4908-8167-D1FE559726E5}" presName="background2" presStyleLbl="node2" presStyleIdx="0" presStyleCnt="2"/>
      <dgm:spPr/>
    </dgm:pt>
    <dgm:pt modelId="{65FD26DD-E03D-420B-808C-585C185202C0}" type="pres">
      <dgm:prSet presAssocID="{A0788832-C0C4-4908-8167-D1FE559726E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37600EC-6727-4134-89EC-77E97C6C50E6}" type="pres">
      <dgm:prSet presAssocID="{A0788832-C0C4-4908-8167-D1FE559726E5}" presName="hierChild3" presStyleCnt="0"/>
      <dgm:spPr/>
    </dgm:pt>
    <dgm:pt modelId="{75D46BF6-90E7-489C-A1E2-5E71FAC79B84}" type="pres">
      <dgm:prSet presAssocID="{D1D28F47-257E-47D6-9164-3C5E48E8305A}" presName="Name17" presStyleLbl="parChTrans1D3" presStyleIdx="0" presStyleCnt="3"/>
      <dgm:spPr/>
      <dgm:t>
        <a:bodyPr/>
        <a:lstStyle/>
        <a:p>
          <a:endParaRPr lang="ru-RU"/>
        </a:p>
      </dgm:t>
    </dgm:pt>
    <dgm:pt modelId="{98AA07B8-7DCF-49BE-8ACF-B68812BECCB1}" type="pres">
      <dgm:prSet presAssocID="{D447A045-98C6-4544-98A4-2C42308FDE94}" presName="hierRoot3" presStyleCnt="0"/>
      <dgm:spPr/>
    </dgm:pt>
    <dgm:pt modelId="{4522502C-AAA6-44BA-9901-9DFA9F1E8E35}" type="pres">
      <dgm:prSet presAssocID="{D447A045-98C6-4544-98A4-2C42308FDE94}" presName="composite3" presStyleCnt="0"/>
      <dgm:spPr/>
    </dgm:pt>
    <dgm:pt modelId="{6D2D04B1-A9B4-482B-A5AE-530EAF794E28}" type="pres">
      <dgm:prSet presAssocID="{D447A045-98C6-4544-98A4-2C42308FDE94}" presName="background3" presStyleLbl="node3" presStyleIdx="0" presStyleCnt="3"/>
      <dgm:spPr/>
    </dgm:pt>
    <dgm:pt modelId="{35F33795-1BB9-4AE3-B5A8-55D666E11C54}" type="pres">
      <dgm:prSet presAssocID="{D447A045-98C6-4544-98A4-2C42308FDE94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93A280-B9B5-419D-988F-1627B8CBD143}" type="pres">
      <dgm:prSet presAssocID="{D447A045-98C6-4544-98A4-2C42308FDE94}" presName="hierChild4" presStyleCnt="0"/>
      <dgm:spPr/>
    </dgm:pt>
    <dgm:pt modelId="{F680C206-7F67-4136-90EC-C3A479F7496E}" type="pres">
      <dgm:prSet presAssocID="{A8033F6D-D2A2-435E-A9FE-C970EBC5D36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E5543B2-F11D-4E4C-9526-6821DC2B74BD}" type="pres">
      <dgm:prSet presAssocID="{672705E4-128B-41A8-B000-6CBC24B10175}" presName="hierRoot3" presStyleCnt="0"/>
      <dgm:spPr/>
    </dgm:pt>
    <dgm:pt modelId="{F5BB5B60-852A-45BB-9B43-A17C351D7E2A}" type="pres">
      <dgm:prSet presAssocID="{672705E4-128B-41A8-B000-6CBC24B10175}" presName="composite3" presStyleCnt="0"/>
      <dgm:spPr/>
    </dgm:pt>
    <dgm:pt modelId="{C76EC0D5-A9D1-407D-AD36-6062287784BC}" type="pres">
      <dgm:prSet presAssocID="{672705E4-128B-41A8-B000-6CBC24B10175}" presName="background3" presStyleLbl="node3" presStyleIdx="1" presStyleCnt="3"/>
      <dgm:spPr/>
    </dgm:pt>
    <dgm:pt modelId="{83890022-F08C-4B14-A184-399CE8DF11AB}" type="pres">
      <dgm:prSet presAssocID="{672705E4-128B-41A8-B000-6CBC24B10175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8193E87-6A71-4BF4-BFD4-7789AB56EF6D}" type="pres">
      <dgm:prSet presAssocID="{672705E4-128B-41A8-B000-6CBC24B10175}" presName="hierChild4" presStyleCnt="0"/>
      <dgm:spPr/>
    </dgm:pt>
    <dgm:pt modelId="{F7B453B8-9B89-43F4-BE65-4C3BE995D05B}" type="pres">
      <dgm:prSet presAssocID="{4BCB90D3-EF3E-42E5-BE14-014DB6F737F9}" presName="Name10" presStyleLbl="parChTrans1D2" presStyleIdx="1" presStyleCnt="2"/>
      <dgm:spPr/>
      <dgm:t>
        <a:bodyPr/>
        <a:lstStyle/>
        <a:p>
          <a:endParaRPr lang="ru-RU"/>
        </a:p>
      </dgm:t>
    </dgm:pt>
    <dgm:pt modelId="{F429ACF0-5359-4C35-AE1B-E2CFC17A29C0}" type="pres">
      <dgm:prSet presAssocID="{2F4F0C0D-6FE0-4B7C-98A5-CA728F1471CF}" presName="hierRoot2" presStyleCnt="0"/>
      <dgm:spPr/>
    </dgm:pt>
    <dgm:pt modelId="{8EEF8539-3639-42D1-8A4C-5F9DF7CABA83}" type="pres">
      <dgm:prSet presAssocID="{2F4F0C0D-6FE0-4B7C-98A5-CA728F1471CF}" presName="composite2" presStyleCnt="0"/>
      <dgm:spPr/>
    </dgm:pt>
    <dgm:pt modelId="{39FC6671-8FD8-4F46-9459-D2DDE6A39482}" type="pres">
      <dgm:prSet presAssocID="{2F4F0C0D-6FE0-4B7C-98A5-CA728F1471CF}" presName="background2" presStyleLbl="node2" presStyleIdx="1" presStyleCnt="2"/>
      <dgm:spPr/>
    </dgm:pt>
    <dgm:pt modelId="{FFC2FC1E-C929-43C1-B342-77125CA3F787}" type="pres">
      <dgm:prSet presAssocID="{2F4F0C0D-6FE0-4B7C-98A5-CA728F1471CF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6E746FA-BC7C-45D4-9A82-2BE2CD6CB96D}" type="pres">
      <dgm:prSet presAssocID="{2F4F0C0D-6FE0-4B7C-98A5-CA728F1471CF}" presName="hierChild3" presStyleCnt="0"/>
      <dgm:spPr/>
    </dgm:pt>
    <dgm:pt modelId="{9EAB1456-9F22-4483-8A44-CE6C7E2835EB}" type="pres">
      <dgm:prSet presAssocID="{9911C67F-CA55-4982-9173-1CDF1B381C64}" presName="Name17" presStyleLbl="parChTrans1D3" presStyleIdx="2" presStyleCnt="3"/>
      <dgm:spPr/>
      <dgm:t>
        <a:bodyPr/>
        <a:lstStyle/>
        <a:p>
          <a:endParaRPr lang="ru-RU"/>
        </a:p>
      </dgm:t>
    </dgm:pt>
    <dgm:pt modelId="{413101B6-E532-4C3F-89D0-AE9D3FA5ACBE}" type="pres">
      <dgm:prSet presAssocID="{F923670D-2D15-459B-B8D8-95AAD3861B1B}" presName="hierRoot3" presStyleCnt="0"/>
      <dgm:spPr/>
    </dgm:pt>
    <dgm:pt modelId="{9F6E34DC-CC8F-4B20-824C-1D1745A45CEF}" type="pres">
      <dgm:prSet presAssocID="{F923670D-2D15-459B-B8D8-95AAD3861B1B}" presName="composite3" presStyleCnt="0"/>
      <dgm:spPr/>
    </dgm:pt>
    <dgm:pt modelId="{2A6398B2-C53A-48F7-A8DF-04457E4AAEEA}" type="pres">
      <dgm:prSet presAssocID="{F923670D-2D15-459B-B8D8-95AAD3861B1B}" presName="background3" presStyleLbl="node3" presStyleIdx="2" presStyleCnt="3"/>
      <dgm:spPr/>
    </dgm:pt>
    <dgm:pt modelId="{594AA1CE-2123-45B7-828E-4A964F76CE88}" type="pres">
      <dgm:prSet presAssocID="{F923670D-2D15-459B-B8D8-95AAD3861B1B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A36FBE-87A4-4E7C-B95F-1FE760D0FC5D}" type="pres">
      <dgm:prSet presAssocID="{F923670D-2D15-459B-B8D8-95AAD3861B1B}" presName="hierChild4" presStyleCnt="0"/>
      <dgm:spPr/>
    </dgm:pt>
  </dgm:ptLst>
  <dgm:cxnLst>
    <dgm:cxn modelId="{066F74EF-83F0-45F1-AFC8-B6455F029DD1}" type="presOf" srcId="{720149AC-A9FD-4C10-B8E5-237B4E8E91C8}" destId="{196DC537-439C-4550-9347-4291AF3252A8}" srcOrd="0" destOrd="0" presId="urn:microsoft.com/office/officeart/2005/8/layout/hierarchy1"/>
    <dgm:cxn modelId="{EA97993D-2404-4BB3-AFFA-CC1574F787D3}" srcId="{1543288B-509A-4B25-84E0-52A365E10B83}" destId="{2F4F0C0D-6FE0-4B7C-98A5-CA728F1471CF}" srcOrd="1" destOrd="0" parTransId="{4BCB90D3-EF3E-42E5-BE14-014DB6F737F9}" sibTransId="{E4FDDD8A-BA39-44BE-8088-E1F185940215}"/>
    <dgm:cxn modelId="{A5969244-C98E-442E-A254-4E322AC491AF}" type="presOf" srcId="{A0788832-C0C4-4908-8167-D1FE559726E5}" destId="{65FD26DD-E03D-420B-808C-585C185202C0}" srcOrd="0" destOrd="0" presId="urn:microsoft.com/office/officeart/2005/8/layout/hierarchy1"/>
    <dgm:cxn modelId="{0C711A8D-5753-495A-9F14-58A7DE50B6DE}" type="presOf" srcId="{2F4F0C0D-6FE0-4B7C-98A5-CA728F1471CF}" destId="{FFC2FC1E-C929-43C1-B342-77125CA3F787}" srcOrd="0" destOrd="0" presId="urn:microsoft.com/office/officeart/2005/8/layout/hierarchy1"/>
    <dgm:cxn modelId="{6A04596E-AAAC-4B34-8D0E-DA019544FE21}" type="presOf" srcId="{4BCB90D3-EF3E-42E5-BE14-014DB6F737F9}" destId="{F7B453B8-9B89-43F4-BE65-4C3BE995D05B}" srcOrd="0" destOrd="0" presId="urn:microsoft.com/office/officeart/2005/8/layout/hierarchy1"/>
    <dgm:cxn modelId="{CCCDFB21-3EAA-4C1A-9500-A87318B1B8D9}" type="presOf" srcId="{9911C67F-CA55-4982-9173-1CDF1B381C64}" destId="{9EAB1456-9F22-4483-8A44-CE6C7E2835EB}" srcOrd="0" destOrd="0" presId="urn:microsoft.com/office/officeart/2005/8/layout/hierarchy1"/>
    <dgm:cxn modelId="{BA5121BA-0F99-465F-BA2D-23482824DADB}" srcId="{A0788832-C0C4-4908-8167-D1FE559726E5}" destId="{D447A045-98C6-4544-98A4-2C42308FDE94}" srcOrd="0" destOrd="0" parTransId="{D1D28F47-257E-47D6-9164-3C5E48E8305A}" sibTransId="{51E8703B-4E3A-41A2-9096-A44C078CC9A7}"/>
    <dgm:cxn modelId="{D6F2DC34-E173-4E5E-ADB0-8F85E7B29DF2}" srcId="{720149AC-A9FD-4C10-B8E5-237B4E8E91C8}" destId="{1543288B-509A-4B25-84E0-52A365E10B83}" srcOrd="0" destOrd="0" parTransId="{D0D8623F-9D84-438E-A3FB-49DEA7960322}" sibTransId="{A3E147B6-5F7F-4A45-87BE-C2F689ECAB42}"/>
    <dgm:cxn modelId="{991738A6-8727-432F-BF31-A9A7639C594B}" srcId="{2F4F0C0D-6FE0-4B7C-98A5-CA728F1471CF}" destId="{F923670D-2D15-459B-B8D8-95AAD3861B1B}" srcOrd="0" destOrd="0" parTransId="{9911C67F-CA55-4982-9173-1CDF1B381C64}" sibTransId="{3DFB3254-1AA7-43D6-91B2-320585DA4DD5}"/>
    <dgm:cxn modelId="{DAB1DC27-19DE-4660-8A2D-5F51404E7DA9}" srcId="{A0788832-C0C4-4908-8167-D1FE559726E5}" destId="{672705E4-128B-41A8-B000-6CBC24B10175}" srcOrd="1" destOrd="0" parTransId="{A8033F6D-D2A2-435E-A9FE-C970EBC5D365}" sibTransId="{D0A329CF-7454-4236-B75A-E02F2CC8E80B}"/>
    <dgm:cxn modelId="{0A12EA42-902D-488F-9F18-92445A55F224}" type="presOf" srcId="{D1D28F47-257E-47D6-9164-3C5E48E8305A}" destId="{75D46BF6-90E7-489C-A1E2-5E71FAC79B84}" srcOrd="0" destOrd="0" presId="urn:microsoft.com/office/officeart/2005/8/layout/hierarchy1"/>
    <dgm:cxn modelId="{8C95CB3A-C0B9-46EF-9B14-A129623E5738}" srcId="{1543288B-509A-4B25-84E0-52A365E10B83}" destId="{A0788832-C0C4-4908-8167-D1FE559726E5}" srcOrd="0" destOrd="0" parTransId="{A98EFB5C-8829-4E63-9D77-E34FBDFF2D76}" sibTransId="{ECE1EC6B-D204-4D64-9079-1FDD63C4C10E}"/>
    <dgm:cxn modelId="{EBCEF0FE-9671-48CC-B01B-EF76A3307396}" type="presOf" srcId="{F923670D-2D15-459B-B8D8-95AAD3861B1B}" destId="{594AA1CE-2123-45B7-828E-4A964F76CE88}" srcOrd="0" destOrd="0" presId="urn:microsoft.com/office/officeart/2005/8/layout/hierarchy1"/>
    <dgm:cxn modelId="{FB627AEC-DEFD-4BAC-9FCC-1A52C54C1961}" type="presOf" srcId="{1543288B-509A-4B25-84E0-52A365E10B83}" destId="{F5D99439-7141-4437-87A6-15C55C1B3AFE}" srcOrd="0" destOrd="0" presId="urn:microsoft.com/office/officeart/2005/8/layout/hierarchy1"/>
    <dgm:cxn modelId="{15ED528F-C36C-4E42-98B7-19D505CB0A40}" type="presOf" srcId="{A98EFB5C-8829-4E63-9D77-E34FBDFF2D76}" destId="{063C4730-B355-4635-BECC-9FFF534BD890}" srcOrd="0" destOrd="0" presId="urn:microsoft.com/office/officeart/2005/8/layout/hierarchy1"/>
    <dgm:cxn modelId="{0F117DD7-FD36-4101-A735-F33E817428A1}" type="presOf" srcId="{A8033F6D-D2A2-435E-A9FE-C970EBC5D365}" destId="{F680C206-7F67-4136-90EC-C3A479F7496E}" srcOrd="0" destOrd="0" presId="urn:microsoft.com/office/officeart/2005/8/layout/hierarchy1"/>
    <dgm:cxn modelId="{5F72F22B-C0D7-40F8-89B7-39E303B1D2E8}" type="presOf" srcId="{672705E4-128B-41A8-B000-6CBC24B10175}" destId="{83890022-F08C-4B14-A184-399CE8DF11AB}" srcOrd="0" destOrd="0" presId="urn:microsoft.com/office/officeart/2005/8/layout/hierarchy1"/>
    <dgm:cxn modelId="{04E4CA0C-BA6D-4160-A74F-FCABA89B9A1E}" type="presOf" srcId="{D447A045-98C6-4544-98A4-2C42308FDE94}" destId="{35F33795-1BB9-4AE3-B5A8-55D666E11C54}" srcOrd="0" destOrd="0" presId="urn:microsoft.com/office/officeart/2005/8/layout/hierarchy1"/>
    <dgm:cxn modelId="{13D5A771-7155-4C9E-9AAB-E12878382EE1}" type="presParOf" srcId="{196DC537-439C-4550-9347-4291AF3252A8}" destId="{9C9F5BEF-B50F-4535-917C-9DA88A0731CC}" srcOrd="0" destOrd="0" presId="urn:microsoft.com/office/officeart/2005/8/layout/hierarchy1"/>
    <dgm:cxn modelId="{545DADF8-7D9B-4317-AE07-21FAC4EB8AA0}" type="presParOf" srcId="{9C9F5BEF-B50F-4535-917C-9DA88A0731CC}" destId="{6206CBC4-4BCB-42D6-987B-9094E17262E4}" srcOrd="0" destOrd="0" presId="urn:microsoft.com/office/officeart/2005/8/layout/hierarchy1"/>
    <dgm:cxn modelId="{61E086AA-1127-4F1E-87BC-863911C14DC5}" type="presParOf" srcId="{6206CBC4-4BCB-42D6-987B-9094E17262E4}" destId="{FEAEF550-3D03-45FC-A037-A3D7EC9402F5}" srcOrd="0" destOrd="0" presId="urn:microsoft.com/office/officeart/2005/8/layout/hierarchy1"/>
    <dgm:cxn modelId="{85DCAA3E-8AD8-415B-B88E-85C3E15A3B53}" type="presParOf" srcId="{6206CBC4-4BCB-42D6-987B-9094E17262E4}" destId="{F5D99439-7141-4437-87A6-15C55C1B3AFE}" srcOrd="1" destOrd="0" presId="urn:microsoft.com/office/officeart/2005/8/layout/hierarchy1"/>
    <dgm:cxn modelId="{AC7E35C2-474E-476D-BF8A-4D3D42468917}" type="presParOf" srcId="{9C9F5BEF-B50F-4535-917C-9DA88A0731CC}" destId="{56C92135-214D-4DFF-97EE-06E47F1AA9F3}" srcOrd="1" destOrd="0" presId="urn:microsoft.com/office/officeart/2005/8/layout/hierarchy1"/>
    <dgm:cxn modelId="{7BB90D25-8283-4632-A9A1-2F6A4D198311}" type="presParOf" srcId="{56C92135-214D-4DFF-97EE-06E47F1AA9F3}" destId="{063C4730-B355-4635-BECC-9FFF534BD890}" srcOrd="0" destOrd="0" presId="urn:microsoft.com/office/officeart/2005/8/layout/hierarchy1"/>
    <dgm:cxn modelId="{AD989035-B642-4974-BEF0-1AF7F56ACE84}" type="presParOf" srcId="{56C92135-214D-4DFF-97EE-06E47F1AA9F3}" destId="{EB127125-FB07-43BE-B2C6-EEF469264818}" srcOrd="1" destOrd="0" presId="urn:microsoft.com/office/officeart/2005/8/layout/hierarchy1"/>
    <dgm:cxn modelId="{6212FAE3-A13C-40C5-A006-D3561C08F00E}" type="presParOf" srcId="{EB127125-FB07-43BE-B2C6-EEF469264818}" destId="{28D0F778-EEC7-4A93-85B2-15F08E59E6C7}" srcOrd="0" destOrd="0" presId="urn:microsoft.com/office/officeart/2005/8/layout/hierarchy1"/>
    <dgm:cxn modelId="{ECA42912-D31F-4121-91C7-34B7F49A7A30}" type="presParOf" srcId="{28D0F778-EEC7-4A93-85B2-15F08E59E6C7}" destId="{AA307BB2-E109-49E9-AA47-4918D0434E7F}" srcOrd="0" destOrd="0" presId="urn:microsoft.com/office/officeart/2005/8/layout/hierarchy1"/>
    <dgm:cxn modelId="{5B7D85C4-63D1-4F76-B6C8-C28C32CB233D}" type="presParOf" srcId="{28D0F778-EEC7-4A93-85B2-15F08E59E6C7}" destId="{65FD26DD-E03D-420B-808C-585C185202C0}" srcOrd="1" destOrd="0" presId="urn:microsoft.com/office/officeart/2005/8/layout/hierarchy1"/>
    <dgm:cxn modelId="{9034FA5D-D2B9-4519-B5DD-A4EE497AD9BF}" type="presParOf" srcId="{EB127125-FB07-43BE-B2C6-EEF469264818}" destId="{937600EC-6727-4134-89EC-77E97C6C50E6}" srcOrd="1" destOrd="0" presId="urn:microsoft.com/office/officeart/2005/8/layout/hierarchy1"/>
    <dgm:cxn modelId="{86EB1835-0A11-46A8-A142-C78593E59E9F}" type="presParOf" srcId="{937600EC-6727-4134-89EC-77E97C6C50E6}" destId="{75D46BF6-90E7-489C-A1E2-5E71FAC79B84}" srcOrd="0" destOrd="0" presId="urn:microsoft.com/office/officeart/2005/8/layout/hierarchy1"/>
    <dgm:cxn modelId="{AA6DBC2A-34F0-4170-8C9F-49A38ACB6E0A}" type="presParOf" srcId="{937600EC-6727-4134-89EC-77E97C6C50E6}" destId="{98AA07B8-7DCF-49BE-8ACF-B68812BECCB1}" srcOrd="1" destOrd="0" presId="urn:microsoft.com/office/officeart/2005/8/layout/hierarchy1"/>
    <dgm:cxn modelId="{DC4D6B6D-0C3E-4E3F-BA86-CAD3FF3406B5}" type="presParOf" srcId="{98AA07B8-7DCF-49BE-8ACF-B68812BECCB1}" destId="{4522502C-AAA6-44BA-9901-9DFA9F1E8E35}" srcOrd="0" destOrd="0" presId="urn:microsoft.com/office/officeart/2005/8/layout/hierarchy1"/>
    <dgm:cxn modelId="{2C581900-6835-4FFC-9108-19CB621A2C97}" type="presParOf" srcId="{4522502C-AAA6-44BA-9901-9DFA9F1E8E35}" destId="{6D2D04B1-A9B4-482B-A5AE-530EAF794E28}" srcOrd="0" destOrd="0" presId="urn:microsoft.com/office/officeart/2005/8/layout/hierarchy1"/>
    <dgm:cxn modelId="{9A0FD36B-0E1A-462D-9233-AC5897726134}" type="presParOf" srcId="{4522502C-AAA6-44BA-9901-9DFA9F1E8E35}" destId="{35F33795-1BB9-4AE3-B5A8-55D666E11C54}" srcOrd="1" destOrd="0" presId="urn:microsoft.com/office/officeart/2005/8/layout/hierarchy1"/>
    <dgm:cxn modelId="{3EC698C4-8423-4AAC-85C5-26FC6504AC15}" type="presParOf" srcId="{98AA07B8-7DCF-49BE-8ACF-B68812BECCB1}" destId="{6493A280-B9B5-419D-988F-1627B8CBD143}" srcOrd="1" destOrd="0" presId="urn:microsoft.com/office/officeart/2005/8/layout/hierarchy1"/>
    <dgm:cxn modelId="{D956F82C-9748-475E-AA12-6DB971E3C6F9}" type="presParOf" srcId="{937600EC-6727-4134-89EC-77E97C6C50E6}" destId="{F680C206-7F67-4136-90EC-C3A479F7496E}" srcOrd="2" destOrd="0" presId="urn:microsoft.com/office/officeart/2005/8/layout/hierarchy1"/>
    <dgm:cxn modelId="{98F011EA-BA14-4B66-AE91-27B0E5C216A3}" type="presParOf" srcId="{937600EC-6727-4134-89EC-77E97C6C50E6}" destId="{9E5543B2-F11D-4E4C-9526-6821DC2B74BD}" srcOrd="3" destOrd="0" presId="urn:microsoft.com/office/officeart/2005/8/layout/hierarchy1"/>
    <dgm:cxn modelId="{3630791B-E11E-48DD-8C2E-A78056F005B6}" type="presParOf" srcId="{9E5543B2-F11D-4E4C-9526-6821DC2B74BD}" destId="{F5BB5B60-852A-45BB-9B43-A17C351D7E2A}" srcOrd="0" destOrd="0" presId="urn:microsoft.com/office/officeart/2005/8/layout/hierarchy1"/>
    <dgm:cxn modelId="{9F593E62-1CCE-4F0B-876B-65C3C2494864}" type="presParOf" srcId="{F5BB5B60-852A-45BB-9B43-A17C351D7E2A}" destId="{C76EC0D5-A9D1-407D-AD36-6062287784BC}" srcOrd="0" destOrd="0" presId="urn:microsoft.com/office/officeart/2005/8/layout/hierarchy1"/>
    <dgm:cxn modelId="{08D09866-3302-4198-B7B3-C08DA7086EA5}" type="presParOf" srcId="{F5BB5B60-852A-45BB-9B43-A17C351D7E2A}" destId="{83890022-F08C-4B14-A184-399CE8DF11AB}" srcOrd="1" destOrd="0" presId="urn:microsoft.com/office/officeart/2005/8/layout/hierarchy1"/>
    <dgm:cxn modelId="{43BD22B8-7B63-4603-B3FA-C22EEDC4F26C}" type="presParOf" srcId="{9E5543B2-F11D-4E4C-9526-6821DC2B74BD}" destId="{38193E87-6A71-4BF4-BFD4-7789AB56EF6D}" srcOrd="1" destOrd="0" presId="urn:microsoft.com/office/officeart/2005/8/layout/hierarchy1"/>
    <dgm:cxn modelId="{67E5CABE-BE98-4172-A7EC-A1929A86B3F9}" type="presParOf" srcId="{56C92135-214D-4DFF-97EE-06E47F1AA9F3}" destId="{F7B453B8-9B89-43F4-BE65-4C3BE995D05B}" srcOrd="2" destOrd="0" presId="urn:microsoft.com/office/officeart/2005/8/layout/hierarchy1"/>
    <dgm:cxn modelId="{49DB95F4-3F35-470E-BA3E-611EE55595B5}" type="presParOf" srcId="{56C92135-214D-4DFF-97EE-06E47F1AA9F3}" destId="{F429ACF0-5359-4C35-AE1B-E2CFC17A29C0}" srcOrd="3" destOrd="0" presId="urn:microsoft.com/office/officeart/2005/8/layout/hierarchy1"/>
    <dgm:cxn modelId="{79323671-0151-4BD2-8496-BDC0A7536D70}" type="presParOf" srcId="{F429ACF0-5359-4C35-AE1B-E2CFC17A29C0}" destId="{8EEF8539-3639-42D1-8A4C-5F9DF7CABA83}" srcOrd="0" destOrd="0" presId="urn:microsoft.com/office/officeart/2005/8/layout/hierarchy1"/>
    <dgm:cxn modelId="{3D6551E9-851B-4DBB-8731-77CE26986AA5}" type="presParOf" srcId="{8EEF8539-3639-42D1-8A4C-5F9DF7CABA83}" destId="{39FC6671-8FD8-4F46-9459-D2DDE6A39482}" srcOrd="0" destOrd="0" presId="urn:microsoft.com/office/officeart/2005/8/layout/hierarchy1"/>
    <dgm:cxn modelId="{4B21BBF4-3582-4826-BD38-4C1414F7683A}" type="presParOf" srcId="{8EEF8539-3639-42D1-8A4C-5F9DF7CABA83}" destId="{FFC2FC1E-C929-43C1-B342-77125CA3F787}" srcOrd="1" destOrd="0" presId="urn:microsoft.com/office/officeart/2005/8/layout/hierarchy1"/>
    <dgm:cxn modelId="{4EBAF4D0-EAC6-41D9-981F-FE1FFBE28A52}" type="presParOf" srcId="{F429ACF0-5359-4C35-AE1B-E2CFC17A29C0}" destId="{E6E746FA-BC7C-45D4-9A82-2BE2CD6CB96D}" srcOrd="1" destOrd="0" presId="urn:microsoft.com/office/officeart/2005/8/layout/hierarchy1"/>
    <dgm:cxn modelId="{677623E1-43D9-40C9-92CC-5E6AA0E3D9A4}" type="presParOf" srcId="{E6E746FA-BC7C-45D4-9A82-2BE2CD6CB96D}" destId="{9EAB1456-9F22-4483-8A44-CE6C7E2835EB}" srcOrd="0" destOrd="0" presId="urn:microsoft.com/office/officeart/2005/8/layout/hierarchy1"/>
    <dgm:cxn modelId="{DC14C3F9-F1B3-4D0C-81CB-B6FD47896D9A}" type="presParOf" srcId="{E6E746FA-BC7C-45D4-9A82-2BE2CD6CB96D}" destId="{413101B6-E532-4C3F-89D0-AE9D3FA5ACBE}" srcOrd="1" destOrd="0" presId="urn:microsoft.com/office/officeart/2005/8/layout/hierarchy1"/>
    <dgm:cxn modelId="{18C9344F-F6D2-49D1-958A-C8993EE0FECF}" type="presParOf" srcId="{413101B6-E532-4C3F-89D0-AE9D3FA5ACBE}" destId="{9F6E34DC-CC8F-4B20-824C-1D1745A45CEF}" srcOrd="0" destOrd="0" presId="urn:microsoft.com/office/officeart/2005/8/layout/hierarchy1"/>
    <dgm:cxn modelId="{971EC476-006F-4D8B-9E45-8CD8705474A4}" type="presParOf" srcId="{9F6E34DC-CC8F-4B20-824C-1D1745A45CEF}" destId="{2A6398B2-C53A-48F7-A8DF-04457E4AAEEA}" srcOrd="0" destOrd="0" presId="urn:microsoft.com/office/officeart/2005/8/layout/hierarchy1"/>
    <dgm:cxn modelId="{75C97EA9-CB26-469A-98C4-C488C2F54632}" type="presParOf" srcId="{9F6E34DC-CC8F-4B20-824C-1D1745A45CEF}" destId="{594AA1CE-2123-45B7-828E-4A964F76CE88}" srcOrd="1" destOrd="0" presId="urn:microsoft.com/office/officeart/2005/8/layout/hierarchy1"/>
    <dgm:cxn modelId="{AD4226AF-4B04-4F7A-B9C3-7EC3BAE7BE59}" type="presParOf" srcId="{413101B6-E532-4C3F-89D0-AE9D3FA5ACBE}" destId="{BAA36FBE-87A4-4E7C-B95F-1FE760D0FC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B3CD0F-6127-4C04-84AE-381D2B92DFBD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FA068B-3869-4F98-953C-A7717222A39B}">
      <dgm:prSet phldrT="[Текст]" custT="1"/>
      <dgm:spPr/>
      <dgm:t>
        <a:bodyPr/>
        <a:lstStyle/>
        <a:p>
          <a:r>
            <a:rPr lang="ru-RU" sz="1800" b="1" dirty="0" smtClean="0"/>
            <a:t>Во-первых, две трети процентов заемщику приходится платить в первую половину срока, когда на эти деньги можно купить гораздо больше, чем через 5, 10 или 20 лет</a:t>
          </a:r>
          <a:endParaRPr lang="ru-RU" sz="1800" b="1" dirty="0"/>
        </a:p>
      </dgm:t>
    </dgm:pt>
    <dgm:pt modelId="{9F4B6580-6528-4B45-A8FE-9C78C354A820}" type="parTrans" cxnId="{3E563459-6564-412D-AF21-9A665EA38E06}">
      <dgm:prSet/>
      <dgm:spPr/>
      <dgm:t>
        <a:bodyPr/>
        <a:lstStyle/>
        <a:p>
          <a:endParaRPr lang="ru-RU"/>
        </a:p>
      </dgm:t>
    </dgm:pt>
    <dgm:pt modelId="{78BDF2CB-BC93-4E7A-9090-80ED712E2505}" type="sibTrans" cxnId="{3E563459-6564-412D-AF21-9A665EA38E06}">
      <dgm:prSet/>
      <dgm:spPr/>
      <dgm:t>
        <a:bodyPr/>
        <a:lstStyle/>
        <a:p>
          <a:endParaRPr lang="ru-RU"/>
        </a:p>
      </dgm:t>
    </dgm:pt>
    <dgm:pt modelId="{26C59FCB-FD89-45C8-9B3B-D8701E9225AC}">
      <dgm:prSet custT="1"/>
      <dgm:spPr/>
      <dgm:t>
        <a:bodyPr/>
        <a:lstStyle/>
        <a:p>
          <a:r>
            <a:rPr lang="ru-RU" sz="2400" b="0" i="0" dirty="0" smtClean="0"/>
            <a:t>Вся сумма основного долга делится на равные части и эта часть с суммой процентов, начисленных на остаток основного долга, ежемесячно выплачивается</a:t>
          </a:r>
          <a:endParaRPr lang="ru-RU" sz="2400" b="0" i="0" dirty="0"/>
        </a:p>
      </dgm:t>
    </dgm:pt>
    <dgm:pt modelId="{514EBFC6-68C9-46B5-9C8E-96840CC71E2E}" type="parTrans" cxnId="{33A2AD5D-EAC8-4AB7-8E59-035FBC5C4462}">
      <dgm:prSet/>
      <dgm:spPr/>
      <dgm:t>
        <a:bodyPr/>
        <a:lstStyle/>
        <a:p>
          <a:endParaRPr lang="ru-RU"/>
        </a:p>
      </dgm:t>
    </dgm:pt>
    <dgm:pt modelId="{80BA3EC4-E0A4-4608-9932-EA4773F4A069}" type="sibTrans" cxnId="{33A2AD5D-EAC8-4AB7-8E59-035FBC5C4462}">
      <dgm:prSet/>
      <dgm:spPr/>
      <dgm:t>
        <a:bodyPr/>
        <a:lstStyle/>
        <a:p>
          <a:endParaRPr lang="ru-RU"/>
        </a:p>
      </dgm:t>
    </dgm:pt>
    <dgm:pt modelId="{85EAB8E4-14BC-4376-89B8-5FF3877069C3}">
      <dgm:prSet custT="1"/>
      <dgm:spPr/>
      <dgm:t>
        <a:bodyPr/>
        <a:lstStyle/>
        <a:p>
          <a:r>
            <a:rPr lang="ru-RU" sz="1800" b="1" dirty="0" smtClean="0"/>
            <a:t>Во-вторых, кредит с дифференцированным платежом труднее получить, ведь банк оценивает максимальную сумму кредита исходя из способности клиента «потянуть» первые платежи</a:t>
          </a:r>
          <a:r>
            <a:rPr lang="ru-RU" sz="1800" dirty="0" smtClean="0"/>
            <a:t>. </a:t>
          </a:r>
          <a:endParaRPr lang="ru-RU" sz="1800" dirty="0"/>
        </a:p>
      </dgm:t>
    </dgm:pt>
    <dgm:pt modelId="{4EB7F431-3DAB-428C-973C-3E6101F5A1B2}" type="parTrans" cxnId="{49B60C99-2318-4A6B-A772-5251192222A7}">
      <dgm:prSet/>
      <dgm:spPr/>
      <dgm:t>
        <a:bodyPr/>
        <a:lstStyle/>
        <a:p>
          <a:endParaRPr lang="ru-RU"/>
        </a:p>
      </dgm:t>
    </dgm:pt>
    <dgm:pt modelId="{A16BD06F-464B-4546-A659-0FA6427E43F4}" type="sibTrans" cxnId="{49B60C99-2318-4A6B-A772-5251192222A7}">
      <dgm:prSet/>
      <dgm:spPr/>
      <dgm:t>
        <a:bodyPr/>
        <a:lstStyle/>
        <a:p>
          <a:endParaRPr lang="ru-RU"/>
        </a:p>
      </dgm:t>
    </dgm:pt>
    <dgm:pt modelId="{0629B576-2483-49D1-8BF9-655C12610A5A}" type="pres">
      <dgm:prSet presAssocID="{E8B3CD0F-6127-4C04-84AE-381D2B92DF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23E7AF-3F9F-497E-8C11-092531DFA339}" type="pres">
      <dgm:prSet presAssocID="{26C59FCB-FD89-45C8-9B3B-D8701E9225AC}" presName="node" presStyleLbl="node1" presStyleIdx="0" presStyleCnt="3" custScaleX="784487" custScaleY="511375" custLinFactX="16964" custLinFactY="-46711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257F4-D644-42DB-BC82-C0DA57E2606C}" type="pres">
      <dgm:prSet presAssocID="{80BA3EC4-E0A4-4608-9932-EA4773F4A069}" presName="sibTrans" presStyleCnt="0"/>
      <dgm:spPr/>
    </dgm:pt>
    <dgm:pt modelId="{3819B14B-C7F1-42F8-8AFB-E40EAA828A6D}" type="pres">
      <dgm:prSet presAssocID="{52FA068B-3869-4F98-953C-A7717222A39B}" presName="node" presStyleLbl="node1" presStyleIdx="1" presStyleCnt="3" custScaleX="531548" custScaleY="482430" custLinFactNeighborX="-447" custLinFactNeighborY="-83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91291D-0322-4789-AB1C-AC9128B27C23}" type="pres">
      <dgm:prSet presAssocID="{78BDF2CB-BC93-4E7A-9090-80ED712E2505}" presName="sibTrans" presStyleCnt="0"/>
      <dgm:spPr/>
    </dgm:pt>
    <dgm:pt modelId="{6048D3A7-6B1C-4797-B579-8BA679D00D5C}" type="pres">
      <dgm:prSet presAssocID="{85EAB8E4-14BC-4376-89B8-5FF3877069C3}" presName="node" presStyleLbl="node1" presStyleIdx="2" presStyleCnt="3" custScaleX="465184" custScaleY="511649" custLinFactNeighborX="96542" custLinFactNeighborY="4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BA3C41C-0545-48D8-8465-716F752E923B}" type="presOf" srcId="{E8B3CD0F-6127-4C04-84AE-381D2B92DFBD}" destId="{0629B576-2483-49D1-8BF9-655C12610A5A}" srcOrd="0" destOrd="0" presId="urn:microsoft.com/office/officeart/2005/8/layout/default#1"/>
    <dgm:cxn modelId="{49B60C99-2318-4A6B-A772-5251192222A7}" srcId="{E8B3CD0F-6127-4C04-84AE-381D2B92DFBD}" destId="{85EAB8E4-14BC-4376-89B8-5FF3877069C3}" srcOrd="2" destOrd="0" parTransId="{4EB7F431-3DAB-428C-973C-3E6101F5A1B2}" sibTransId="{A16BD06F-464B-4546-A659-0FA6427E43F4}"/>
    <dgm:cxn modelId="{41CD5FBE-1C56-4449-90CC-792EE46583DC}" type="presOf" srcId="{26C59FCB-FD89-45C8-9B3B-D8701E9225AC}" destId="{0123E7AF-3F9F-497E-8C11-092531DFA339}" srcOrd="0" destOrd="0" presId="urn:microsoft.com/office/officeart/2005/8/layout/default#1"/>
    <dgm:cxn modelId="{33A2AD5D-EAC8-4AB7-8E59-035FBC5C4462}" srcId="{E8B3CD0F-6127-4C04-84AE-381D2B92DFBD}" destId="{26C59FCB-FD89-45C8-9B3B-D8701E9225AC}" srcOrd="0" destOrd="0" parTransId="{514EBFC6-68C9-46B5-9C8E-96840CC71E2E}" sibTransId="{80BA3EC4-E0A4-4608-9932-EA4773F4A069}"/>
    <dgm:cxn modelId="{DCBF0F02-D6E8-4179-B276-C347C08D3D80}" type="presOf" srcId="{52FA068B-3869-4F98-953C-A7717222A39B}" destId="{3819B14B-C7F1-42F8-8AFB-E40EAA828A6D}" srcOrd="0" destOrd="0" presId="urn:microsoft.com/office/officeart/2005/8/layout/default#1"/>
    <dgm:cxn modelId="{4B81D964-87BA-46B2-859C-3726BBC1EC15}" type="presOf" srcId="{85EAB8E4-14BC-4376-89B8-5FF3877069C3}" destId="{6048D3A7-6B1C-4797-B579-8BA679D00D5C}" srcOrd="0" destOrd="0" presId="urn:microsoft.com/office/officeart/2005/8/layout/default#1"/>
    <dgm:cxn modelId="{3E563459-6564-412D-AF21-9A665EA38E06}" srcId="{E8B3CD0F-6127-4C04-84AE-381D2B92DFBD}" destId="{52FA068B-3869-4F98-953C-A7717222A39B}" srcOrd="1" destOrd="0" parTransId="{9F4B6580-6528-4B45-A8FE-9C78C354A820}" sibTransId="{78BDF2CB-BC93-4E7A-9090-80ED712E2505}"/>
    <dgm:cxn modelId="{074B8338-65AC-4CAB-AC87-230742F038E2}" type="presParOf" srcId="{0629B576-2483-49D1-8BF9-655C12610A5A}" destId="{0123E7AF-3F9F-497E-8C11-092531DFA339}" srcOrd="0" destOrd="0" presId="urn:microsoft.com/office/officeart/2005/8/layout/default#1"/>
    <dgm:cxn modelId="{F7ABC640-E320-41B5-9C6A-5A5499A6F107}" type="presParOf" srcId="{0629B576-2483-49D1-8BF9-655C12610A5A}" destId="{5B0257F4-D644-42DB-BC82-C0DA57E2606C}" srcOrd="1" destOrd="0" presId="urn:microsoft.com/office/officeart/2005/8/layout/default#1"/>
    <dgm:cxn modelId="{0E00DD13-E91A-4A7B-BF5F-0981CECED4D2}" type="presParOf" srcId="{0629B576-2483-49D1-8BF9-655C12610A5A}" destId="{3819B14B-C7F1-42F8-8AFB-E40EAA828A6D}" srcOrd="2" destOrd="0" presId="urn:microsoft.com/office/officeart/2005/8/layout/default#1"/>
    <dgm:cxn modelId="{F4EAECF5-CDC5-4821-A8A8-895855EC96A2}" type="presParOf" srcId="{0629B576-2483-49D1-8BF9-655C12610A5A}" destId="{8891291D-0322-4789-AB1C-AC9128B27C23}" srcOrd="3" destOrd="0" presId="urn:microsoft.com/office/officeart/2005/8/layout/default#1"/>
    <dgm:cxn modelId="{A70CE8AF-A7D0-4197-815D-4C0AA1A9D4EA}" type="presParOf" srcId="{0629B576-2483-49D1-8BF9-655C12610A5A}" destId="{6048D3A7-6B1C-4797-B579-8BA679D00D5C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B3CD0F-6127-4C04-84AE-381D2B92DFBD}" type="doc">
      <dgm:prSet loTypeId="urn:microsoft.com/office/officeart/2005/8/layout/default#2" loCatId="list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0ED88EB-1595-46A2-B944-B18AB17A71D3}">
      <dgm:prSet custT="1"/>
      <dgm:spPr/>
      <dgm:t>
        <a:bodyPr/>
        <a:lstStyle/>
        <a:p>
          <a:r>
            <a:rPr lang="ru-RU" sz="2400" b="1" i="0" dirty="0" smtClean="0"/>
            <a:t>– это равный по сумме ежемесячный платёж, который включает в себя сумму начисленных процентов по кредиту и сумму основного долга</a:t>
          </a:r>
          <a:r>
            <a:rPr lang="ru-RU" sz="2000" dirty="0" smtClean="0"/>
            <a:t>. </a:t>
          </a:r>
          <a:endParaRPr lang="ru-RU" sz="2000" dirty="0"/>
        </a:p>
      </dgm:t>
    </dgm:pt>
    <dgm:pt modelId="{59364B84-36FB-481E-936C-475C1DD0E007}" type="sibTrans" cxnId="{CEBB2CAF-1067-4A35-9321-18B310EC022B}">
      <dgm:prSet/>
      <dgm:spPr/>
      <dgm:t>
        <a:bodyPr/>
        <a:lstStyle/>
        <a:p>
          <a:endParaRPr lang="ru-RU"/>
        </a:p>
      </dgm:t>
    </dgm:pt>
    <dgm:pt modelId="{B6EF0FC4-CAA6-43DD-9316-CC4331E53264}" type="parTrans" cxnId="{CEBB2CAF-1067-4A35-9321-18B310EC022B}">
      <dgm:prSet/>
      <dgm:spPr/>
      <dgm:t>
        <a:bodyPr/>
        <a:lstStyle/>
        <a:p>
          <a:endParaRPr lang="ru-RU"/>
        </a:p>
      </dgm:t>
    </dgm:pt>
    <dgm:pt modelId="{CE0BCB19-B803-44B2-BE3C-A70C6A0C61C9}">
      <dgm:prSet custT="1"/>
      <dgm:spPr/>
      <dgm:t>
        <a:bodyPr/>
        <a:lstStyle/>
        <a:p>
          <a:r>
            <a:rPr lang="ru-RU" sz="2000" b="1" dirty="0" smtClean="0"/>
            <a:t>в первые месяцы и годы заемщик платит большую часть процентов (наперед), а большая часть основного долга (это та сумма, которую непосредственно взята в кредит) погашается во второй половине кредитного периода</a:t>
          </a:r>
          <a:endParaRPr lang="ru-RU" sz="2000" b="1" dirty="0"/>
        </a:p>
      </dgm:t>
    </dgm:pt>
    <dgm:pt modelId="{C76434A4-D04C-4E3B-88A1-F6028D38C793}" type="parTrans" cxnId="{2AB8FE79-BCDE-468D-B09E-12A1F604CBA0}">
      <dgm:prSet/>
      <dgm:spPr/>
      <dgm:t>
        <a:bodyPr/>
        <a:lstStyle/>
        <a:p>
          <a:endParaRPr lang="ru-RU"/>
        </a:p>
      </dgm:t>
    </dgm:pt>
    <dgm:pt modelId="{3A9FBBAF-C357-400C-B0F2-CC081C06AFC9}" type="sibTrans" cxnId="{2AB8FE79-BCDE-468D-B09E-12A1F604CBA0}">
      <dgm:prSet/>
      <dgm:spPr/>
      <dgm:t>
        <a:bodyPr/>
        <a:lstStyle/>
        <a:p>
          <a:endParaRPr lang="ru-RU"/>
        </a:p>
      </dgm:t>
    </dgm:pt>
    <dgm:pt modelId="{E994B0FF-F53C-4718-B759-3B7AFEFEBC01}">
      <dgm:prSet custT="1"/>
      <dgm:spPr/>
      <dgm:t>
        <a:bodyPr/>
        <a:lstStyle/>
        <a:p>
          <a:r>
            <a:rPr lang="ru-RU" sz="2800" dirty="0" smtClean="0"/>
            <a:t>Аннуитетный платёж рассчитывается с использованием сложного процента</a:t>
          </a:r>
          <a:endParaRPr lang="ru-RU" sz="2800" dirty="0"/>
        </a:p>
      </dgm:t>
    </dgm:pt>
    <dgm:pt modelId="{32218B2D-A76E-472A-8E54-97CEA247E9C3}" type="parTrans" cxnId="{57083A17-F186-4EBD-ADA2-32F167BD39C4}">
      <dgm:prSet/>
      <dgm:spPr/>
      <dgm:t>
        <a:bodyPr/>
        <a:lstStyle/>
        <a:p>
          <a:endParaRPr lang="ru-RU"/>
        </a:p>
      </dgm:t>
    </dgm:pt>
    <dgm:pt modelId="{DD5F2227-4CCC-4362-97E7-DFD8215E8D15}" type="sibTrans" cxnId="{57083A17-F186-4EBD-ADA2-32F167BD39C4}">
      <dgm:prSet/>
      <dgm:spPr/>
      <dgm:t>
        <a:bodyPr/>
        <a:lstStyle/>
        <a:p>
          <a:endParaRPr lang="ru-RU"/>
        </a:p>
      </dgm:t>
    </dgm:pt>
    <dgm:pt modelId="{0629B576-2483-49D1-8BF9-655C12610A5A}" type="pres">
      <dgm:prSet presAssocID="{E8B3CD0F-6127-4C04-84AE-381D2B92DFB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20313C-D2BE-4956-948B-EDDAF0151557}" type="pres">
      <dgm:prSet presAssocID="{40ED88EB-1595-46A2-B944-B18AB17A71D3}" presName="node" presStyleLbl="node1" presStyleIdx="0" presStyleCnt="3" custScaleX="2000000" custScaleY="815006" custLinFactY="-100000" custLinFactNeighborX="66917" custLinFactNeighborY="-11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005F4-3634-4753-8472-A21C9075D30E}" type="pres">
      <dgm:prSet presAssocID="{59364B84-36FB-481E-936C-475C1DD0E007}" presName="sibTrans" presStyleCnt="0"/>
      <dgm:spPr/>
    </dgm:pt>
    <dgm:pt modelId="{220F9A95-0E42-4640-87D0-C31B1EE64BFC}" type="pres">
      <dgm:prSet presAssocID="{E994B0FF-F53C-4718-B759-3B7AFEFEBC01}" presName="node" presStyleLbl="node1" presStyleIdx="1" presStyleCnt="3" custScaleX="1700083" custScaleY="752508" custLinFactX="100000" custLinFactY="-53963" custLinFactNeighborX="1943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775097-5991-426F-8F82-17A8D71DE690}" type="pres">
      <dgm:prSet presAssocID="{DD5F2227-4CCC-4362-97E7-DFD8215E8D15}" presName="sibTrans" presStyleCnt="0"/>
      <dgm:spPr/>
    </dgm:pt>
    <dgm:pt modelId="{4093FFC4-88AB-4894-82F8-AF93765AC90D}" type="pres">
      <dgm:prSet presAssocID="{CE0BCB19-B803-44B2-BE3C-A70C6A0C61C9}" presName="node" presStyleLbl="node1" presStyleIdx="2" presStyleCnt="3" custScaleX="2000000" custScaleY="569574" custLinFactNeighborX="-244" custLinFactNeighborY="40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280B5D5-C07D-4644-AFB9-AE320AF6174D}" type="presOf" srcId="{E8B3CD0F-6127-4C04-84AE-381D2B92DFBD}" destId="{0629B576-2483-49D1-8BF9-655C12610A5A}" srcOrd="0" destOrd="0" presId="urn:microsoft.com/office/officeart/2005/8/layout/default#2"/>
    <dgm:cxn modelId="{B75B84F6-0121-4B66-B7A7-49CDE8D2214A}" type="presOf" srcId="{E994B0FF-F53C-4718-B759-3B7AFEFEBC01}" destId="{220F9A95-0E42-4640-87D0-C31B1EE64BFC}" srcOrd="0" destOrd="0" presId="urn:microsoft.com/office/officeart/2005/8/layout/default#2"/>
    <dgm:cxn modelId="{D5EC21E3-643B-4C97-A0D5-A5682D26561C}" type="presOf" srcId="{CE0BCB19-B803-44B2-BE3C-A70C6A0C61C9}" destId="{4093FFC4-88AB-4894-82F8-AF93765AC90D}" srcOrd="0" destOrd="0" presId="urn:microsoft.com/office/officeart/2005/8/layout/default#2"/>
    <dgm:cxn modelId="{57083A17-F186-4EBD-ADA2-32F167BD39C4}" srcId="{E8B3CD0F-6127-4C04-84AE-381D2B92DFBD}" destId="{E994B0FF-F53C-4718-B759-3B7AFEFEBC01}" srcOrd="1" destOrd="0" parTransId="{32218B2D-A76E-472A-8E54-97CEA247E9C3}" sibTransId="{DD5F2227-4CCC-4362-97E7-DFD8215E8D15}"/>
    <dgm:cxn modelId="{CEBB2CAF-1067-4A35-9321-18B310EC022B}" srcId="{E8B3CD0F-6127-4C04-84AE-381D2B92DFBD}" destId="{40ED88EB-1595-46A2-B944-B18AB17A71D3}" srcOrd="0" destOrd="0" parTransId="{B6EF0FC4-CAA6-43DD-9316-CC4331E53264}" sibTransId="{59364B84-36FB-481E-936C-475C1DD0E007}"/>
    <dgm:cxn modelId="{948FA8D6-6565-486B-B9DD-66739538D380}" type="presOf" srcId="{40ED88EB-1595-46A2-B944-B18AB17A71D3}" destId="{7920313C-D2BE-4956-948B-EDDAF0151557}" srcOrd="0" destOrd="0" presId="urn:microsoft.com/office/officeart/2005/8/layout/default#2"/>
    <dgm:cxn modelId="{2AB8FE79-BCDE-468D-B09E-12A1F604CBA0}" srcId="{E8B3CD0F-6127-4C04-84AE-381D2B92DFBD}" destId="{CE0BCB19-B803-44B2-BE3C-A70C6A0C61C9}" srcOrd="2" destOrd="0" parTransId="{C76434A4-D04C-4E3B-88A1-F6028D38C793}" sibTransId="{3A9FBBAF-C357-400C-B0F2-CC081C06AFC9}"/>
    <dgm:cxn modelId="{23DFF49C-8DF1-438F-BD5D-141001DB6CDF}" type="presParOf" srcId="{0629B576-2483-49D1-8BF9-655C12610A5A}" destId="{7920313C-D2BE-4956-948B-EDDAF0151557}" srcOrd="0" destOrd="0" presId="urn:microsoft.com/office/officeart/2005/8/layout/default#2"/>
    <dgm:cxn modelId="{F7ED9E00-C71E-425F-B7C3-78A77D958B9E}" type="presParOf" srcId="{0629B576-2483-49D1-8BF9-655C12610A5A}" destId="{ABE005F4-3634-4753-8472-A21C9075D30E}" srcOrd="1" destOrd="0" presId="urn:microsoft.com/office/officeart/2005/8/layout/default#2"/>
    <dgm:cxn modelId="{254F79F5-CEEB-4E2C-8CA4-61FF412E6D05}" type="presParOf" srcId="{0629B576-2483-49D1-8BF9-655C12610A5A}" destId="{220F9A95-0E42-4640-87D0-C31B1EE64BFC}" srcOrd="2" destOrd="0" presId="urn:microsoft.com/office/officeart/2005/8/layout/default#2"/>
    <dgm:cxn modelId="{BEDA7CBF-6BCF-4E58-A168-DD080BD3C75A}" type="presParOf" srcId="{0629B576-2483-49D1-8BF9-655C12610A5A}" destId="{4A775097-5991-426F-8F82-17A8D71DE690}" srcOrd="3" destOrd="0" presId="urn:microsoft.com/office/officeart/2005/8/layout/default#2"/>
    <dgm:cxn modelId="{D9AE3C86-964A-4F09-ADB4-D4A5D4224553}" type="presParOf" srcId="{0629B576-2483-49D1-8BF9-655C12610A5A}" destId="{4093FFC4-88AB-4894-82F8-AF93765AC90D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D7172-2982-4142-B389-0397986AA6C7}">
      <dsp:nvSpPr>
        <dsp:cNvPr id="0" name=""/>
        <dsp:cNvSpPr/>
      </dsp:nvSpPr>
      <dsp:spPr>
        <a:xfrm>
          <a:off x="314327" y="1727200"/>
          <a:ext cx="7229525" cy="6096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B0705-0D06-406A-B6DE-B292AA292232}">
      <dsp:nvSpPr>
        <dsp:cNvPr id="0" name=""/>
        <dsp:cNvSpPr/>
      </dsp:nvSpPr>
      <dsp:spPr>
        <a:xfrm>
          <a:off x="626598" y="9447"/>
          <a:ext cx="8303119" cy="57152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ВВЕДЕНИЕ</a:t>
          </a:r>
          <a:endParaRPr lang="ru-RU" sz="2800" kern="1200" dirty="0"/>
        </a:p>
      </dsp:txBody>
      <dsp:txXfrm>
        <a:off x="626598" y="9447"/>
        <a:ext cx="8303119" cy="571528"/>
      </dsp:txXfrm>
    </dsp:sp>
    <dsp:sp modelId="{D4D49139-6B5C-45D1-BD2E-6D517728DA82}">
      <dsp:nvSpPr>
        <dsp:cNvPr id="0" name=""/>
        <dsp:cNvSpPr/>
      </dsp:nvSpPr>
      <dsp:spPr>
        <a:xfrm>
          <a:off x="1571599" y="796418"/>
          <a:ext cx="3363386" cy="37041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1.ОСНОВНАЯ ЧАСТЬ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1.1. Сведения о кредитах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1.2. Расчеты по процентным ставкам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1.3. Два типа погашения кредита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1571599" y="796418"/>
        <a:ext cx="3363386" cy="3704174"/>
      </dsp:txXfrm>
    </dsp:sp>
    <dsp:sp modelId="{D70982E0-2FA6-4E69-8B08-5C590552D72C}">
      <dsp:nvSpPr>
        <dsp:cNvPr id="0" name=""/>
        <dsp:cNvSpPr/>
      </dsp:nvSpPr>
      <dsp:spPr>
        <a:xfrm>
          <a:off x="5000635" y="857250"/>
          <a:ext cx="2946187" cy="114735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 ЗАКЛЮЧЕНИЕ</a:t>
          </a:r>
          <a:endParaRPr lang="ru-RU" sz="2400" b="1" kern="1200" dirty="0"/>
        </a:p>
      </dsp:txBody>
      <dsp:txXfrm>
        <a:off x="5000635" y="857250"/>
        <a:ext cx="2946187" cy="1147352"/>
      </dsp:txXfrm>
    </dsp:sp>
    <dsp:sp modelId="{A87F4A95-5ACB-40C9-9548-724B3548950B}">
      <dsp:nvSpPr>
        <dsp:cNvPr id="0" name=""/>
        <dsp:cNvSpPr/>
      </dsp:nvSpPr>
      <dsp:spPr>
        <a:xfrm>
          <a:off x="5643563" y="2857505"/>
          <a:ext cx="2619224" cy="160939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СПИСОК ИСПОЛЬЗУЕМОЙ ЛИТЕРАТУРЫ</a:t>
          </a:r>
          <a:endParaRPr lang="ru-RU" sz="1800" kern="1200" dirty="0"/>
        </a:p>
      </dsp:txBody>
      <dsp:txXfrm>
        <a:off x="5643563" y="2857505"/>
        <a:ext cx="2619224" cy="1609393"/>
      </dsp:txXfrm>
    </dsp:sp>
    <dsp:sp modelId="{1E676784-8A3B-49C3-8050-521D69C07C66}">
      <dsp:nvSpPr>
        <dsp:cNvPr id="0" name=""/>
        <dsp:cNvSpPr/>
      </dsp:nvSpPr>
      <dsp:spPr>
        <a:xfrm>
          <a:off x="0" y="4920431"/>
          <a:ext cx="8929718" cy="804422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BE03E4-285C-46DC-9A74-360F8990AA82}">
      <dsp:nvSpPr>
        <dsp:cNvPr id="0" name=""/>
        <dsp:cNvSpPr/>
      </dsp:nvSpPr>
      <dsp:spPr>
        <a:xfrm>
          <a:off x="0" y="2581207"/>
          <a:ext cx="6786610" cy="8472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Древняя Греция</a:t>
          </a:r>
          <a:endParaRPr lang="ru-RU" sz="1800" b="1" kern="1200" dirty="0"/>
        </a:p>
      </dsp:txBody>
      <dsp:txXfrm>
        <a:off x="0" y="2581207"/>
        <a:ext cx="6786610" cy="457493"/>
      </dsp:txXfrm>
    </dsp:sp>
    <dsp:sp modelId="{847048A6-BE28-42CE-9AE6-090D5E5C5A9B}">
      <dsp:nvSpPr>
        <dsp:cNvPr id="0" name=""/>
        <dsp:cNvSpPr/>
      </dsp:nvSpPr>
      <dsp:spPr>
        <a:xfrm>
          <a:off x="0" y="3021757"/>
          <a:ext cx="6786610" cy="3897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Кредиторы на земле своих должников размещали долговые камни, которые назывались ипотека 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3021757"/>
        <a:ext cx="6786610" cy="389716"/>
      </dsp:txXfrm>
    </dsp:sp>
    <dsp:sp modelId="{4A336FA9-0009-457E-A0D4-4D29E906B962}">
      <dsp:nvSpPr>
        <dsp:cNvPr id="0" name=""/>
        <dsp:cNvSpPr/>
      </dsp:nvSpPr>
      <dsp:spPr>
        <a:xfrm rot="10800000">
          <a:off x="0" y="1290906"/>
          <a:ext cx="6786610" cy="130300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Вавилонский царь Хаммурапи</a:t>
          </a:r>
          <a:endParaRPr lang="ru-RU" sz="1800" b="1" kern="1200" dirty="0"/>
        </a:p>
      </dsp:txBody>
      <dsp:txXfrm rot="-10800000">
        <a:off x="0" y="1290906"/>
        <a:ext cx="6786610" cy="457356"/>
      </dsp:txXfrm>
    </dsp:sp>
    <dsp:sp modelId="{304DA486-A6D7-4B3D-867F-D372AAB95238}">
      <dsp:nvSpPr>
        <dsp:cNvPr id="0" name=""/>
        <dsp:cNvSpPr/>
      </dsp:nvSpPr>
      <dsp:spPr>
        <a:xfrm>
          <a:off x="828" y="1748263"/>
          <a:ext cx="6461860" cy="389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Должники по кредитам были обязаны отдавать своих детей в рабство из-за неуплаты одолженных средств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828" y="1748263"/>
        <a:ext cx="6461860" cy="389599"/>
      </dsp:txXfrm>
    </dsp:sp>
    <dsp:sp modelId="{216DB07E-5E91-477C-8AA4-E59C3DB8C3C2}">
      <dsp:nvSpPr>
        <dsp:cNvPr id="0" name=""/>
        <dsp:cNvSpPr/>
      </dsp:nvSpPr>
      <dsp:spPr>
        <a:xfrm>
          <a:off x="6462688" y="1748263"/>
          <a:ext cx="323093" cy="389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672" tIns="7620" rIns="42672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6462688" y="1748263"/>
        <a:ext cx="323093" cy="389599"/>
      </dsp:txXfrm>
    </dsp:sp>
    <dsp:sp modelId="{96A51EFF-652A-43BE-B30F-EF049B59A7B0}">
      <dsp:nvSpPr>
        <dsp:cNvPr id="0" name=""/>
        <dsp:cNvSpPr/>
      </dsp:nvSpPr>
      <dsp:spPr>
        <a:xfrm rot="10800000">
          <a:off x="0" y="606"/>
          <a:ext cx="6786610" cy="130300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VIII</a:t>
          </a:r>
          <a:r>
            <a:rPr lang="ru-RU" sz="1800" b="1" kern="1200" dirty="0" smtClean="0"/>
            <a:t> век  до н.э.</a:t>
          </a:r>
          <a:endParaRPr lang="ru-RU" sz="1800" kern="1200" dirty="0"/>
        </a:p>
      </dsp:txBody>
      <dsp:txXfrm rot="-10800000">
        <a:off x="0" y="606"/>
        <a:ext cx="6786610" cy="457356"/>
      </dsp:txXfrm>
    </dsp:sp>
    <dsp:sp modelId="{FC5B5578-443A-40E1-B190-0D3538EBB8CA}">
      <dsp:nvSpPr>
        <dsp:cNvPr id="0" name=""/>
        <dsp:cNvSpPr/>
      </dsp:nvSpPr>
      <dsp:spPr>
        <a:xfrm>
          <a:off x="0" y="457962"/>
          <a:ext cx="6786610" cy="3895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2">
                  <a:lumMod val="50000"/>
                </a:schemeClr>
              </a:solidFill>
            </a:rPr>
            <a:t>Первые ростовщики  появились в Ассирии, Вавилоне, Египте</a:t>
          </a:r>
          <a:endParaRPr lang="ru-RU" sz="18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0" y="457962"/>
        <a:ext cx="6786610" cy="3895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B1456-9F22-4483-8A44-CE6C7E2835EB}">
      <dsp:nvSpPr>
        <dsp:cNvPr id="0" name=""/>
        <dsp:cNvSpPr/>
      </dsp:nvSpPr>
      <dsp:spPr>
        <a:xfrm>
          <a:off x="5353813" y="2446698"/>
          <a:ext cx="91440" cy="4556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453B8-9B89-43F4-BE65-4C3BE995D05B}">
      <dsp:nvSpPr>
        <dsp:cNvPr id="0" name=""/>
        <dsp:cNvSpPr/>
      </dsp:nvSpPr>
      <dsp:spPr>
        <a:xfrm>
          <a:off x="3966794" y="1035772"/>
          <a:ext cx="1432739" cy="4161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1048"/>
              </a:lnTo>
              <a:lnTo>
                <a:pt x="1432739" y="271048"/>
              </a:lnTo>
              <a:lnTo>
                <a:pt x="1432739" y="416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80C206-7F67-4136-90EC-C3A479F7496E}">
      <dsp:nvSpPr>
        <dsp:cNvPr id="0" name=""/>
        <dsp:cNvSpPr/>
      </dsp:nvSpPr>
      <dsp:spPr>
        <a:xfrm>
          <a:off x="2527537" y="2446698"/>
          <a:ext cx="957331" cy="4556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80"/>
              </a:lnTo>
              <a:lnTo>
                <a:pt x="957331" y="310480"/>
              </a:lnTo>
              <a:lnTo>
                <a:pt x="957331" y="45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46BF6-90E7-489C-A1E2-5E71FAC79B84}">
      <dsp:nvSpPr>
        <dsp:cNvPr id="0" name=""/>
        <dsp:cNvSpPr/>
      </dsp:nvSpPr>
      <dsp:spPr>
        <a:xfrm>
          <a:off x="1570205" y="2446698"/>
          <a:ext cx="957331" cy="455602"/>
        </a:xfrm>
        <a:custGeom>
          <a:avLst/>
          <a:gdLst/>
          <a:ahLst/>
          <a:cxnLst/>
          <a:rect l="0" t="0" r="0" b="0"/>
          <a:pathLst>
            <a:path>
              <a:moveTo>
                <a:pt x="957331" y="0"/>
              </a:moveTo>
              <a:lnTo>
                <a:pt x="957331" y="310480"/>
              </a:lnTo>
              <a:lnTo>
                <a:pt x="0" y="310480"/>
              </a:lnTo>
              <a:lnTo>
                <a:pt x="0" y="45560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3C4730-B355-4635-BECC-9FFF534BD890}">
      <dsp:nvSpPr>
        <dsp:cNvPr id="0" name=""/>
        <dsp:cNvSpPr/>
      </dsp:nvSpPr>
      <dsp:spPr>
        <a:xfrm>
          <a:off x="2527537" y="1035772"/>
          <a:ext cx="1439256" cy="416170"/>
        </a:xfrm>
        <a:custGeom>
          <a:avLst/>
          <a:gdLst/>
          <a:ahLst/>
          <a:cxnLst/>
          <a:rect l="0" t="0" r="0" b="0"/>
          <a:pathLst>
            <a:path>
              <a:moveTo>
                <a:pt x="1439256" y="0"/>
              </a:moveTo>
              <a:lnTo>
                <a:pt x="1439256" y="271048"/>
              </a:lnTo>
              <a:lnTo>
                <a:pt x="0" y="271048"/>
              </a:lnTo>
              <a:lnTo>
                <a:pt x="0" y="4161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EF550-3D03-45FC-A037-A3D7EC9402F5}">
      <dsp:nvSpPr>
        <dsp:cNvPr id="0" name=""/>
        <dsp:cNvSpPr/>
      </dsp:nvSpPr>
      <dsp:spPr>
        <a:xfrm>
          <a:off x="3183522" y="41017"/>
          <a:ext cx="1566543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D99439-7141-4437-87A6-15C55C1B3AFE}">
      <dsp:nvSpPr>
        <dsp:cNvPr id="0" name=""/>
        <dsp:cNvSpPr/>
      </dsp:nvSpPr>
      <dsp:spPr>
        <a:xfrm>
          <a:off x="3357582" y="206375"/>
          <a:ext cx="1566543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ПРОБЛЕМА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386717" y="235510"/>
        <a:ext cx="1508273" cy="936484"/>
      </dsp:txXfrm>
    </dsp:sp>
    <dsp:sp modelId="{AA307BB2-E109-49E9-AA47-4918D0434E7F}">
      <dsp:nvSpPr>
        <dsp:cNvPr id="0" name=""/>
        <dsp:cNvSpPr/>
      </dsp:nvSpPr>
      <dsp:spPr>
        <a:xfrm>
          <a:off x="1744266" y="1451943"/>
          <a:ext cx="1566543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FD26DD-E03D-420B-808C-585C185202C0}">
      <dsp:nvSpPr>
        <dsp:cNvPr id="0" name=""/>
        <dsp:cNvSpPr/>
      </dsp:nvSpPr>
      <dsp:spPr>
        <a:xfrm>
          <a:off x="1918326" y="1617301"/>
          <a:ext cx="1566543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ОБЪЕКТ ИССЛЕДОВАНИЯ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947461" y="1646436"/>
        <a:ext cx="1508273" cy="936484"/>
      </dsp:txXfrm>
    </dsp:sp>
    <dsp:sp modelId="{6D2D04B1-A9B4-482B-A5AE-530EAF794E28}">
      <dsp:nvSpPr>
        <dsp:cNvPr id="0" name=""/>
        <dsp:cNvSpPr/>
      </dsp:nvSpPr>
      <dsp:spPr>
        <a:xfrm>
          <a:off x="786934" y="2902301"/>
          <a:ext cx="1566543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33795-1BB9-4AE3-B5A8-55D666E11C54}">
      <dsp:nvSpPr>
        <dsp:cNvPr id="0" name=""/>
        <dsp:cNvSpPr/>
      </dsp:nvSpPr>
      <dsp:spPr>
        <a:xfrm>
          <a:off x="960994" y="3067659"/>
          <a:ext cx="1566543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ЦЕЛЬ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990129" y="3096794"/>
        <a:ext cx="1508273" cy="936484"/>
      </dsp:txXfrm>
    </dsp:sp>
    <dsp:sp modelId="{C76EC0D5-A9D1-407D-AD36-6062287784BC}">
      <dsp:nvSpPr>
        <dsp:cNvPr id="0" name=""/>
        <dsp:cNvSpPr/>
      </dsp:nvSpPr>
      <dsp:spPr>
        <a:xfrm>
          <a:off x="2701598" y="2902301"/>
          <a:ext cx="1566543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90022-F08C-4B14-A184-399CE8DF11AB}">
      <dsp:nvSpPr>
        <dsp:cNvPr id="0" name=""/>
        <dsp:cNvSpPr/>
      </dsp:nvSpPr>
      <dsp:spPr>
        <a:xfrm>
          <a:off x="2875658" y="3067659"/>
          <a:ext cx="1566543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ЗАДАЧИ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904793" y="3096794"/>
        <a:ext cx="1508273" cy="936484"/>
      </dsp:txXfrm>
    </dsp:sp>
    <dsp:sp modelId="{39FC6671-8FD8-4F46-9459-D2DDE6A39482}">
      <dsp:nvSpPr>
        <dsp:cNvPr id="0" name=""/>
        <dsp:cNvSpPr/>
      </dsp:nvSpPr>
      <dsp:spPr>
        <a:xfrm>
          <a:off x="4616262" y="1451943"/>
          <a:ext cx="1566543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C2FC1E-C929-43C1-B342-77125CA3F787}">
      <dsp:nvSpPr>
        <dsp:cNvPr id="0" name=""/>
        <dsp:cNvSpPr/>
      </dsp:nvSpPr>
      <dsp:spPr>
        <a:xfrm>
          <a:off x="4790322" y="1617301"/>
          <a:ext cx="1566543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ПРЕДМЕТ ИССЛЕДОВАНИЯ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819457" y="1646436"/>
        <a:ext cx="1508273" cy="936484"/>
      </dsp:txXfrm>
    </dsp:sp>
    <dsp:sp modelId="{2A6398B2-C53A-48F7-A8DF-04457E4AAEEA}">
      <dsp:nvSpPr>
        <dsp:cNvPr id="0" name=""/>
        <dsp:cNvSpPr/>
      </dsp:nvSpPr>
      <dsp:spPr>
        <a:xfrm>
          <a:off x="4616262" y="2902301"/>
          <a:ext cx="1566543" cy="9947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4AA1CE-2123-45B7-828E-4A964F76CE88}">
      <dsp:nvSpPr>
        <dsp:cNvPr id="0" name=""/>
        <dsp:cNvSpPr/>
      </dsp:nvSpPr>
      <dsp:spPr>
        <a:xfrm>
          <a:off x="4790322" y="3067659"/>
          <a:ext cx="1566543" cy="9947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solidFill>
                <a:schemeClr val="bg2">
                  <a:lumMod val="50000"/>
                </a:schemeClr>
              </a:solidFill>
            </a:rPr>
            <a:t>ГИПОТЕЗА</a:t>
          </a:r>
          <a:endParaRPr lang="ru-RU" sz="15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4819457" y="3096794"/>
        <a:ext cx="1508273" cy="936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3E7AF-3F9F-497E-8C11-092531DFA339}">
      <dsp:nvSpPr>
        <dsp:cNvPr id="0" name=""/>
        <dsp:cNvSpPr/>
      </dsp:nvSpPr>
      <dsp:spPr>
        <a:xfrm>
          <a:off x="1534536" y="0"/>
          <a:ext cx="5394949" cy="21100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Вся сумма основного долга делится на равные части и эта часть с суммой процентов, начисленных на остаток основного долга, ежемесячно выплачивается</a:t>
          </a:r>
          <a:endParaRPr lang="ru-RU" sz="2400" b="0" i="0" kern="1200" dirty="0"/>
        </a:p>
      </dsp:txBody>
      <dsp:txXfrm>
        <a:off x="1534536" y="0"/>
        <a:ext cx="5394949" cy="2110048"/>
      </dsp:txXfrm>
    </dsp:sp>
    <dsp:sp modelId="{3819B14B-C7F1-42F8-8AFB-E40EAA828A6D}">
      <dsp:nvSpPr>
        <dsp:cNvPr id="0" name=""/>
        <dsp:cNvSpPr/>
      </dsp:nvSpPr>
      <dsp:spPr>
        <a:xfrm>
          <a:off x="0" y="2214577"/>
          <a:ext cx="3655477" cy="19906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Во-первых, две трети процентов заемщику приходится платить в первую половину срока, когда на эти деньги можно купить гораздо больше, чем через 5, 10 или 20 лет</a:t>
          </a:r>
          <a:endParaRPr lang="ru-RU" sz="1800" b="1" kern="1200" dirty="0"/>
        </a:p>
      </dsp:txBody>
      <dsp:txXfrm>
        <a:off x="0" y="2214577"/>
        <a:ext cx="3655477" cy="1990614"/>
      </dsp:txXfrm>
    </dsp:sp>
    <dsp:sp modelId="{6048D3A7-6B1C-4797-B579-8BA679D00D5C}">
      <dsp:nvSpPr>
        <dsp:cNvPr id="0" name=""/>
        <dsp:cNvSpPr/>
      </dsp:nvSpPr>
      <dsp:spPr>
        <a:xfrm>
          <a:off x="3730396" y="2518414"/>
          <a:ext cx="3199089" cy="21111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Во-вторых, кредит с дифференцированным платежом труднее получить, ведь банк оценивает максимальную сумму кредита исходя из способности клиента «потянуть» первые платежи</a:t>
          </a:r>
          <a:r>
            <a:rPr lang="ru-RU" sz="1800" kern="1200" dirty="0" smtClean="0"/>
            <a:t>. </a:t>
          </a:r>
          <a:endParaRPr lang="ru-RU" sz="1800" kern="1200" dirty="0"/>
        </a:p>
      </dsp:txBody>
      <dsp:txXfrm>
        <a:off x="3730396" y="2518414"/>
        <a:ext cx="3199089" cy="21111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20313C-D2BE-4956-948B-EDDAF0151557}">
      <dsp:nvSpPr>
        <dsp:cNvPr id="0" name=""/>
        <dsp:cNvSpPr/>
      </dsp:nvSpPr>
      <dsp:spPr>
        <a:xfrm>
          <a:off x="1726" y="678686"/>
          <a:ext cx="7070603" cy="17287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– это равный по сумме ежемесячный платёж, который включает в себя сумму начисленных процентов по кредиту и сумму основного долга</a:t>
          </a:r>
          <a:r>
            <a:rPr lang="ru-RU" sz="2000" kern="1200" dirty="0" smtClean="0"/>
            <a:t>. </a:t>
          </a:r>
          <a:endParaRPr lang="ru-RU" sz="2000" kern="1200" dirty="0"/>
        </a:p>
      </dsp:txBody>
      <dsp:txXfrm>
        <a:off x="1726" y="678686"/>
        <a:ext cx="7070603" cy="1728775"/>
      </dsp:txXfrm>
    </dsp:sp>
    <dsp:sp modelId="{220F9A95-0E42-4640-87D0-C31B1EE64BFC}">
      <dsp:nvSpPr>
        <dsp:cNvPr id="0" name=""/>
        <dsp:cNvSpPr/>
      </dsp:nvSpPr>
      <dsp:spPr>
        <a:xfrm>
          <a:off x="1062023" y="2564640"/>
          <a:ext cx="6010306" cy="1596205"/>
        </a:xfrm>
        <a:prstGeom prst="rect">
          <a:avLst/>
        </a:prstGeom>
        <a:solidFill>
          <a:schemeClr val="accent5">
            <a:hueOff val="252720"/>
            <a:satOff val="2500"/>
            <a:lumOff val="-2098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Аннуитетный платёж рассчитывается с использованием сложного процента</a:t>
          </a:r>
          <a:endParaRPr lang="ru-RU" sz="2800" kern="1200" dirty="0"/>
        </a:p>
      </dsp:txBody>
      <dsp:txXfrm>
        <a:off x="1062023" y="2564640"/>
        <a:ext cx="6010306" cy="1596205"/>
      </dsp:txXfrm>
    </dsp:sp>
    <dsp:sp modelId="{4093FFC4-88AB-4894-82F8-AF93765AC90D}">
      <dsp:nvSpPr>
        <dsp:cNvPr id="0" name=""/>
        <dsp:cNvSpPr/>
      </dsp:nvSpPr>
      <dsp:spPr>
        <a:xfrm>
          <a:off x="0" y="4607759"/>
          <a:ext cx="7070603" cy="1208169"/>
        </a:xfrm>
        <a:prstGeom prst="rect">
          <a:avLst/>
        </a:prstGeom>
        <a:solidFill>
          <a:schemeClr val="accent5">
            <a:hueOff val="505440"/>
            <a:satOff val="5000"/>
            <a:lumOff val="-4196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первые месяцы и годы заемщик платит большую часть процентов (наперед), а большая часть основного долга (это та сумма, которую непосредственно взята в кредит) погашается во второй половине кредитного периода</a:t>
          </a:r>
          <a:endParaRPr lang="ru-RU" sz="2000" b="1" kern="1200" dirty="0"/>
        </a:p>
      </dsp:txBody>
      <dsp:txXfrm>
        <a:off x="0" y="4607759"/>
        <a:ext cx="7070603" cy="1208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A6E38-82B1-47BB-A812-313B295FEFF2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89E94-532B-494D-AD7A-712B16D9F5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098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43D39-EB22-4559-A513-F1270C5D2C1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EF187-7A7F-4F07-859D-69458FD2429B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8F19-6E60-400C-A1A0-31C411B96260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BB5D9-C11C-4EC1-8F20-6AE35C1A5A4F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F669-9590-4F43-A455-C09B30D5753B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2CD9-7CAA-4192-AB0F-CB11C32CA4D5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EF471-D7B7-4AE7-B658-D3781A04B020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4A84D-9EC9-4219-A723-2E9067A9527B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0A54E-8706-47E4-B9C0-ED9F016C9F78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ACE46-F9C1-41A1-81C3-09D1447FF1B4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90CD1-7256-4FE6-BF31-4937D2B82047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48141-CEA6-4E41-8995-C196E7833D55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EAA9A-DABF-4EB8-A158-5ECA5994F68C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D30C9-F76C-4D8F-93F6-C3E2E84DBC58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DC04-BF7F-4704-9CEB-C4850C935987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DCE4-F723-4F17-8057-0832C4A216E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604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5AB11-ECF9-4ADA-BCAF-A7F152FFA7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5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787D-9EE8-4CD0-9367-EC0BE87B93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57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536D-6253-44E5-A998-BEE61EB7E8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481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C514F-17E6-4B98-9DA4-9F0B714AA3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915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72947-24AE-4235-A6ED-0CDE22208E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53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CA373-EAFD-4E0B-B891-70D35F31419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257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4E6CD-1E58-42BC-883E-DDDF5C0A1D5B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F14B8-9CD6-4BA2-B15F-219411D218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638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120D-FC0C-4435-B2F7-A84A4C51ACE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285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1B9E-3FDB-4E9F-B624-0CBD338DC22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3774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5C8EB-AC5A-46F1-ACBA-74B4D433E53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6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A7AA4-2910-4229-AB0F-C41217C900DD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9BA25-A95B-407A-AA31-B8BCB257FA08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74976-797D-4ED6-B0CC-6A574B66D33E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00874-983D-40C9-A096-B9916601CF29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0E411-45DD-43ED-A5CF-00B94E433846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0949D-7E42-4B4C-AA44-EEF9BEEC004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40B4-807F-4258-A37D-E7F1597CE0EA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E0586-5A1C-41FD-AA9D-07A4E729E6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A905B-45D8-4403-B446-0AB36D8E893C}" type="datetime1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323B7-C179-45E5-A9D5-EAA9AF4565C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4/26/2019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КРЕДИТЫ - МИФЫ И РЕАЛЬНОСТЬ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ef.by/refs/33/6709/1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152400"/>
            <a:ext cx="8329642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800" dirty="0" smtClean="0">
                <a:solidFill>
                  <a:schemeClr val="bg1"/>
                </a:solidFill>
              </a:rPr>
              <a:t>Кредиты – миф и реальность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7620" y="5643578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Руководитель 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учитель математики Порываева Антонина Ивановна </a:t>
            </a:r>
            <a:endParaRPr lang="ru-RU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>
          <a:xfrm>
            <a:off x="5004048" y="1412776"/>
            <a:ext cx="4000496" cy="164307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Научно – исследовательская работа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ученика 8Б класса 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МАОУ Лицея 12</a:t>
            </a:r>
          </a:p>
          <a:p>
            <a:pPr marL="0" indent="0">
              <a:buFont typeface="Arial" pitchFamily="34" charset="0"/>
              <a:buNone/>
            </a:pPr>
            <a:r>
              <a:rPr lang="ru-RU" sz="2400" b="1" dirty="0" err="1" smtClean="0">
                <a:solidFill>
                  <a:schemeClr val="bg2">
                    <a:lumMod val="50000"/>
                  </a:schemeClr>
                </a:solidFill>
              </a:rPr>
              <a:t>Динисова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Даниила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Шестиугольник 33"/>
          <p:cNvSpPr/>
          <p:nvPr/>
        </p:nvSpPr>
        <p:spPr>
          <a:xfrm>
            <a:off x="1714480" y="1571612"/>
            <a:ext cx="7429520" cy="1857388"/>
          </a:xfrm>
          <a:prstGeom prst="hex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а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 а 1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сумма была положена в банк, выплачивающий доход в размере 7% годовых, если величина вклада по истечении года составила 13</a:t>
            </a:r>
            <a:r>
              <a:rPr lang="ru-RU" sz="2000" dirty="0" smtClean="0">
                <a:solidFill>
                  <a:schemeClr val="tx1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375 руб.?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714876" y="5429264"/>
            <a:ext cx="4429124" cy="92869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т в е т: сумма первоначального вклада 12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500 р.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285728"/>
            <a:ext cx="2643206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/>
              <a:t>b=a</a:t>
            </a:r>
            <a:r>
              <a:rPr lang="ru-RU" sz="3200" dirty="0" smtClean="0"/>
              <a:t> </a:t>
            </a:r>
            <a:r>
              <a:rPr lang="ru-RU" sz="2000" dirty="0"/>
              <a:t>*</a:t>
            </a:r>
            <a:r>
              <a:rPr lang="ru-RU" sz="3200" dirty="0" smtClean="0"/>
              <a:t> </a:t>
            </a:r>
            <a:r>
              <a:rPr lang="en-US" sz="3200" dirty="0" smtClean="0"/>
              <a:t>p</a:t>
            </a:r>
            <a:r>
              <a:rPr lang="ru-RU" sz="3200" dirty="0" smtClean="0"/>
              <a:t>/100</a:t>
            </a:r>
            <a:endParaRPr lang="ru-RU" sz="3200" dirty="0"/>
          </a:p>
        </p:txBody>
      </p:sp>
      <p:sp>
        <p:nvSpPr>
          <p:cNvPr id="12" name="Прямоугольник с двумя вырезанными соседними углами 11"/>
          <p:cNvSpPr/>
          <p:nvPr/>
        </p:nvSpPr>
        <p:spPr>
          <a:xfrm>
            <a:off x="2699792" y="3429000"/>
            <a:ext cx="5976664" cy="2000264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accent2"/>
                </a:solidFill>
              </a:rPr>
              <a:t>Sn</a:t>
            </a:r>
            <a:r>
              <a:rPr lang="en-US" sz="3600" dirty="0" smtClean="0">
                <a:solidFill>
                  <a:schemeClr val="accent2"/>
                </a:solidFill>
              </a:rPr>
              <a:t>=(1</a:t>
            </a:r>
            <a:r>
              <a:rPr lang="ru-RU" sz="3600" dirty="0" smtClean="0">
                <a:solidFill>
                  <a:schemeClr val="accent2"/>
                </a:solidFill>
              </a:rPr>
              <a:t>+</a:t>
            </a:r>
            <a:r>
              <a:rPr lang="en-US" sz="3600" dirty="0" smtClean="0">
                <a:solidFill>
                  <a:schemeClr val="accent2"/>
                </a:solidFill>
              </a:rPr>
              <a:t>P</a:t>
            </a:r>
            <a:r>
              <a:rPr lang="ru-RU" sz="3600" dirty="0" smtClean="0">
                <a:solidFill>
                  <a:schemeClr val="accent2"/>
                </a:solidFill>
              </a:rPr>
              <a:t>/100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chemeClr val="accent2"/>
                </a:solidFill>
              </a:rPr>
              <a:t>*</a:t>
            </a:r>
            <a:r>
              <a:rPr lang="en-US" sz="3600" dirty="0" smtClean="0">
                <a:solidFill>
                  <a:schemeClr val="accent2"/>
                </a:solidFill>
              </a:rPr>
              <a:t>n</a:t>
            </a:r>
            <a:r>
              <a:rPr lang="ru-RU" sz="3600" dirty="0" smtClean="0">
                <a:solidFill>
                  <a:schemeClr val="accent2"/>
                </a:solidFill>
              </a:rPr>
              <a:t>)</a:t>
            </a:r>
            <a:r>
              <a:rPr lang="en-US" sz="3600" dirty="0" smtClean="0">
                <a:solidFill>
                  <a:schemeClr val="accent2"/>
                </a:solidFill>
              </a:rPr>
              <a:t>S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000496" y="5429264"/>
            <a:ext cx="5143504" cy="8572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57786" y="285728"/>
            <a:ext cx="3786214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 smtClean="0"/>
              <a:t>Sn</a:t>
            </a:r>
            <a:r>
              <a:rPr lang="en-US" sz="3200" dirty="0" smtClean="0"/>
              <a:t>=(1</a:t>
            </a:r>
            <a:r>
              <a:rPr lang="ru-RU" sz="3200" dirty="0" smtClean="0"/>
              <a:t>+</a:t>
            </a:r>
            <a:r>
              <a:rPr lang="en-US" sz="3200" dirty="0" smtClean="0"/>
              <a:t>P</a:t>
            </a:r>
            <a:r>
              <a:rPr lang="ru-RU" sz="3200" dirty="0" smtClean="0"/>
              <a:t>/100</a:t>
            </a:r>
            <a:r>
              <a:rPr lang="ru-RU" sz="2000" dirty="0" smtClean="0"/>
              <a:t>*</a:t>
            </a:r>
            <a:r>
              <a:rPr lang="en-US" sz="3200" dirty="0" smtClean="0"/>
              <a:t>n</a:t>
            </a:r>
            <a:r>
              <a:rPr lang="ru-RU" sz="3200" dirty="0" smtClean="0"/>
              <a:t>)</a:t>
            </a:r>
            <a:r>
              <a:rPr lang="en-US" sz="3200" dirty="0" smtClean="0"/>
              <a:t>S</a:t>
            </a:r>
            <a:endParaRPr lang="ru-RU" sz="3200" dirty="0"/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785918" y="1500174"/>
            <a:ext cx="7358082" cy="138499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З 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 ч а 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Банк выплачивает вкладчикам каждый день 0,008% от внесенной суммы. Клиент сделал вклад в размере 5 000 р. Какая сумма будет на его счете через год (365 дне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Times New Roman" pitchFamily="18" charset="0"/>
              </a:rPr>
              <a:t>й)?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3071810"/>
            <a:ext cx="6929454" cy="221599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Р е </a:t>
            </a:r>
            <a:r>
              <a:rPr lang="ru-RU" sz="2000" b="1" dirty="0" err="1" smtClean="0">
                <a:solidFill>
                  <a:schemeClr val="bg2"/>
                </a:solidFill>
              </a:rPr>
              <a:t>ш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е</a:t>
            </a:r>
            <a:r>
              <a:rPr lang="ru-RU" sz="2000" b="1" dirty="0" smtClean="0">
                <a:solidFill>
                  <a:schemeClr val="bg2"/>
                </a:solidFill>
              </a:rPr>
              <a:t> </a:t>
            </a:r>
            <a:r>
              <a:rPr lang="ru-RU" sz="2000" b="1" dirty="0" err="1" smtClean="0">
                <a:solidFill>
                  <a:schemeClr val="bg2"/>
                </a:solidFill>
              </a:rPr>
              <a:t>н</a:t>
            </a:r>
            <a:r>
              <a:rPr lang="ru-RU" sz="2000" b="1" dirty="0" smtClean="0">
                <a:solidFill>
                  <a:schemeClr val="bg2"/>
                </a:solidFill>
              </a:rPr>
              <a:t> и е: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Для решения задачи достаточно подставить в формулу величины:</a:t>
            </a:r>
          </a:p>
          <a:p>
            <a:pPr lvl="1"/>
            <a:r>
              <a:rPr lang="ru-RU" sz="2000" b="1" dirty="0" smtClean="0">
                <a:solidFill>
                  <a:schemeClr val="bg2"/>
                </a:solidFill>
              </a:rPr>
              <a:t>простой процентной ставки </a:t>
            </a:r>
            <a:r>
              <a:rPr lang="en-US" sz="2000" b="1" dirty="0" smtClean="0">
                <a:solidFill>
                  <a:schemeClr val="bg2"/>
                </a:solidFill>
              </a:rPr>
              <a:t>p</a:t>
            </a:r>
            <a:r>
              <a:rPr lang="ru-RU" sz="2000" b="1" dirty="0" smtClean="0">
                <a:solidFill>
                  <a:schemeClr val="bg2"/>
                </a:solidFill>
              </a:rPr>
              <a:t>=0,008;</a:t>
            </a:r>
          </a:p>
          <a:p>
            <a:pPr lvl="1"/>
            <a:r>
              <a:rPr lang="ru-RU" sz="2000" b="1" dirty="0" smtClean="0">
                <a:solidFill>
                  <a:schemeClr val="bg2"/>
                </a:solidFill>
              </a:rPr>
              <a:t>числа дней </a:t>
            </a:r>
            <a:r>
              <a:rPr lang="en-US" sz="2000" b="1" dirty="0" smtClean="0">
                <a:solidFill>
                  <a:schemeClr val="bg2"/>
                </a:solidFill>
              </a:rPr>
              <a:t>n=365</a:t>
            </a:r>
            <a:r>
              <a:rPr lang="ru-RU" sz="2000" b="1" dirty="0" smtClean="0">
                <a:solidFill>
                  <a:schemeClr val="bg2"/>
                </a:solidFill>
              </a:rPr>
              <a:t>;</a:t>
            </a:r>
          </a:p>
          <a:p>
            <a:pPr lvl="1"/>
            <a:r>
              <a:rPr lang="ru-RU" sz="2000" b="1" dirty="0" smtClean="0">
                <a:solidFill>
                  <a:schemeClr val="bg2"/>
                </a:solidFill>
              </a:rPr>
              <a:t>первоначального вклада</a:t>
            </a:r>
            <a:r>
              <a:rPr lang="en-US" sz="2000" b="1" dirty="0" smtClean="0">
                <a:solidFill>
                  <a:schemeClr val="bg2"/>
                </a:solidFill>
              </a:rPr>
              <a:t> S=5000</a:t>
            </a:r>
            <a:r>
              <a:rPr lang="ru-RU" sz="2000" b="1" dirty="0" smtClean="0">
                <a:solidFill>
                  <a:schemeClr val="bg2"/>
                </a:solidFill>
              </a:rPr>
              <a:t>.</a:t>
            </a:r>
          </a:p>
          <a:p>
            <a:pPr lvl="1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7654" y="5572140"/>
            <a:ext cx="478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 т в е т: через год на счете будет 5146 р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1928794" y="3214686"/>
            <a:ext cx="7215206" cy="2000264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/>
          </a:p>
        </p:txBody>
      </p:sp>
      <p:sp>
        <p:nvSpPr>
          <p:cNvPr id="14" name="Прямоугольник с двумя вырезанными противолежащими углами 13"/>
          <p:cNvSpPr/>
          <p:nvPr/>
        </p:nvSpPr>
        <p:spPr>
          <a:xfrm>
            <a:off x="4000496" y="5429264"/>
            <a:ext cx="5143504" cy="85725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О т в е т: через 4 года на срочном счете будет сумма 2928,2 рублей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3071810"/>
            <a:ext cx="69294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2"/>
              </a:solidFill>
            </a:endParaRPr>
          </a:p>
          <a:p>
            <a:pPr lvl="1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57356" y="1500174"/>
            <a:ext cx="7286644" cy="16312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 а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0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ч а 3</a:t>
            </a: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Какая сумма будет на срочном вкладе вкладчика через 4 года, если банк начисляет доход в размере 10% годовых и внесенная сумма равна 2000 рублей?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071670" y="3214686"/>
            <a:ext cx="6786610" cy="193899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 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е: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решения задачи нужно подставить в формулу следующие величины: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процентная ставка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лет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величина первоначального вклада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=2000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715008" y="0"/>
            <a:ext cx="3428992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 smtClean="0"/>
              <a:t>Sn</a:t>
            </a:r>
            <a:r>
              <a:rPr lang="en-US" sz="3200" dirty="0" smtClean="0"/>
              <a:t>=(1</a:t>
            </a:r>
            <a:r>
              <a:rPr lang="ru-RU" sz="3200" dirty="0" smtClean="0"/>
              <a:t>+</a:t>
            </a:r>
            <a:r>
              <a:rPr lang="en-US" sz="3200" dirty="0" smtClean="0"/>
              <a:t>P</a:t>
            </a:r>
            <a:r>
              <a:rPr lang="ru-RU" sz="3200" dirty="0" smtClean="0"/>
              <a:t>/100)</a:t>
            </a:r>
            <a:r>
              <a:rPr lang="en-US" sz="3200" baseline="30000" dirty="0" err="1" smtClean="0"/>
              <a:t>n</a:t>
            </a:r>
            <a:r>
              <a:rPr lang="en-US" sz="3200" dirty="0" err="1" smtClean="0"/>
              <a:t>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3071810"/>
            <a:ext cx="69294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bg2"/>
              </a:solidFill>
            </a:endParaRPr>
          </a:p>
          <a:p>
            <a:pPr lvl="1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857356" y="1785926"/>
            <a:ext cx="7286644" cy="230832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З а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bg1"/>
                </a:solidFill>
                <a:ea typeface="Times New Roman" pitchFamily="18" charset="0"/>
                <a:cs typeface="Times New Roman" pitchFamily="18" charset="0"/>
              </a:rPr>
              <a:t> ч а 4</a:t>
            </a:r>
          </a:p>
          <a:p>
            <a:r>
              <a:rPr lang="ru-RU" sz="2000" b="1" dirty="0" smtClean="0"/>
              <a:t>Банк начисляет 8% годовых, а внесенная сумма равна 5000 р. Какая сумма будет на счете клиента банка через 5 лет: </a:t>
            </a:r>
          </a:p>
          <a:p>
            <a:r>
              <a:rPr lang="ru-RU" sz="2000" b="1" dirty="0" smtClean="0"/>
              <a:t>а) при начислении банком простых процентов;</a:t>
            </a:r>
          </a:p>
          <a:p>
            <a:r>
              <a:rPr lang="ru-RU" sz="2000" b="1" dirty="0" smtClean="0"/>
              <a:t> б) при начислении банком сложных процентов?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4143380"/>
            <a:ext cx="728664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Р е </a:t>
            </a:r>
            <a:r>
              <a:rPr lang="ru-RU" sz="2400" dirty="0" err="1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ш</a:t>
            </a: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е</a:t>
            </a: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и е:</a:t>
            </a:r>
            <a:endParaRPr lang="ru-RU" sz="2400" dirty="0" smtClean="0">
              <a:solidFill>
                <a:schemeClr val="bg2"/>
              </a:solidFill>
              <a:ea typeface="Times New Roman" pitchFamily="18" charset="0"/>
              <a:cs typeface="Arial" pitchFamily="34" charset="0"/>
            </a:endParaRP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простом</a:t>
            </a: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процентном росте</a:t>
            </a:r>
            <a:r>
              <a:rPr lang="ru-RU" sz="24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 через пять лет сумма составит: </a:t>
            </a:r>
            <a:r>
              <a:rPr lang="ru-RU" sz="2400" dirty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2400" b="1" dirty="0" smtClean="0">
                <a:solidFill>
                  <a:schemeClr val="bg2"/>
                </a:solidFill>
                <a:cs typeface="Times New Roman" pitchFamily="18" charset="0"/>
              </a:rPr>
              <a:t>1+8</a:t>
            </a:r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chemeClr val="bg2"/>
                </a:solidFill>
                <a:cs typeface="Times New Roman" pitchFamily="18" charset="0"/>
              </a:rPr>
              <a:t>5/100)</a:t>
            </a:r>
            <a:r>
              <a:rPr lang="ru-RU" sz="2000" b="1" dirty="0" smtClean="0">
                <a:solidFill>
                  <a:schemeClr val="bg2"/>
                </a:solidFill>
                <a:cs typeface="Times New Roman" pitchFamily="18" charset="0"/>
              </a:rPr>
              <a:t>*</a:t>
            </a:r>
            <a:r>
              <a:rPr lang="ru-RU" sz="2400" b="1" dirty="0" smtClean="0">
                <a:solidFill>
                  <a:schemeClr val="bg2"/>
                </a:solidFill>
                <a:cs typeface="Times New Roman" pitchFamily="18" charset="0"/>
              </a:rPr>
              <a:t>5000=7000 (р.)</a:t>
            </a:r>
          </a:p>
          <a:p>
            <a:pPr lvl="1">
              <a:lnSpc>
                <a:spcPct val="150000"/>
              </a:lnSpc>
            </a:pPr>
            <a:r>
              <a:rPr lang="ru-RU" sz="2400" dirty="0" smtClean="0">
                <a:solidFill>
                  <a:schemeClr val="bg2"/>
                </a:solidFill>
              </a:rPr>
              <a:t>При </a:t>
            </a:r>
            <a:r>
              <a:rPr lang="ru-RU" sz="2400" b="1" dirty="0" smtClean="0">
                <a:solidFill>
                  <a:schemeClr val="bg2"/>
                </a:solidFill>
              </a:rPr>
              <a:t>сложном</a:t>
            </a:r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sz="2400" b="1" dirty="0" smtClean="0">
                <a:solidFill>
                  <a:schemeClr val="bg2"/>
                </a:solidFill>
              </a:rPr>
              <a:t>процентном росте: </a:t>
            </a:r>
          </a:p>
          <a:p>
            <a:pPr lvl="1"/>
            <a:r>
              <a:rPr lang="en-US" sz="2400" b="1" dirty="0" smtClean="0">
                <a:solidFill>
                  <a:schemeClr val="bg2"/>
                </a:solidFill>
              </a:rPr>
              <a:t>[</a:t>
            </a:r>
            <a:r>
              <a:rPr lang="ru-RU" sz="2400" b="1" dirty="0" smtClean="0">
                <a:solidFill>
                  <a:schemeClr val="bg2"/>
                </a:solidFill>
              </a:rPr>
              <a:t>1+8/100</a:t>
            </a:r>
            <a:r>
              <a:rPr lang="en-US" sz="2400" b="1" dirty="0" smtClean="0">
                <a:solidFill>
                  <a:schemeClr val="bg2"/>
                </a:solidFill>
              </a:rPr>
              <a:t>]</a:t>
            </a:r>
            <a:r>
              <a:rPr lang="ru-RU" sz="2400" b="1" baseline="30000" dirty="0" smtClean="0">
                <a:solidFill>
                  <a:schemeClr val="bg2"/>
                </a:solidFill>
              </a:rPr>
              <a:t>5</a:t>
            </a:r>
            <a:r>
              <a:rPr lang="ru-RU" sz="2000" b="1" dirty="0">
                <a:solidFill>
                  <a:schemeClr val="bg2"/>
                </a:solidFill>
              </a:rPr>
              <a:t>*</a:t>
            </a:r>
            <a:r>
              <a:rPr lang="ru-RU" sz="2400" b="1" dirty="0" smtClean="0">
                <a:solidFill>
                  <a:schemeClr val="bg2"/>
                </a:solidFill>
              </a:rPr>
              <a:t>5000 </a:t>
            </a:r>
            <a:r>
              <a:rPr lang="ru-RU" sz="2400" dirty="0" smtClean="0">
                <a:solidFill>
                  <a:schemeClr val="bg2"/>
                </a:solidFill>
              </a:rPr>
              <a:t>= </a:t>
            </a:r>
            <a:r>
              <a:rPr lang="ru-RU" sz="2400" b="1" dirty="0" smtClean="0">
                <a:solidFill>
                  <a:schemeClr val="bg2"/>
                </a:solidFill>
              </a:rPr>
              <a:t>7346,64 (р.)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15008" y="857232"/>
            <a:ext cx="3428992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3200" dirty="0" err="1" smtClean="0"/>
              <a:t>Sn</a:t>
            </a:r>
            <a:r>
              <a:rPr lang="en-US" sz="3200" dirty="0" smtClean="0"/>
              <a:t>=(1</a:t>
            </a:r>
            <a:r>
              <a:rPr lang="ru-RU" sz="3200" dirty="0" smtClean="0"/>
              <a:t>+</a:t>
            </a:r>
            <a:r>
              <a:rPr lang="en-US" sz="3200" dirty="0" smtClean="0"/>
              <a:t>P</a:t>
            </a:r>
            <a:r>
              <a:rPr lang="ru-RU" sz="3200" dirty="0" smtClean="0"/>
              <a:t>/100)</a:t>
            </a:r>
            <a:r>
              <a:rPr lang="en-US" sz="3200" baseline="30000" dirty="0" err="1" smtClean="0"/>
              <a:t>n</a:t>
            </a:r>
            <a:r>
              <a:rPr lang="en-US" sz="3200" dirty="0" err="1" smtClean="0"/>
              <a:t>S</a:t>
            </a:r>
            <a:endParaRPr lang="ru-RU" sz="3200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5008" y="0"/>
            <a:ext cx="3428992" cy="857256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800" dirty="0" err="1" smtClean="0"/>
              <a:t>Sn</a:t>
            </a:r>
            <a:r>
              <a:rPr lang="en-US" sz="2800" dirty="0" smtClean="0"/>
              <a:t>=(1</a:t>
            </a:r>
            <a:r>
              <a:rPr lang="ru-RU" sz="2800" dirty="0" smtClean="0"/>
              <a:t>+</a:t>
            </a:r>
            <a:r>
              <a:rPr lang="en-US" sz="2800" dirty="0" smtClean="0"/>
              <a:t>P</a:t>
            </a:r>
            <a:r>
              <a:rPr lang="ru-RU" sz="2800" dirty="0" smtClean="0"/>
              <a:t>/100</a:t>
            </a:r>
            <a:r>
              <a:rPr lang="ru-RU" sz="2000" dirty="0"/>
              <a:t>*</a:t>
            </a:r>
            <a:r>
              <a:rPr lang="en-US" sz="2800" dirty="0" smtClean="0"/>
              <a:t>n</a:t>
            </a:r>
            <a:r>
              <a:rPr lang="ru-RU" sz="2800" dirty="0" smtClean="0"/>
              <a:t>)</a:t>
            </a:r>
            <a:r>
              <a:rPr lang="en-US" sz="2800" dirty="0" smtClean="0"/>
              <a:t>S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Табличка 13"/>
          <p:cNvSpPr/>
          <p:nvPr/>
        </p:nvSpPr>
        <p:spPr>
          <a:xfrm>
            <a:off x="3857588" y="3857628"/>
            <a:ext cx="5286412" cy="235745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/>
              <a:t>Желая внести деньги в какой-нибудь банк, человек всегда должен внимательно ознакомиться с условиями: какие проценты выплачивает банк ─ простые или сложные </a:t>
            </a:r>
            <a:endParaRPr lang="ru-RU" sz="2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86512" y="0"/>
            <a:ext cx="2857488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57158" y="1428736"/>
            <a:ext cx="5143536" cy="2403688"/>
          </a:xfrm>
          <a:prstGeom prst="rightArrow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При начислении процентов разными способами получается значительная разница</a:t>
            </a:r>
            <a:endParaRPr lang="ru-RU" sz="2400" b="1" dirty="0" smtClean="0">
              <a:solidFill>
                <a:schemeClr val="bg1"/>
              </a:solidFill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2852284" cy="24197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5214974" cy="1143008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9144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Двойная волна 14"/>
          <p:cNvSpPr/>
          <p:nvPr/>
        </p:nvSpPr>
        <p:spPr>
          <a:xfrm>
            <a:off x="5072066" y="1071546"/>
            <a:ext cx="4071934" cy="2143140"/>
          </a:xfrm>
          <a:prstGeom prst="double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Дифференцированный – понижающийся от  остатка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785918" y="1142984"/>
            <a:ext cx="3643338" cy="1579424"/>
          </a:xfrm>
          <a:prstGeom prst="ribbon2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Аннуитетный – это значит равными долями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3786214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Ь.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000232" y="1500174"/>
          <a:ext cx="692948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Выноска со стрелкой вправо 13"/>
          <p:cNvSpPr/>
          <p:nvPr/>
        </p:nvSpPr>
        <p:spPr>
          <a:xfrm>
            <a:off x="214282" y="1643050"/>
            <a:ext cx="3143272" cy="857256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378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Недостатки</a:t>
            </a:r>
            <a:endParaRPr lang="ru-RU" sz="2400" b="1" dirty="0"/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785786" y="2643182"/>
            <a:ext cx="2714644" cy="928694"/>
          </a:xfrm>
          <a:prstGeom prst="downArrow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Достоинства</a:t>
            </a:r>
            <a:endParaRPr lang="ru-RU" sz="2400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142844" y="3714752"/>
            <a:ext cx="8786874" cy="30469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Благодаря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совместным усилиям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падающих процентов и инфляции (а у многих людей со временем еще и повышаются доходы) выплаты по кредиту становятся все менее обременительными, и к концу срока фактически снижаются в десяток раз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15008" y="428604"/>
            <a:ext cx="3143272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Дифференцированный платеж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4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P spid="14" grpId="0" animBg="1"/>
      <p:bldP spid="16" grpId="0" animBg="1"/>
      <p:bldP spid="5427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3786214" cy="164305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2071670" y="332656"/>
          <a:ext cx="7072330" cy="685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Скругленный прямоугольник 13"/>
          <p:cNvSpPr/>
          <p:nvPr/>
        </p:nvSpPr>
        <p:spPr>
          <a:xfrm>
            <a:off x="5929322" y="0"/>
            <a:ext cx="3214678" cy="114298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Аннуитетный платеж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480" y="142852"/>
            <a:ext cx="3000396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857356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285728"/>
            <a:ext cx="4643438" cy="171451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Расчет образовательного кредита: сумма кредита 100 тысяч рублей, срок выдачи – 1 год, величина процентной ставки -  16%</a:t>
            </a:r>
            <a:endParaRPr lang="ru-RU" sz="2000" b="1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0" y="2071678"/>
          <a:ext cx="9001184" cy="179189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51024"/>
                <a:gridCol w="679180"/>
                <a:gridCol w="679180"/>
                <a:gridCol w="679180"/>
                <a:gridCol w="679180"/>
                <a:gridCol w="679180"/>
                <a:gridCol w="679180"/>
                <a:gridCol w="679180"/>
                <a:gridCol w="679180"/>
                <a:gridCol w="679180"/>
                <a:gridCol w="679180"/>
                <a:gridCol w="679180"/>
                <a:gridCol w="679180"/>
              </a:tblGrid>
              <a:tr h="450496">
                <a:tc gridSpan="1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Схема  платежа образовательного кредита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713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№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2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3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5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6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7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9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10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11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12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</a:tr>
              <a:tr h="447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n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1/12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1/11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1/10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1/9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1/8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1/7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1/6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1/5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1/4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1/3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1/2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1/1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</a:tr>
              <a:tr h="44713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r</a:t>
                      </a: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, %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16</a:t>
                      </a:r>
                      <a:endParaRPr lang="ru-RU" sz="1800" b="1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14,66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13,33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12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10,66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9,33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8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6,66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5,33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4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2,66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90000"/>
                              <a:lumOff val="10000"/>
                            </a:schemeClr>
                          </a:solidFill>
                        </a:rPr>
                        <a:t>1,33</a:t>
                      </a:r>
                      <a:endParaRPr lang="ru-RU" sz="1800" b="1" dirty="0">
                        <a:solidFill>
                          <a:schemeClr val="accent6">
                            <a:lumMod val="90000"/>
                            <a:lumOff val="1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12" marR="65412" marT="0" marB="0" anchor="ctr"/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928794" y="3857628"/>
            <a:ext cx="7000924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</a:rPr>
              <a:t>Расчеты каждого типа платежа выполняются следующим образом: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Величины ежемесячных выплат рассчитываются по формулам</a:t>
            </a:r>
            <a:r>
              <a:rPr lang="ru-RU" b="1" dirty="0" smtClean="0">
                <a:solidFill>
                  <a:schemeClr val="bg2"/>
                </a:solidFill>
              </a:rPr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/>
                </a:solidFill>
              </a:rPr>
              <a:t>Далее из ежемесячной выплаты вычитается сумма процентов.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/>
                </a:solidFill>
              </a:rPr>
              <a:t>Полученная величина -  сумма погашения основного долга - вычитается из последнего остатка задолжности.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solidFill>
                  <a:schemeClr val="bg2"/>
                </a:solidFill>
              </a:rPr>
              <a:t>Полученная разность – это и есть новый остаток, на который повторяются все проделанные вычеты для следующего платежа по кредиту.</a:t>
            </a:r>
            <a:endParaRPr lang="ru-RU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3000396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857356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285728"/>
            <a:ext cx="4643438" cy="1143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Расчет образовательного кредита: сумма кредита 100 тысяч рублей, срок выдачи – 1 год, величина процентной ставки -  16%</a:t>
            </a:r>
            <a:endParaRPr lang="ru-RU" sz="2000" b="1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000232" y="1928802"/>
            <a:ext cx="4000528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 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ч а 5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. Рассчитайте для первого месяца аннуитетного типа погашения образовательного кредита сумму ежемесячного процента, размер основного платежа, сумму погашения основного долга и остаток задолжности.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6000760" y="1500174"/>
            <a:ext cx="3000396" cy="7858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Аннуитетный  тип погашения кредита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929322" y="2500306"/>
            <a:ext cx="3071834" cy="150019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/>
                </a:solidFill>
              </a:rPr>
              <a:t>Сумма ежемесячного процента по кредиту:</a:t>
            </a:r>
          </a:p>
          <a:p>
            <a:pPr lvl="0" algn="ctr"/>
            <a:r>
              <a:rPr lang="ru-RU" sz="2400" dirty="0" smtClean="0">
                <a:solidFill>
                  <a:schemeClr val="bg2"/>
                </a:solidFill>
              </a:rPr>
              <a:t> </a:t>
            </a:r>
            <a:r>
              <a:rPr lang="ru-RU" dirty="0" smtClean="0">
                <a:solidFill>
                  <a:schemeClr val="bg2"/>
                </a:solidFill>
              </a:rPr>
              <a:t>100000 </a:t>
            </a:r>
            <a:r>
              <a:rPr lang="ru-RU" sz="1400" dirty="0">
                <a:solidFill>
                  <a:schemeClr val="bg2"/>
                </a:solidFill>
              </a:rPr>
              <a:t>*</a:t>
            </a:r>
            <a:r>
              <a:rPr lang="ru-RU" dirty="0" smtClean="0">
                <a:solidFill>
                  <a:schemeClr val="bg2"/>
                </a:solidFill>
              </a:rPr>
              <a:t> 0,16 : 12= </a:t>
            </a:r>
            <a:r>
              <a:rPr lang="ru-RU" sz="2400" b="1" dirty="0" smtClean="0">
                <a:solidFill>
                  <a:schemeClr val="bg2"/>
                </a:solidFill>
              </a:rPr>
              <a:t>1333,33 р./мес.</a:t>
            </a:r>
            <a:endParaRPr lang="ru-RU" sz="2400" dirty="0" smtClean="0">
              <a:solidFill>
                <a:schemeClr val="bg2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57356" y="3500438"/>
            <a:ext cx="4000528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071670" y="3500438"/>
            <a:ext cx="37147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Ежемесячный платеж равен  </a:t>
            </a:r>
            <a:r>
              <a:rPr lang="ru-RU" sz="2400" b="1" dirty="0" smtClean="0">
                <a:solidFill>
                  <a:schemeClr val="bg2"/>
                </a:solidFill>
              </a:rPr>
              <a:t>9073,05 р.</a:t>
            </a:r>
            <a:endParaRPr lang="ru-RU" sz="2400" dirty="0">
              <a:solidFill>
                <a:schemeClr val="bg2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00760" y="4214818"/>
            <a:ext cx="2928958" cy="24288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/>
                </a:solidFill>
              </a:rPr>
              <a:t>Остатком задолжности по кредиту является разность между величиной кредита и величиной погашения основного долга: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100000-7740,17=</a:t>
            </a:r>
          </a:p>
          <a:p>
            <a:pPr algn="ctr"/>
            <a:r>
              <a:rPr lang="ru-RU" sz="2000" b="1" dirty="0" smtClean="0">
                <a:solidFill>
                  <a:schemeClr val="bg2"/>
                </a:solidFill>
              </a:rPr>
              <a:t>92260,29 р.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6215074" y="4286256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35696" y="4581128"/>
            <a:ext cx="4071966" cy="150019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/>
                </a:solidFill>
              </a:rPr>
              <a:t>Сумма погашения основного долга получается из разности между суммой ежемесячного платежа и суммой ежемесячного процента по кредиту: 9073,05-1333,33=</a:t>
            </a:r>
            <a:r>
              <a:rPr lang="ru-RU" sz="2000" b="1" dirty="0" smtClean="0">
                <a:solidFill>
                  <a:schemeClr val="bg2"/>
                </a:solidFill>
              </a:rPr>
              <a:t>7740,17  р</a:t>
            </a:r>
            <a:r>
              <a:rPr lang="ru-RU" dirty="0" smtClean="0">
                <a:solidFill>
                  <a:schemeClr val="bg2"/>
                </a:solidFill>
              </a:rPr>
              <a:t>.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42" name="Вертикальный свиток 41"/>
          <p:cNvSpPr/>
          <p:nvPr/>
        </p:nvSpPr>
        <p:spPr>
          <a:xfrm>
            <a:off x="0" y="142852"/>
            <a:ext cx="2071670" cy="1500198"/>
          </a:xfrm>
          <a:prstGeom prst="verticalScroll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Используется формула ежемесячного платежа: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72738" y="1397000"/>
            <a:ext cx="7010400" cy="4165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60000"/>
              </a:lnSpc>
            </a:pPr>
            <a:endParaRPr lang="en-US" sz="1400" dirty="0" smtClean="0">
              <a:solidFill>
                <a:schemeClr val="bg1"/>
              </a:solidFill>
              <a:latin typeface="Arial" charset="0"/>
              <a:ea typeface="굴림" pitchFamily="34" charset="-127"/>
            </a:endParaRPr>
          </a:p>
        </p:txBody>
      </p:sp>
      <p:sp>
        <p:nvSpPr>
          <p:cNvPr id="5" name="AutoShape 68"/>
          <p:cNvSpPr>
            <a:spLocks noChangeArrowheads="1"/>
          </p:cNvSpPr>
          <p:nvPr/>
        </p:nvSpPr>
        <p:spPr bwMode="gray">
          <a:xfrm>
            <a:off x="3286116" y="142852"/>
            <a:ext cx="4833949" cy="635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shade val="46275"/>
                        <a:invGamma/>
                      </a:schemeClr>
                    </a:gs>
                    <a:gs pos="50000">
                      <a:schemeClr val="hlink"/>
                    </a:gs>
                    <a:gs pos="100000">
                      <a:schemeClr val="hlink">
                        <a:gamma/>
                        <a:shade val="4627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latinLnBrk="1">
              <a:defRPr/>
            </a:pPr>
            <a:endParaRPr kumimoji="1" lang="en-US" altLang="ko-KR" sz="3500" b="1" dirty="0">
              <a:solidFill>
                <a:srgbClr val="FFC000"/>
              </a:solidFill>
              <a:ea typeface="굴림" pitchFamily="34" charset="-127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714348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0" y="928670"/>
          <a:ext cx="8929718" cy="5929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4282" y="5786454"/>
            <a:ext cx="8929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ПРИЛОЖЕНИЯ. </a:t>
            </a:r>
          </a:p>
          <a:p>
            <a:r>
              <a:rPr lang="ru-RU" b="1" dirty="0" smtClean="0"/>
              <a:t>Словарь проектной деятельности. Гистограмма. Калькулятор Сбербанка России.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4546" y="214290"/>
            <a:ext cx="3000396" cy="16430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857356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500562" y="285728"/>
            <a:ext cx="4643438" cy="1143008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/>
              <a:t>Расчет образовательного кредита: сумма кредита 100 тысяч рублей, срок выдачи – 1 год, величина процентной ставки -  16%</a:t>
            </a:r>
            <a:endParaRPr lang="ru-RU" sz="2000" b="1" dirty="0"/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6000760" y="1500174"/>
            <a:ext cx="3000396" cy="78581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Дифференцированный тип погашения кредита</a:t>
            </a:r>
            <a:endParaRPr lang="ru-RU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000760" y="2357430"/>
            <a:ext cx="3143240" cy="20717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/>
                </a:solidFill>
              </a:rPr>
              <a:t>Величина процентов по кредиту сначала высчитывается на 1 день, а затем умножается на среднее число дней в месяц: 43,8 </a:t>
            </a:r>
            <a:r>
              <a:rPr lang="ru-RU" sz="1400" dirty="0">
                <a:solidFill>
                  <a:schemeClr val="bg2"/>
                </a:solidFill>
              </a:rPr>
              <a:t>*</a:t>
            </a:r>
            <a:r>
              <a:rPr lang="ru-RU" dirty="0" smtClean="0">
                <a:solidFill>
                  <a:schemeClr val="bg2"/>
                </a:solidFill>
              </a:rPr>
              <a:t> 30,44</a:t>
            </a:r>
          </a:p>
          <a:p>
            <a:pPr algn="ctr"/>
            <a:r>
              <a:rPr lang="ru-RU" dirty="0" smtClean="0">
                <a:solidFill>
                  <a:schemeClr val="bg2"/>
                </a:solidFill>
              </a:rPr>
              <a:t>=</a:t>
            </a:r>
            <a:r>
              <a:rPr lang="ru-RU" sz="2000" b="1" dirty="0" smtClean="0">
                <a:solidFill>
                  <a:schemeClr val="bg2"/>
                </a:solidFill>
              </a:rPr>
              <a:t>1333,33 (р./мес.)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57356" y="3429000"/>
            <a:ext cx="4000528" cy="92869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2000232" y="3429000"/>
            <a:ext cx="371477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2"/>
                </a:solidFill>
              </a:rPr>
              <a:t>Ежемесячный платеж: </a:t>
            </a:r>
          </a:p>
          <a:p>
            <a:r>
              <a:rPr lang="ru-RU" sz="2000" b="1" dirty="0" smtClean="0">
                <a:solidFill>
                  <a:schemeClr val="bg2"/>
                </a:solidFill>
              </a:rPr>
              <a:t>100000 :  12 = 8333,33(р.)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6072198" y="4572008"/>
            <a:ext cx="2928958" cy="228599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smtClean="0">
                <a:solidFill>
                  <a:schemeClr val="bg2"/>
                </a:solidFill>
              </a:rPr>
              <a:t>Остаток по кредиту </a:t>
            </a:r>
            <a:r>
              <a:rPr lang="ru-RU" sz="2000" dirty="0" smtClean="0">
                <a:solidFill>
                  <a:schemeClr val="bg2"/>
                </a:solidFill>
              </a:rPr>
              <a:t>является разностью  предшествующего остатка и суммой основного долга этого </a:t>
            </a:r>
            <a:r>
              <a:rPr lang="ru-RU" dirty="0" smtClean="0">
                <a:solidFill>
                  <a:schemeClr val="bg2"/>
                </a:solidFill>
              </a:rPr>
              <a:t>периода: 100000 – 8333,33= </a:t>
            </a:r>
            <a:r>
              <a:rPr lang="ru-RU" sz="2000" b="1" dirty="0" smtClean="0">
                <a:solidFill>
                  <a:schemeClr val="bg2"/>
                </a:solidFill>
              </a:rPr>
              <a:t>916</a:t>
            </a:r>
            <a:r>
              <a:rPr lang="en-US" sz="2000" b="1" dirty="0" smtClean="0">
                <a:solidFill>
                  <a:schemeClr val="bg2"/>
                </a:solidFill>
              </a:rPr>
              <a:t>6</a:t>
            </a:r>
            <a:r>
              <a:rPr lang="ru-RU" sz="2000" b="1" dirty="0" smtClean="0">
                <a:solidFill>
                  <a:schemeClr val="bg2"/>
                </a:solidFill>
              </a:rPr>
              <a:t>6,67 (р.)</a:t>
            </a:r>
          </a:p>
          <a:p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7192" name="Rectangle 24"/>
          <p:cNvSpPr>
            <a:spLocks noChangeArrowheads="1"/>
          </p:cNvSpPr>
          <p:nvPr/>
        </p:nvSpPr>
        <p:spPr bwMode="auto">
          <a:xfrm>
            <a:off x="6588224" y="4293096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857356" y="4429132"/>
            <a:ext cx="4071966" cy="164307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bg2"/>
                </a:solidFill>
              </a:rPr>
              <a:t>Сумма ежемесячной выплаты</a:t>
            </a:r>
          </a:p>
          <a:p>
            <a:pPr lvl="0"/>
            <a:r>
              <a:rPr lang="ru-RU" dirty="0" smtClean="0">
                <a:solidFill>
                  <a:schemeClr val="bg2"/>
                </a:solidFill>
              </a:rPr>
              <a:t>получается сложением размера основного платежа и ежемесячных процентов: </a:t>
            </a:r>
          </a:p>
          <a:p>
            <a:r>
              <a:rPr lang="ru-RU" dirty="0" smtClean="0">
                <a:solidFill>
                  <a:schemeClr val="bg2"/>
                </a:solidFill>
              </a:rPr>
              <a:t>8333,33 + 1333,33 =</a:t>
            </a:r>
            <a:r>
              <a:rPr lang="ru-RU" sz="2000" b="1" dirty="0" smtClean="0">
                <a:solidFill>
                  <a:schemeClr val="bg2"/>
                </a:solidFill>
              </a:rPr>
              <a:t>9666,66 (р.)</a:t>
            </a:r>
            <a:endParaRPr lang="ru-RU" sz="2000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428596" y="1928802"/>
            <a:ext cx="5357850" cy="14773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 а 6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Рассчитайте для первого месяца дифференцированного типа погашения образовательного кредита размер основного платежа, сумму ежемесячного процента, сумму ежемесячной выплаты и остаток по кредиту.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2"/>
                </a:solidFill>
              </a:rPr>
              <a:t>Сравнение типов погашения кредита</a:t>
            </a:r>
            <a:endParaRPr lang="ru-RU" sz="3200" dirty="0">
              <a:solidFill>
                <a:schemeClr val="bg2"/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55576" y="2132856"/>
          <a:ext cx="756084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5184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Дифференцированный</a:t>
                      </a:r>
                      <a:r>
                        <a:rPr lang="ru-RU" baseline="0" dirty="0" smtClean="0"/>
                        <a:t> тип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Аннуитетный</a:t>
                      </a:r>
                      <a:r>
                        <a:rPr lang="ru-RU" baseline="0" dirty="0" smtClean="0"/>
                        <a:t> </a:t>
                      </a:r>
                    </a:p>
                    <a:p>
                      <a:r>
                        <a:rPr lang="ru-RU" baseline="0" dirty="0" smtClean="0"/>
                        <a:t>тип</a:t>
                      </a:r>
                      <a:endParaRPr lang="ru-RU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Ежемесячный платеж: 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8333,33(р.)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9073,05 р.</a:t>
                      </a:r>
                      <a:endParaRPr lang="ru-RU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Величина процентов по кредиту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1333,33 (р./мес.)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1333,33 р./мес.</a:t>
                      </a:r>
                      <a:endParaRPr lang="ru-RU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Сумма ежемесячной выплаты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9666,66 (р.)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2"/>
                          </a:solidFill>
                        </a:rPr>
                        <a:t>7740,17  р</a:t>
                      </a:r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51845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2"/>
                          </a:solidFill>
                        </a:rPr>
                        <a:t>Остаток</a:t>
                      </a:r>
                      <a:r>
                        <a:rPr lang="ru-RU" baseline="0" dirty="0" smtClean="0">
                          <a:solidFill>
                            <a:schemeClr val="bg2"/>
                          </a:solidFill>
                        </a:rPr>
                        <a:t> по кредиту</a:t>
                      </a:r>
                      <a:endParaRPr lang="ru-RU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916</a:t>
                      </a:r>
                      <a:r>
                        <a:rPr lang="en-US" sz="1800" b="1" dirty="0" smtClean="0">
                          <a:solidFill>
                            <a:schemeClr val="bg2"/>
                          </a:solidFill>
                        </a:rPr>
                        <a:t>6</a:t>
                      </a: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6,67 (р.)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bg2"/>
                          </a:solidFill>
                        </a:rPr>
                        <a:t>92260,29 р.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КРЕДИТЫ - МИФЫ И РЕАЛЬНОСТЬ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6588224" y="4293096"/>
            <a:ext cx="29289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indent="450850" fontAlgn="base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r="2564" b="5714"/>
          <a:stretch>
            <a:fillRect/>
          </a:stretch>
        </p:blipFill>
        <p:spPr bwMode="auto">
          <a:xfrm>
            <a:off x="0" y="3786190"/>
            <a:ext cx="2714612" cy="23574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3786214" cy="164305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00728" y="0"/>
            <a:ext cx="3143272" cy="85725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sz="3200" b="1" dirty="0"/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000232" y="1428736"/>
            <a:ext cx="4786346" cy="3000396"/>
          </a:xfrm>
          <a:prstGeom prst="rightArrowCallout">
            <a:avLst>
              <a:gd name="adj1" fmla="val 50000"/>
              <a:gd name="adj2" fmla="val 25000"/>
              <a:gd name="adj3" fmla="val 25000"/>
              <a:gd name="adj4" fmla="val 811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Во-первых, </a:t>
            </a:r>
            <a:r>
              <a:rPr lang="ru-RU" sz="2000" b="1" dirty="0" smtClean="0"/>
              <a:t>общая сумма выплат по процентам аннуитетного платежа будет выше, чем при дифференцированном</a:t>
            </a:r>
            <a:r>
              <a:rPr lang="ru-RU" dirty="0" smtClean="0"/>
              <a:t>. Например, при десятилетнем сроке кредита ставка 12% аннуитетного платежа означает для заемщика примерно ту же сумму, которую выплатит при 14% дифференцированного платежа. </a:t>
            </a:r>
            <a:endParaRPr lang="ru-RU" dirty="0"/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5929322" y="2786058"/>
            <a:ext cx="3214678" cy="4071942"/>
          </a:xfrm>
          <a:prstGeom prst="upArrowCallout">
            <a:avLst>
              <a:gd name="adj1" fmla="val 25000"/>
              <a:gd name="adj2" fmla="val 25000"/>
              <a:gd name="adj3" fmla="val 44330"/>
              <a:gd name="adj4" fmla="val 631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Во-вторых, </a:t>
            </a:r>
            <a:r>
              <a:rPr lang="ru-RU" b="1" dirty="0" smtClean="0"/>
              <a:t>при аннуитетном платеже сохраняется главный недостаток дифференцированного: почти две трети выплат по процентной ставке заемщик отдает в первую половину срока.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785794"/>
            <a:ext cx="1928794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0"/>
            <a:ext cx="3786214" cy="1643050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ОСНОВНАЯ ЧАСТ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700" b="1" dirty="0" smtClean="0">
                <a:solidFill>
                  <a:srgbClr val="008000"/>
                </a:solidFill>
              </a:rPr>
              <a:t>1.3. Два типа погашения кредита </a:t>
            </a: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786446" y="285728"/>
            <a:ext cx="3143272" cy="135732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Кредитный калькулятор Сбербанка России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321703" y="5172487"/>
            <a:ext cx="69294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accent6">
                    <a:lumMod val="90000"/>
                    <a:lumOff val="10000"/>
                  </a:schemeClr>
                </a:solidFill>
              </a:rPr>
              <a:t>https://calcsoft.ru/kalkulator-obrazovatelnogo-kredita-sberbanka</a:t>
            </a:r>
            <a:endParaRPr lang="ru-RU" sz="3200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1714488"/>
            <a:ext cx="6858048" cy="34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814490" y="6474915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373" y="3394599"/>
            <a:ext cx="5762309" cy="31599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74" y="182562"/>
            <a:ext cx="8874595" cy="3212037"/>
          </a:xfrm>
          <a:prstGeom prst="rect">
            <a:avLst/>
          </a:prstGeom>
        </p:spPr>
      </p:pic>
      <p:sp>
        <p:nvSpPr>
          <p:cNvPr id="15" name="Нижний колонтитул 6"/>
          <p:cNvSpPr txBox="1">
            <a:spLocks/>
          </p:cNvSpPr>
          <p:nvPr/>
        </p:nvSpPr>
        <p:spPr>
          <a:xfrm>
            <a:off x="6908323" y="436675"/>
            <a:ext cx="21094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err="1" smtClean="0">
                <a:solidFill>
                  <a:srgbClr val="DEA900"/>
                </a:solidFill>
              </a:rPr>
              <a:t>Россельхозбанк</a:t>
            </a:r>
            <a:endParaRPr lang="en-US" sz="2000" b="1" dirty="0">
              <a:solidFill>
                <a:srgbClr val="DEA900"/>
              </a:solidFill>
            </a:endParaRPr>
          </a:p>
        </p:txBody>
      </p:sp>
      <p:sp>
        <p:nvSpPr>
          <p:cNvPr id="16" name="Нижний колонтитул 6"/>
          <p:cNvSpPr txBox="1">
            <a:spLocks/>
          </p:cNvSpPr>
          <p:nvPr/>
        </p:nvSpPr>
        <p:spPr>
          <a:xfrm>
            <a:off x="7413514" y="3212036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 smtClean="0">
                <a:solidFill>
                  <a:schemeClr val="accent2"/>
                </a:solidFill>
              </a:rPr>
              <a:t>Почта Банк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1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2714644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008000"/>
                </a:solidFill>
              </a:rPr>
              <a:t>ЗАКЛЮЧЕНИЕ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Табличка 9"/>
          <p:cNvSpPr/>
          <p:nvPr/>
        </p:nvSpPr>
        <p:spPr>
          <a:xfrm>
            <a:off x="1928794" y="714356"/>
            <a:ext cx="2643206" cy="171451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/>
              <a:t>ЦЕЛЬ : выбор более выгодных условий получения кредита </a:t>
            </a:r>
            <a:endParaRPr lang="ru-RU" b="1" dirty="0"/>
          </a:p>
        </p:txBody>
      </p:sp>
      <p:sp>
        <p:nvSpPr>
          <p:cNvPr id="11" name="Пятиугольник 10"/>
          <p:cNvSpPr/>
          <p:nvPr/>
        </p:nvSpPr>
        <p:spPr>
          <a:xfrm>
            <a:off x="1928794" y="2571744"/>
            <a:ext cx="4143404" cy="3643338"/>
          </a:xfrm>
          <a:prstGeom prst="homePlate">
            <a:avLst>
              <a:gd name="adj" fmla="val 20339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solidFill>
                  <a:srgbClr val="0070C0"/>
                </a:solidFill>
              </a:rPr>
              <a:t>ЗАДАЧИ : 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Изучить и проанализировать необходимую информацию по банковским операциям в сфере кредитования;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Решить математические задачи по расчету процентных ставок;</a:t>
            </a:r>
          </a:p>
          <a:p>
            <a:pPr lvl="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Ознакомиться с различными типами погашения кредита;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70C0"/>
                </a:solidFill>
              </a:rPr>
              <a:t>Создать презентацию по данной теме в </a:t>
            </a:r>
            <a:r>
              <a:rPr lang="ru-RU" b="1" dirty="0" err="1" smtClean="0">
                <a:solidFill>
                  <a:srgbClr val="0070C0"/>
                </a:solidFill>
              </a:rPr>
              <a:t>Microsoft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Office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Power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Point</a:t>
            </a:r>
            <a:r>
              <a:rPr lang="ru-RU" b="1" dirty="0" smtClean="0"/>
              <a:t>.</a:t>
            </a:r>
          </a:p>
          <a:p>
            <a:pPr lvl="0">
              <a:buFont typeface="Arial" pitchFamily="34" charset="0"/>
              <a:buChar char="•"/>
            </a:pPr>
            <a:endParaRPr lang="ru-RU" b="1" dirty="0" smtClean="0"/>
          </a:p>
          <a:p>
            <a:pPr lvl="0"/>
            <a:endParaRPr lang="ru-RU" b="1" dirty="0"/>
          </a:p>
        </p:txBody>
      </p:sp>
      <p:sp>
        <p:nvSpPr>
          <p:cNvPr id="15" name="Блок-схема: сохраненные данные 14"/>
          <p:cNvSpPr/>
          <p:nvPr/>
        </p:nvSpPr>
        <p:spPr>
          <a:xfrm>
            <a:off x="5786446" y="2571744"/>
            <a:ext cx="3357554" cy="4071966"/>
          </a:xfrm>
          <a:prstGeom prst="flowChartOnlineStora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ГИПОТЕЗА: изучение расчетов по банковским операциям позволит стать потенциальному заемщику компетентным в кредитовании физических лиц</a:t>
            </a:r>
            <a:endParaRPr lang="ru-RU" dirty="0"/>
          </a:p>
        </p:txBody>
      </p:sp>
      <p:sp>
        <p:nvSpPr>
          <p:cNvPr id="61441" name="Rectangle 1"/>
          <p:cNvSpPr>
            <a:spLocks noChangeArrowheads="1"/>
          </p:cNvSpPr>
          <p:nvPr/>
        </p:nvSpPr>
        <p:spPr bwMode="auto">
          <a:xfrm>
            <a:off x="5643570" y="296740"/>
            <a:ext cx="350043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АКТУАЛЬНОСТЬ: формирование экономической грамотности потенциальных заемщиков на основе решения математических задач в сфере кредитных операций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Улыбающееся лицо 17"/>
          <p:cNvSpPr/>
          <p:nvPr/>
        </p:nvSpPr>
        <p:spPr>
          <a:xfrm>
            <a:off x="2771800" y="548680"/>
            <a:ext cx="1928826" cy="1857388"/>
          </a:xfrm>
          <a:prstGeom prst="smileyFac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7215206" y="857232"/>
            <a:ext cx="1928794" cy="1928826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2857488" y="3571876"/>
            <a:ext cx="2143140" cy="2286016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лыбающееся лицо 22"/>
          <p:cNvSpPr/>
          <p:nvPr/>
        </p:nvSpPr>
        <p:spPr>
          <a:xfrm>
            <a:off x="6429388" y="3929066"/>
            <a:ext cx="1785918" cy="1857412"/>
          </a:xfrm>
          <a:prstGeom prst="smileyFac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61441" grpId="0"/>
      <p:bldP spid="18" grpId="0" animBg="1"/>
      <p:bldP spid="19" grpId="0" animBg="1"/>
      <p:bldP spid="20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2714644" cy="642942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785794"/>
            <a:ext cx="3786214" cy="48320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Кредит может быть как «плохим», так и «хорошим» .</a:t>
            </a:r>
          </a:p>
          <a:p>
            <a:pPr lvl="0"/>
            <a:r>
              <a:rPr lang="ru-RU" sz="2800" b="1" dirty="0" smtClean="0">
                <a:solidFill>
                  <a:srgbClr val="002060"/>
                </a:solidFill>
              </a:rPr>
              <a:t>И это зависит не столько от банка, сколько от самого потенциального заемщика, от того как он дружит с математикой!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857364"/>
            <a:ext cx="33337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2171809" y="545812"/>
            <a:ext cx="3000396" cy="584775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162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Вывод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85728"/>
            <a:ext cx="6929486" cy="64294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8000"/>
                </a:solidFill>
              </a:rPr>
              <a:t>СПИСОК  ИСПОЛЬЗУЕМОЙ ЛИТЕРАТУРЫ</a:t>
            </a:r>
            <a:r>
              <a:rPr lang="ru-RU" sz="31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en-US" sz="2700" b="1" dirty="0">
              <a:solidFill>
                <a:srgbClr val="008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6929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1857356" y="928670"/>
            <a:ext cx="728664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Дорофеев В.Г., Петерсон Л.Г. Математика: 6 класс: в 3 ч. Ч.1. /В.Г. Дорофеева, Л.Г. Петерсон.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БИНОМ. Лаборатория знаний, 2017.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176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Мордкович А.Г. Алгебра. 9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.: Учеб. для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общеобразоват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учреждений.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М.: Мнемозина, 2015.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192 с.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90000"/>
                    <a:lumOff val="1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ИНТЕРНЕТ-ИСТОЧНИКИ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http://bankirsha.com/educational-credit-by-russian-state-savings-bank.html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http://finbrok.ru/kreditovanie/11-zarozhdenie-kreditovanija.html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http://ref.by/refs/33/6709/1.html</a:t>
            </a:r>
            <a:endParaRPr kumimoji="0" lang="ru-RU" b="0" i="0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</a:t>
            </a:r>
            <a:r>
              <a:rPr lang="en-US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/calcsoft.ru/</a:t>
            </a:r>
            <a:r>
              <a:rPr lang="en-US" dirty="0" err="1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kalkulator-obrazovatelnogo-kredita-sberbanka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90000"/>
                  <a:lumOff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857628"/>
            <a:ext cx="58579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БЛАГОДАРЮ ЗА ВНИМАНИЕ!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с одним вырезанным скругленным углом 9"/>
          <p:cNvSpPr/>
          <p:nvPr/>
        </p:nvSpPr>
        <p:spPr>
          <a:xfrm>
            <a:off x="6143636" y="5786454"/>
            <a:ext cx="2786082" cy="928694"/>
          </a:xfrm>
          <a:prstGeom prst="snip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Ученик 8Б класса </a:t>
            </a:r>
          </a:p>
          <a:p>
            <a:pPr algn="ctr"/>
            <a:r>
              <a:rPr lang="ru-RU" sz="2000" b="1" dirty="0" smtClean="0"/>
              <a:t>Динисов Даниил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4000528" cy="715963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ВВЕДЕНИЕ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Анализ ситуации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1000108"/>
            <a:ext cx="3643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Человечество давно научилось активно использовать финансы  в качестве универсального средства обмена 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2071670" y="2928934"/>
          <a:ext cx="678661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0694" y="142852"/>
            <a:ext cx="344701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3286148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ВВЕДЕНИЕ Анализ ситуации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0"/>
            <a:ext cx="3333750" cy="3057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28586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85918" y="1571612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В настоящее время кредиты позволяют достичь желанной цели тогда, когда людям необходимы дополнительные денежные средства. Не дожидаясь полного накопления необходимой суммы с помощью кредитования  любой человек может многое приобрести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0659" y="3500438"/>
            <a:ext cx="3943341" cy="29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4214842" cy="150019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ВВЕДЕНИЕ Обоснование  актуальности работы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4071942"/>
            <a:ext cx="4572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Рыночные экономические отношения условно разделили россиян на две группы: одна занимает деньги у финансовых структур, а другая вкладывает деньги в финансовые структуры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006" y="0"/>
            <a:ext cx="3145994" cy="1835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1" name="Диаграмма 10"/>
          <p:cNvGraphicFramePr/>
          <p:nvPr/>
        </p:nvGraphicFramePr>
        <p:xfrm>
          <a:off x="2000232" y="1857364"/>
          <a:ext cx="6929486" cy="1857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57950" y="3286124"/>
            <a:ext cx="264320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DBAB25"/>
                </a:solidFill>
              </a:rPr>
              <a:t>Причины: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Высокий процент кредитования;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Непонимание кредитной системы</a:t>
            </a:r>
          </a:p>
          <a:p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4214842" cy="8572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ВВЕДЕНИЕ</a:t>
            </a:r>
            <a: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 «Дерево» проблем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0"/>
            <a:ext cx="3143240" cy="2171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4" name="Схема 13"/>
          <p:cNvGraphicFramePr/>
          <p:nvPr/>
        </p:nvGraphicFramePr>
        <p:xfrm>
          <a:off x="1571604" y="2143116"/>
          <a:ext cx="71438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1.1. Сведения о кредитах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00232" y="1357298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1285860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Банковский кредит представляет собой выдачу денежных средств во временное пользование на условиях возвратности в определенный срок и с уплатой процентов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9340" y="0"/>
            <a:ext cx="2564660" cy="2520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857496"/>
            <a:ext cx="3164200" cy="29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4214818"/>
            <a:ext cx="1941764" cy="173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4143380"/>
            <a:ext cx="2357422" cy="1718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8162"/>
          <a:stretch>
            <a:fillRect/>
          </a:stretch>
        </p:blipFill>
        <p:spPr bwMode="auto">
          <a:xfrm>
            <a:off x="6143637" y="142852"/>
            <a:ext cx="300036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1928794" y="1571612"/>
            <a:ext cx="4143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chemeClr val="bg2"/>
                </a:solidFill>
              </a:rPr>
              <a:t>Процентная ставка </a:t>
            </a:r>
            <a:r>
              <a:rPr lang="ru-RU" sz="2000" dirty="0" smtClean="0">
                <a:solidFill>
                  <a:schemeClr val="bg2"/>
                </a:solidFill>
              </a:rPr>
              <a:t>представляет собой плату за использование кредита. Величина суммы оплаты долга определяется как процент (в математическом смысле) от суммы долга. </a:t>
            </a: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8" y="3714752"/>
            <a:ext cx="5357850" cy="246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794" y="214290"/>
            <a:ext cx="5072098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ОСНОВНАЯ ЧАСТЬ </a:t>
            </a:r>
            <a:b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</a:rPr>
              <a:t>1.2. Расчеты по процентным ставкам </a:t>
            </a:r>
            <a:endParaRPr lang="en-US" sz="3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B3369-7666-44EB-AEA9-5FA9440DB4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785918" y="6286520"/>
            <a:ext cx="3214710" cy="365125"/>
          </a:xfrm>
        </p:spPr>
        <p:txBody>
          <a:bodyPr/>
          <a:lstStyle/>
          <a:p>
            <a:r>
              <a:rPr lang="ru-RU" sz="1600" b="1" dirty="0" smtClean="0">
                <a:solidFill>
                  <a:srgbClr val="FFC000"/>
                </a:solidFill>
              </a:rPr>
              <a:t>КРЕДИТЫ - МИФЫ И РЕАЛЬНОСТЬ</a:t>
            </a:r>
            <a:endParaRPr lang="en-US" sz="1600" b="1" dirty="0"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28794" y="0"/>
            <a:ext cx="36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28794" y="1571612"/>
            <a:ext cx="41434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endParaRPr lang="ru-RU" sz="2000" dirty="0" smtClean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52"/>
            <a:ext cx="2521777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Прямоугольник 22"/>
          <p:cNvSpPr/>
          <p:nvPr/>
        </p:nvSpPr>
        <p:spPr>
          <a:xfrm>
            <a:off x="1857356" y="1714488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2"/>
                </a:solidFill>
              </a:rPr>
              <a:t>Чтобы выразить проценты числом, нужно количество процентов разделить на 100, а чтобы выразить число в процентах, надо его умножить на 100:</a:t>
            </a:r>
            <a:endParaRPr lang="ru-RU" sz="2000" b="1" dirty="0">
              <a:solidFill>
                <a:schemeClr val="bg2"/>
              </a:solidFill>
            </a:endParaRPr>
          </a:p>
        </p:txBody>
      </p:sp>
      <p:sp>
        <p:nvSpPr>
          <p:cNvPr id="47127" name="Rectangle 23"/>
          <p:cNvSpPr>
            <a:spLocks noChangeArrowheads="1"/>
          </p:cNvSpPr>
          <p:nvPr/>
        </p:nvSpPr>
        <p:spPr bwMode="auto">
          <a:xfrm>
            <a:off x="45720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Двойная стрелка влево/вправо 33"/>
          <p:cNvSpPr/>
          <p:nvPr/>
        </p:nvSpPr>
        <p:spPr>
          <a:xfrm>
            <a:off x="4286248" y="3143248"/>
            <a:ext cx="3286148" cy="1428760"/>
          </a:xfrm>
          <a:prstGeom prst="leftRightArrow">
            <a:avLst>
              <a:gd name="adj1" fmla="val 48338"/>
              <a:gd name="adj2" fmla="val 326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133" name="Rectangle 29"/>
          <p:cNvSpPr>
            <a:spLocks noChangeArrowheads="1"/>
          </p:cNvSpPr>
          <p:nvPr/>
        </p:nvSpPr>
        <p:spPr bwMode="auto">
          <a:xfrm>
            <a:off x="0" y="838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643438" y="357187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b=a</a:t>
            </a:r>
            <a:r>
              <a:rPr lang="ru-RU" sz="3600" dirty="0" smtClean="0"/>
              <a:t> </a:t>
            </a:r>
            <a:r>
              <a:rPr lang="ru-RU" dirty="0"/>
              <a:t>*</a:t>
            </a:r>
            <a:r>
              <a:rPr lang="ru-RU" dirty="0" smtClean="0"/>
              <a:t> </a:t>
            </a:r>
            <a:r>
              <a:rPr lang="en-US" sz="3600" dirty="0" smtClean="0"/>
              <a:t>p</a:t>
            </a:r>
            <a:r>
              <a:rPr lang="ru-RU" sz="3600" dirty="0" smtClean="0"/>
              <a:t>/100</a:t>
            </a:r>
            <a:endParaRPr lang="ru-RU" sz="36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4500570"/>
            <a:ext cx="42862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Когда некоторая величина увеличивается на постоянное число процентов за каждый одинаковый фиксированный период времени, используется </a:t>
            </a:r>
            <a:r>
              <a:rPr lang="ru-RU" sz="2000" b="1" dirty="0" smtClean="0">
                <a:solidFill>
                  <a:schemeClr val="bg2"/>
                </a:solidFill>
                <a:ea typeface="Times New Roman" pitchFamily="18" charset="0"/>
                <a:cs typeface="Times New Roman" pitchFamily="18" charset="0"/>
              </a:rPr>
              <a:t>формула простого процентного роста</a:t>
            </a:r>
            <a:endParaRPr lang="ru-RU" sz="2000" dirty="0"/>
          </a:p>
        </p:txBody>
      </p:sp>
      <p:sp>
        <p:nvSpPr>
          <p:cNvPr id="48" name="Выноска со стрелкой влево 47"/>
          <p:cNvSpPr/>
          <p:nvPr/>
        </p:nvSpPr>
        <p:spPr>
          <a:xfrm>
            <a:off x="5786446" y="5286388"/>
            <a:ext cx="3214710" cy="128588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9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000728" y="5572140"/>
            <a:ext cx="3143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Sn</a:t>
            </a:r>
            <a:r>
              <a:rPr lang="en-US" sz="3200" dirty="0" smtClean="0"/>
              <a:t>=(1</a:t>
            </a:r>
            <a:r>
              <a:rPr lang="ru-RU" sz="3200" dirty="0" smtClean="0"/>
              <a:t>+</a:t>
            </a:r>
            <a:r>
              <a:rPr lang="en-US" sz="3200" dirty="0" smtClean="0"/>
              <a:t>P</a:t>
            </a:r>
            <a:r>
              <a:rPr lang="ru-RU" sz="3200" dirty="0" smtClean="0"/>
              <a:t>/100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ru-RU" dirty="0" smtClean="0">
                <a:solidFill>
                  <a:srgbClr val="FFFFFF"/>
                </a:solidFill>
              </a:rPr>
              <a:t>*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3200" dirty="0" smtClean="0"/>
              <a:t>n</a:t>
            </a:r>
            <a:r>
              <a:rPr lang="ru-RU" sz="3200" dirty="0" smtClean="0"/>
              <a:t>)</a:t>
            </a:r>
            <a:r>
              <a:rPr lang="en-US" sz="3200" dirty="0" smtClean="0"/>
              <a:t>S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9473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5_Office Theme">
  <a:themeElements>
    <a:clrScheme name="Custom 176">
      <a:dk1>
        <a:srgbClr val="FFFFFF"/>
      </a:dk1>
      <a:lt1>
        <a:srgbClr val="FFFFFF"/>
      </a:lt1>
      <a:dk2>
        <a:srgbClr val="FFFFFF"/>
      </a:dk2>
      <a:lt2>
        <a:srgbClr val="363636"/>
      </a:lt2>
      <a:accent1>
        <a:srgbClr val="055EBF"/>
      </a:accent1>
      <a:accent2>
        <a:srgbClr val="0679F8"/>
      </a:accent2>
      <a:accent3>
        <a:srgbClr val="00B0F0"/>
      </a:accent3>
      <a:accent4>
        <a:srgbClr val="92D050"/>
      </a:accent4>
      <a:accent5>
        <a:srgbClr val="3C96FA"/>
      </a:accent5>
      <a:accent6>
        <a:srgbClr val="002060"/>
      </a:accent6>
      <a:hlink>
        <a:srgbClr val="898889"/>
      </a:hlink>
      <a:folHlink>
        <a:srgbClr val="D8D8D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9105374</TotalTime>
  <Words>1799</Words>
  <Application>Microsoft Office PowerPoint</Application>
  <PresentationFormat>Экран (4:3)</PresentationFormat>
  <Paragraphs>296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Office Theme</vt:lpstr>
      <vt:lpstr>1_Office Theme</vt:lpstr>
      <vt:lpstr>15_Office Theme</vt:lpstr>
      <vt:lpstr>Презентация PowerPoint</vt:lpstr>
      <vt:lpstr>Презентация PowerPoint</vt:lpstr>
      <vt:lpstr>ВВЕДЕНИЕ Анализ ситуации</vt:lpstr>
      <vt:lpstr>ВВЕДЕНИЕ Анализ ситуации</vt:lpstr>
      <vt:lpstr>ВВЕДЕНИЕ Обоснование  актуальности работы</vt:lpstr>
      <vt:lpstr>ВВЕДЕНИЕ  «Дерево» проблем</vt:lpstr>
      <vt:lpstr>ОСНОВНАЯ ЧАСТЬ  1.1. Сведения о кредитах </vt:lpstr>
      <vt:lpstr>ОСНОВНАЯ ЧАСТЬ  1.2. Расчеты по процентным ставкам </vt:lpstr>
      <vt:lpstr>ОСНОВНАЯ ЧАСТЬ  1.2. Расчеты по процентным ставкам </vt:lpstr>
      <vt:lpstr>ОСНОВНАЯ ЧАСТЬ  1.2. Расчеты по процентным ставкам </vt:lpstr>
      <vt:lpstr>ОСНОВНАЯ ЧАСТЬ  1.2. Расчеты по процентным ставкам </vt:lpstr>
      <vt:lpstr>ОСНОВНАЯ ЧАСТЬ  1.2. Расчеты по процентным ставкам </vt:lpstr>
      <vt:lpstr>ОСНОВНАЯ ЧАСТЬ  1.2. Расчеты по процентным ставкам </vt:lpstr>
      <vt:lpstr>ОСНОВНАЯ ЧАСТЬ 1.2. Расчеты по процентным ставкам </vt:lpstr>
      <vt:lpstr>ОСНОВНАЯ ЧАСТЬ  1.3. Два типа погашения кредита </vt:lpstr>
      <vt:lpstr>ОСНОВНАЯ ЧАСТЬ.  1.3. Два типа погашения кредита </vt:lpstr>
      <vt:lpstr>ОСНОВНАЯ ЧАСТЬ  1.3. Два типа погашения кредита </vt:lpstr>
      <vt:lpstr>ОСНОВНАЯ ЧАСТЬ  1.3. Два типа погашения кредита </vt:lpstr>
      <vt:lpstr>ОСНОВНАЯ ЧАСТЬ 1.3. Два типа погашения кредита </vt:lpstr>
      <vt:lpstr>ОСНОВНАЯ ЧАСТЬ  1.3. Два типа погашения кредита </vt:lpstr>
      <vt:lpstr>Сравнение типов погашения кредита</vt:lpstr>
      <vt:lpstr>ОСНОВНАЯ ЧАСТЬ  1.3. Два типа погашения кредита </vt:lpstr>
      <vt:lpstr>ОСНОВНАЯ ЧАСТЬ  1.3. Два типа погашения кредита </vt:lpstr>
      <vt:lpstr>Презентация PowerPoint</vt:lpstr>
      <vt:lpstr>ЗАКЛЮЧЕНИЕ  </vt:lpstr>
      <vt:lpstr>  </vt:lpstr>
      <vt:lpstr>СПИСОК  ИСПОЛЬЗУЕМОЙ ЛИТЕРАТУРЫ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user</cp:lastModifiedBy>
  <cp:revision>494</cp:revision>
  <dcterms:created xsi:type="dcterms:W3CDTF">2012-04-26T17:06:14Z</dcterms:created>
  <dcterms:modified xsi:type="dcterms:W3CDTF">2019-04-26T04:43:51Z</dcterms:modified>
</cp:coreProperties>
</file>