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7" r:id="rId4"/>
    <p:sldId id="268" r:id="rId5"/>
    <p:sldId id="270" r:id="rId6"/>
    <p:sldId id="269" r:id="rId7"/>
    <p:sldId id="272" r:id="rId8"/>
    <p:sldId id="260" r:id="rId9"/>
    <p:sldId id="259" r:id="rId10"/>
    <p:sldId id="258" r:id="rId11"/>
    <p:sldId id="262" r:id="rId12"/>
    <p:sldId id="264" r:id="rId13"/>
    <p:sldId id="265" r:id="rId14"/>
    <p:sldId id="283" r:id="rId15"/>
    <p:sldId id="257" r:id="rId16"/>
    <p:sldId id="289" r:id="rId17"/>
    <p:sldId id="282" r:id="rId18"/>
    <p:sldId id="273" r:id="rId19"/>
    <p:sldId id="284" r:id="rId20"/>
    <p:sldId id="275" r:id="rId21"/>
    <p:sldId id="277" r:id="rId22"/>
    <p:sldId id="279" r:id="rId23"/>
    <p:sldId id="288" r:id="rId24"/>
    <p:sldId id="281" r:id="rId25"/>
    <p:sldId id="290" r:id="rId26"/>
    <p:sldId id="280" r:id="rId27"/>
    <p:sldId id="286" r:id="rId28"/>
    <p:sldId id="291" r:id="rId29"/>
    <p:sldId id="293" r:id="rId30"/>
    <p:sldId id="287" r:id="rId31"/>
    <p:sldId id="292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649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336"/>
            <a:ext cx="9180512" cy="6867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67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doy17.ucoz.ru/avatar/15/Gold-Cup-Trophy-psd55690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rt.ioso.ru/wiki/images/Sofi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28596" y="0"/>
            <a:ext cx="8429684" cy="1928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Gabriola"/>
              </a:rPr>
              <a:t>Неделя математики</a:t>
            </a:r>
          </a:p>
        </p:txBody>
      </p:sp>
      <p:pic>
        <p:nvPicPr>
          <p:cNvPr id="3" name="Рисунок 2" descr="WavyConventionalImperatorangel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928802"/>
            <a:ext cx="24003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285852" y="1500174"/>
            <a:ext cx="6691330" cy="1652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abriola"/>
              </a:rPr>
              <a:t>Чтоб нам игры не нарушить порядок,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abriola"/>
              </a:rPr>
              <a:t>Приветствие ваше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abriola"/>
              </a:rPr>
              <a:t> мы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abriola"/>
              </a:rPr>
              <a:t>выслушать рады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715436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abriola"/>
              </a:rPr>
              <a:t>Приветствие команд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285852" y="1428736"/>
            <a:ext cx="6691330" cy="293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abriola"/>
              </a:rPr>
              <a:t>Название Команды</a:t>
            </a:r>
          </a:p>
          <a:p>
            <a:pPr algn="ctr"/>
            <a:r>
              <a:rPr lang="ru-RU" sz="8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abriola"/>
              </a:rPr>
              <a:t>Девиз Команды</a:t>
            </a:r>
          </a:p>
          <a:p>
            <a:pPr algn="ctr"/>
            <a:r>
              <a:rPr lang="ru-RU" sz="8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abriola"/>
              </a:rPr>
              <a:t>Капитан Команды</a:t>
            </a:r>
            <a:endParaRPr lang="ru-RU" sz="8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latin typeface="Gabriol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715436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abriola"/>
              </a:rPr>
              <a:t>Приветствие команд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285852" y="1428736"/>
            <a:ext cx="6691330" cy="293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8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latin typeface="Gabriola"/>
            </a:endParaRPr>
          </a:p>
        </p:txBody>
      </p:sp>
      <p:pic>
        <p:nvPicPr>
          <p:cNvPr id="4" name="Рисунок 3" descr="3b145dd57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8143932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5649B7"/>
                </a:solidFill>
              </a:rPr>
              <a:t>Чтоб все в игре прошло без заминки,</a:t>
            </a:r>
            <a:br>
              <a:rPr lang="ru-RU" b="1" i="1" dirty="0" smtClean="0">
                <a:solidFill>
                  <a:srgbClr val="5649B7"/>
                </a:solidFill>
              </a:rPr>
            </a:br>
            <a:r>
              <a:rPr lang="ru-RU" b="1" i="1" dirty="0" smtClean="0">
                <a:solidFill>
                  <a:srgbClr val="5649B7"/>
                </a:solidFill>
              </a:rPr>
              <a:t>         Её мы начнем, ну конечно же, с разминки!</a:t>
            </a:r>
            <a:br>
              <a:rPr lang="ru-RU" b="1" i="1" dirty="0" smtClean="0">
                <a:solidFill>
                  <a:srgbClr val="5649B7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«Разминка для команд»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104775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198125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644650" y="34417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416175" y="297497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0" y="142852"/>
          <a:ext cx="9144000" cy="621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83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Вопросы первой команде: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Вопросы второй команде: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Вопросы третьей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команде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</a:tr>
              <a:tr h="4059787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сложения?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Прибор для измерения длины отрезков?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найдем, если расстояние разделим на скорость?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789*0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=…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Чему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равен периметр квадрата со стороной ?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Сколько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нулей  в  записи  числа  миллион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Дед, баба, внучка, Жучка, кошка и мышка тянули-тянули репку и, наконец, вытянули. Сколько глаз смотрело на репку?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Результат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вычитания?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77800" indent="-1778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Прибор для измерения углов?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77800" indent="-1778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какое число  нельзя  делить?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найдем, если расстояние разделим на время?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0*324=… 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Чему равен периметр прямоугольника,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если его длина , а ширина ?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Когда мы смотрим на цифру 2, а говорим 10?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меня 6 сыновей, у каждого сына есть родная сестра. Сколько у меня детей? 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sz="1600" b="0" i="0" dirty="0" smtClean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Какой цифрой оканчивается произведение всех чисел от 7 до 81?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1600" b="0" i="0" dirty="0" smtClean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Пара лошадей пробежала 40 км. По сколько км. пробежала каждая лошадь?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1600" b="0" i="0" dirty="0" smtClean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Сколько  цифр  вы  знаете?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1600" b="0" i="0" dirty="0" smtClean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 курицы за три дня снесли три </a:t>
                      </a:r>
                      <a:r>
                        <a:rPr lang="ru-RU" sz="1600" b="0" i="0" dirty="0" err="1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яйца.Сколько</a:t>
                      </a: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яиц снесут 6 куриц за 6 дней?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ru-RU" sz="1600" b="0" i="0" dirty="0" smtClean="0">
                        <a:solidFill>
                          <a:srgbClr val="3333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Сколько  нулей  в  записи  числа миллиард?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Наименьшее двузначное число.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285852" y="1428736"/>
            <a:ext cx="6691330" cy="293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8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latin typeface="Gabriola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72560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Gabriola" pitchFamily="82" charset="0"/>
              </a:rPr>
              <a:t>Разминка  </a:t>
            </a:r>
            <a:br>
              <a:rPr lang="ru-RU" sz="6000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Gabriola" pitchFamily="82" charset="0"/>
              </a:rPr>
              <a:t>для болельщиков</a:t>
            </a:r>
            <a:endParaRPr lang="ru-RU" sz="6000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7" name="Рисунок 6" descr="10817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2464601" cy="492920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488" y="2357430"/>
            <a:ext cx="5500726" cy="18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Иногда заумные вопросы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Встречаются на жизненном пути.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если взяться всей командой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 легко найти.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348800"/>
            <a:ext cx="8858280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Какие геометрические фигуры дружат с солнцем?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 Петух на одной ноге весит 4 кг. А на двух?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 Соперник нолика.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Сколько горошин может войти в пустой стакан?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 Двое играли в шахматы 4 часа. Сколько времени играл каждый?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 Рыбалов за 2 мин поймал 4 рыбки. Сколько рыбок он поймает за 4 минуты?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285852" y="1428736"/>
            <a:ext cx="6691330" cy="293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8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latin typeface="Gabriola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Число – как много в этом звуке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Для математики, друзья!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Но и в простой, обычной жизни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Без математики нельзя!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numb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142984"/>
            <a:ext cx="4929190" cy="246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285852" y="1428736"/>
            <a:ext cx="6691330" cy="293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8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latin typeface="Gabriola"/>
            </a:endParaRPr>
          </a:p>
        </p:txBody>
      </p:sp>
      <p:pic>
        <p:nvPicPr>
          <p:cNvPr id="6" name="Рисунок 5" descr="numb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643050"/>
            <a:ext cx="4929190" cy="246459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Gabriola" pitchFamily="82" charset="0"/>
              </a:rPr>
              <a:t>Цифровая разминка для ума</a:t>
            </a:r>
            <a:endParaRPr lang="ru-RU" sz="6000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42844" y="0"/>
            <a:ext cx="8715436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Расшифруй название зверька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611188" y="1052513"/>
            <a:ext cx="70929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ru-RU" sz="3200" dirty="0">
                <a:cs typeface="Times New Roman" pitchFamily="18" charset="0"/>
              </a:rPr>
              <a:t>К    1338 : 6 =</a:t>
            </a:r>
            <a:endParaRPr lang="ru-RU" sz="3200" dirty="0"/>
          </a:p>
          <a:p>
            <a:pPr eaLnBrk="0" hangingPunct="0"/>
            <a:r>
              <a:rPr lang="ru-RU" sz="3200" dirty="0">
                <a:cs typeface="Times New Roman" pitchFamily="18" charset="0"/>
              </a:rPr>
              <a:t>   Т    555 : 15 =</a:t>
            </a:r>
            <a:endParaRPr lang="ru-RU" sz="3200" dirty="0"/>
          </a:p>
          <a:p>
            <a:pPr eaLnBrk="0" hangingPunct="0"/>
            <a:r>
              <a:rPr lang="ru-RU" sz="3200" dirty="0">
                <a:cs typeface="Times New Roman" pitchFamily="18" charset="0"/>
              </a:rPr>
              <a:t>   Н    58 · 3 + 254 =</a:t>
            </a:r>
            <a:endParaRPr lang="ru-RU" sz="3200" dirty="0"/>
          </a:p>
          <a:p>
            <a:pPr eaLnBrk="0" hangingPunct="0"/>
            <a:r>
              <a:rPr lang="ru-RU" sz="3200" dirty="0">
                <a:cs typeface="Times New Roman" pitchFamily="18" charset="0"/>
              </a:rPr>
              <a:t>   Ч    89 · 5 – 300 =</a:t>
            </a:r>
            <a:endParaRPr lang="ru-RU" sz="3200" dirty="0"/>
          </a:p>
          <a:p>
            <a:pPr eaLnBrk="0" hangingPunct="0"/>
            <a:r>
              <a:rPr lang="ru-RU" sz="3200" dirty="0">
                <a:cs typeface="Times New Roman" pitchFamily="18" charset="0"/>
              </a:rPr>
              <a:t>   А    100 – 4 · 13 =</a:t>
            </a:r>
            <a:endParaRPr lang="ru-RU" sz="3200" dirty="0"/>
          </a:p>
          <a:p>
            <a:pPr eaLnBrk="0" hangingPunct="0"/>
            <a:r>
              <a:rPr lang="ru-RU" sz="3200" dirty="0">
                <a:cs typeface="Times New Roman" pitchFamily="18" charset="0"/>
              </a:rPr>
              <a:t>   И    48 : ( 125 – 41 · 3 ) =</a:t>
            </a:r>
            <a:endParaRPr lang="ru-RU" sz="3200" dirty="0"/>
          </a:p>
          <a:p>
            <a:pPr eaLnBrk="0" hangingPunct="0"/>
            <a:r>
              <a:rPr lang="ru-RU" sz="3200" dirty="0">
                <a:cs typeface="Times New Roman" pitchFamily="18" charset="0"/>
              </a:rPr>
              <a:t>   У    10372 – 10300 = </a:t>
            </a:r>
            <a:endParaRPr lang="ru-RU" sz="3200" dirty="0"/>
          </a:p>
          <a:p>
            <a:pPr eaLnBrk="0" hangingPunct="0"/>
            <a:r>
              <a:rPr lang="ru-RU" sz="3200" dirty="0">
                <a:cs typeface="Times New Roman" pitchFamily="18" charset="0"/>
              </a:rPr>
              <a:t>   Ш    53 + 88 + 98 =</a:t>
            </a:r>
            <a:endParaRPr lang="ru-RU" sz="3200" dirty="0"/>
          </a:p>
        </p:txBody>
      </p:sp>
      <p:graphicFrame>
        <p:nvGraphicFramePr>
          <p:cNvPr id="10365" name="Group 125"/>
          <p:cNvGraphicFramePr>
            <a:graphicFrameLocks noGrp="1"/>
          </p:cNvGraphicFramePr>
          <p:nvPr/>
        </p:nvGraphicFramePr>
        <p:xfrm>
          <a:off x="0" y="4941888"/>
          <a:ext cx="8820150" cy="1692275"/>
        </p:xfrm>
        <a:graphic>
          <a:graphicData uri="http://schemas.openxmlformats.org/drawingml/2006/table">
            <a:tbl>
              <a:tblPr/>
              <a:tblGrid>
                <a:gridCol w="979488"/>
                <a:gridCol w="981075"/>
                <a:gridCol w="979487"/>
                <a:gridCol w="979488"/>
                <a:gridCol w="981075"/>
                <a:gridCol w="979487"/>
                <a:gridCol w="979488"/>
                <a:gridCol w="981075"/>
                <a:gridCol w="979487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/>
              <a:t>Кто сказал, что  математика  скучна,	</a:t>
            </a:r>
          </a:p>
          <a:p>
            <a:pPr>
              <a:buNone/>
            </a:pPr>
            <a:r>
              <a:rPr lang="ru-RU" sz="2800" dirty="0" smtClean="0"/>
              <a:t>Что  она  сложна,  суха,  тосклива?...</a:t>
            </a:r>
          </a:p>
          <a:p>
            <a:pPr>
              <a:buNone/>
            </a:pPr>
            <a:r>
              <a:rPr lang="ru-RU" sz="2800" dirty="0" smtClean="0"/>
              <a:t>В этом  вы  не  правы, господа,</a:t>
            </a:r>
          </a:p>
          <a:p>
            <a:pPr>
              <a:buNone/>
            </a:pPr>
            <a:r>
              <a:rPr lang="ru-RU" sz="2800" dirty="0" smtClean="0"/>
              <a:t>Знайте: математика -  красива!</a:t>
            </a:r>
          </a:p>
          <a:p>
            <a:pPr>
              <a:buNone/>
            </a:pPr>
            <a:r>
              <a:rPr lang="ru-RU" sz="2000" dirty="0" smtClean="0"/>
              <a:t>             </a:t>
            </a:r>
            <a:endParaRPr lang="ru-RU" sz="2000" dirty="0"/>
          </a:p>
        </p:txBody>
      </p:sp>
      <p:pic>
        <p:nvPicPr>
          <p:cNvPr id="5" name="Рисунок 4" descr="86663b0e91519a3736fe5a57006311b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28604"/>
            <a:ext cx="2857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921625" cy="155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Узнайте название животного,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которое бегает быстрее всех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611188" y="1628775"/>
            <a:ext cx="65881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>
                <a:cs typeface="Times New Roman" pitchFamily="18" charset="0"/>
              </a:rPr>
              <a:t>   Е    52 – 3 · 15 =</a:t>
            </a:r>
          </a:p>
          <a:p>
            <a:pPr eaLnBrk="0" hangingPunct="0"/>
            <a:r>
              <a:rPr lang="ru-RU" sz="3600">
                <a:cs typeface="Times New Roman" pitchFamily="18" charset="0"/>
              </a:rPr>
              <a:t>   Д    567 – 14 · 19 =</a:t>
            </a:r>
          </a:p>
          <a:p>
            <a:pPr eaLnBrk="0" hangingPunct="0"/>
            <a:r>
              <a:rPr lang="ru-RU" sz="3600">
                <a:cs typeface="Times New Roman" pitchFamily="18" charset="0"/>
              </a:rPr>
              <a:t>   Г    476 – 76 + 1267 =</a:t>
            </a:r>
          </a:p>
          <a:p>
            <a:pPr eaLnBrk="0" hangingPunct="0"/>
            <a:r>
              <a:rPr lang="ru-RU" sz="3600">
                <a:cs typeface="Times New Roman" pitchFamily="18" charset="0"/>
              </a:rPr>
              <a:t>   П    ( 570 + 430 ) : 50 =</a:t>
            </a:r>
          </a:p>
          <a:p>
            <a:pPr eaLnBrk="0" hangingPunct="0"/>
            <a:r>
              <a:rPr lang="ru-RU" sz="3600">
                <a:cs typeface="Times New Roman" pitchFamily="18" charset="0"/>
              </a:rPr>
              <a:t>   А    ( 158 + 13 – 114 ) – 12 =</a:t>
            </a:r>
          </a:p>
          <a:p>
            <a:pPr eaLnBrk="0" hangingPunct="0"/>
            <a:r>
              <a:rPr lang="ru-RU" sz="3600">
                <a:cs typeface="Times New Roman" pitchFamily="18" charset="0"/>
              </a:rPr>
              <a:t>   Р    101 · 2 – 79 =</a:t>
            </a:r>
          </a:p>
          <a:p>
            <a:pPr eaLnBrk="0" hangingPunct="0"/>
            <a:r>
              <a:rPr lang="ru-RU" sz="3600">
                <a:cs typeface="Times New Roman" pitchFamily="18" charset="0"/>
              </a:rPr>
              <a:t>         </a:t>
            </a:r>
            <a:endParaRPr lang="ru-RU" sz="3600"/>
          </a:p>
        </p:txBody>
      </p:sp>
      <p:graphicFrame>
        <p:nvGraphicFramePr>
          <p:cNvPr id="13395" name="Group 83"/>
          <p:cNvGraphicFramePr>
            <a:graphicFrameLocks noGrp="1"/>
          </p:cNvGraphicFramePr>
          <p:nvPr/>
        </p:nvGraphicFramePr>
        <p:xfrm>
          <a:off x="611188" y="5157788"/>
          <a:ext cx="7524750" cy="1439863"/>
        </p:xfrm>
        <a:graphic>
          <a:graphicData uri="http://schemas.openxmlformats.org/drawingml/2006/table">
            <a:tbl>
              <a:tblPr/>
              <a:tblGrid>
                <a:gridCol w="1254125"/>
                <a:gridCol w="1254125"/>
                <a:gridCol w="1254125"/>
                <a:gridCol w="1254125"/>
                <a:gridCol w="1254125"/>
                <a:gridCol w="1254125"/>
              </a:tblGrid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1667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5" name="Rectangle 82"/>
          <p:cNvSpPr>
            <a:spLocks noChangeArrowheads="1"/>
          </p:cNvSpPr>
          <p:nvPr/>
        </p:nvSpPr>
        <p:spPr bwMode="auto">
          <a:xfrm>
            <a:off x="0" y="450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214414" y="0"/>
            <a:ext cx="6624637" cy="25765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Как песня не может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Прожить без баяна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Команда не может 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Без капитана!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500166" y="2714620"/>
            <a:ext cx="6121400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Конкурс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капитанов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215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Посмотрите в течение 10 секунд на нарисованные фигуры,  запомнить их порядок и на доске воспроизведите эти фигуры.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2037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285852" y="1428736"/>
            <a:ext cx="6691330" cy="293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8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latin typeface="Gabriol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85725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Ваша задача нарисовать картину, используя только геометрические фигуры! (треугольники, прямоугольник, квадрат, круг и ……)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Для этого конкурса вам дается 3 минуты.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Чья команда использовала больше различных геометрических фигур для своей картины, считается победившей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«Художники»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для команд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215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Проверяем правильность выполнения задания!!!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2037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«Пословицы»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715008" cy="57864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Назвать как можно больше пословиц, содержащих числительные</a:t>
            </a: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На задание отводится 2 минуты</a:t>
            </a:r>
          </a:p>
          <a:p>
            <a:endParaRPr lang="ru-RU" dirty="0"/>
          </a:p>
        </p:txBody>
      </p:sp>
      <p:pic>
        <p:nvPicPr>
          <p:cNvPr id="4" name="Рисунок 3" descr="61562739_2840096076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14422"/>
            <a:ext cx="3590925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285852" y="1428736"/>
            <a:ext cx="6691330" cy="293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8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65000"/>
                  <a:lumOff val="35000"/>
                </a:schemeClr>
              </a:solidFill>
              <a:latin typeface="Gabriol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00108"/>
            <a:ext cx="8572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предложенных поговорках встречаются пропущенные числа, которые вы должны вставить.  Сложите  получившиеся числа и выдайте результат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1.Наврал в  … короба.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2. У него … пятниц на неделе.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3. … раз отмерь, … раз отрежь.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4. Обещанного … года ждут.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5. … сапога – пара.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abriola" pitchFamily="82" charset="0"/>
              </a:rPr>
              <a:t>Математические загадки — пословицы:</a:t>
            </a:r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29200" y="2000240"/>
            <a:ext cx="3757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«Расшифруй – ребус»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4929222" cy="3571900"/>
          </a:xfrm>
        </p:spPr>
        <p:txBody>
          <a:bodyPr/>
          <a:lstStyle/>
          <a:p>
            <a:r>
              <a:rPr lang="ru-RU" dirty="0" smtClean="0"/>
              <a:t>Вы приготовили команде соперника ребусы. Так расшифруем их</a:t>
            </a:r>
            <a:endParaRPr lang="ru-RU" dirty="0"/>
          </a:p>
        </p:txBody>
      </p:sp>
      <p:pic>
        <p:nvPicPr>
          <p:cNvPr id="3" name="Рисунок 2" descr="5c9kerebzb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80" y="1500174"/>
            <a:ext cx="3810020" cy="19050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7" name="Rectangle 7"/>
          <p:cNvSpPr>
            <a:spLocks noGrp="1" noChangeArrowheads="1"/>
          </p:cNvSpPr>
          <p:nvPr>
            <p:ph idx="1"/>
          </p:nvPr>
        </p:nvSpPr>
        <p:spPr>
          <a:xfrm>
            <a:off x="285720" y="714356"/>
            <a:ext cx="4464050" cy="44021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Какой фигуры нет на рисунке?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а) круга;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б) квадрата;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в) прямоугольника;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г) треугольника;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д) все перечисленные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фигуры есть.</a:t>
            </a:r>
          </a:p>
        </p:txBody>
      </p:sp>
      <p:sp>
        <p:nvSpPr>
          <p:cNvPr id="148502" name="WordArt 22"/>
          <p:cNvSpPr>
            <a:spLocks noChangeArrowheads="1" noChangeShapeType="1" noTextEdit="1"/>
          </p:cNvSpPr>
          <p:nvPr/>
        </p:nvSpPr>
        <p:spPr bwMode="auto">
          <a:xfrm>
            <a:off x="1547664" y="584200"/>
            <a:ext cx="6336630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0166" y="0"/>
            <a:ext cx="6201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 на внимание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898525" cy="365125"/>
          </a:xfrm>
        </p:spPr>
        <p:txBody>
          <a:bodyPr/>
          <a:lstStyle/>
          <a:p>
            <a:pPr>
              <a:defRPr/>
            </a:pPr>
            <a:fld id="{03D86E8F-A59E-4032-9911-AB13CC0C8084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763" y="22048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D11DB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04" y="928220"/>
            <a:ext cx="4670014" cy="5929780"/>
          </a:xfrm>
          <a:prstGeom prst="roundRect">
            <a:avLst>
              <a:gd name="adj" fmla="val 859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67591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4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14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9399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  рисунков,  составленных  из  цифр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75098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928670"/>
            <a:ext cx="4143372" cy="3918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>
            <a:normAutofit/>
          </a:bodyPr>
          <a:lstStyle/>
          <a:p>
            <a:pPr indent="1905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Вам  приятно  жить  в  опрятном  доме,</a:t>
            </a:r>
          </a:p>
          <a:p>
            <a:pPr indent="19050">
              <a:buNone/>
            </a:pPr>
            <a:r>
              <a:rPr lang="ru-RU" sz="2400" dirty="0" smtClean="0"/>
              <a:t>  Где  у  каждой  вещи  место  есть?</a:t>
            </a:r>
          </a:p>
          <a:p>
            <a:pPr indent="19050">
              <a:buNone/>
            </a:pPr>
            <a:r>
              <a:rPr lang="ru-RU" sz="2400" dirty="0" smtClean="0"/>
              <a:t>  Математика  создать  такой  порядок  может,</a:t>
            </a:r>
          </a:p>
          <a:p>
            <a:pPr indent="19050">
              <a:buNone/>
            </a:pPr>
            <a:r>
              <a:rPr lang="ru-RU" sz="2400" dirty="0" smtClean="0"/>
              <a:t>  И  за  это  ей  хвала  и  честь!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CL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4643470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Gold-Cup-Trophy-psd556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0"/>
            <a:ext cx="3663950" cy="453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4857784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закончилась игра,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узнать пора.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лучше всех трудился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игре здесь отличился?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накомимся с жюри премии &quot;Банк года Беларуси&quot; FINANCE.TUT.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344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0" y="109538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Подведение итогов. Слово жюри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0" y="109538"/>
            <a:ext cx="91440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2" descr="Награды победителям (многослойный PSD) &quot; Мир клип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3700"/>
            <a:ext cx="9144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iPhone 2G 03.14.08_G / 1.0.2 (1C28) - General Ques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12248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-27383"/>
            <a:ext cx="9468544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за  игру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Какой  бы  ни  была  задача  сложной,</a:t>
            </a:r>
          </a:p>
          <a:p>
            <a:pPr>
              <a:buNone/>
            </a:pPr>
            <a:r>
              <a:rPr lang="ru-RU" sz="2400" dirty="0" smtClean="0"/>
              <a:t> Математика  решение  найдёт.</a:t>
            </a:r>
          </a:p>
          <a:p>
            <a:pPr>
              <a:buNone/>
            </a:pPr>
            <a:r>
              <a:rPr lang="ru-RU" sz="2400" dirty="0" smtClean="0"/>
              <a:t>Всё  она  по  полочкам  разложит,</a:t>
            </a:r>
          </a:p>
          <a:p>
            <a:pPr>
              <a:buNone/>
            </a:pPr>
            <a:r>
              <a:rPr lang="ru-RU" sz="2400" dirty="0" smtClean="0"/>
              <a:t>Всё  она  в  систему  приведёт.</a:t>
            </a:r>
          </a:p>
          <a:p>
            <a:pPr>
              <a:buNone/>
            </a:pPr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4" name="Рисунок 3" descr="knigi-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-136173"/>
            <a:ext cx="1500198" cy="281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3"/>
            <a:ext cx="8229600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Сколько  в  ней  самой  изящных  линий,</a:t>
            </a:r>
          </a:p>
          <a:p>
            <a:pPr>
              <a:buNone/>
            </a:pPr>
            <a:r>
              <a:rPr lang="ru-RU" sz="2400" dirty="0" smtClean="0"/>
              <a:t>    Мощных  формул, строгих  теорем,</a:t>
            </a:r>
          </a:p>
          <a:p>
            <a:pPr>
              <a:buNone/>
            </a:pPr>
            <a:r>
              <a:rPr lang="ru-RU" sz="2400" dirty="0" smtClean="0"/>
              <a:t>    Тот  не  назовёт  её  красивой,</a:t>
            </a:r>
          </a:p>
          <a:p>
            <a:pPr>
              <a:buNone/>
            </a:pPr>
            <a:r>
              <a:rPr lang="ru-RU" sz="2400" dirty="0" smtClean="0"/>
              <a:t>    Кто  с  наукой  не  знаком  совсем.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5171543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071546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ru-RU" dirty="0" smtClean="0"/>
              <a:t>- Тем, кто любит математику.</a:t>
            </a:r>
          </a:p>
          <a:p>
            <a:r>
              <a:rPr lang="ru-RU" dirty="0" smtClean="0"/>
              <a:t>- Тем, кто знает математику.</a:t>
            </a:r>
          </a:p>
          <a:p>
            <a:r>
              <a:rPr lang="ru-RU" dirty="0" smtClean="0"/>
              <a:t>- Тем, кто учит математику.</a:t>
            </a:r>
          </a:p>
          <a:p>
            <a:r>
              <a:rPr lang="ru-RU" dirty="0" smtClean="0"/>
              <a:t>- Те, кто ещё не знает, что он любит математику посвящается эта игра….</a:t>
            </a:r>
            <a:endParaRPr lang="ru-RU" dirty="0"/>
          </a:p>
        </p:txBody>
      </p:sp>
      <p:pic>
        <p:nvPicPr>
          <p:cNvPr id="4" name="Рисунок 3" descr="BlueCookedCicada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804028"/>
            <a:ext cx="5286380" cy="405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43372" y="1214422"/>
            <a:ext cx="4267202" cy="5953144"/>
          </a:xfrm>
        </p:spPr>
        <p:txBody>
          <a:bodyPr/>
          <a:lstStyle/>
          <a:p>
            <a:pPr eaLnBrk="1" hangingPunct="1"/>
            <a:r>
              <a:rPr lang="ru-RU" sz="4000" i="1" dirty="0" smtClean="0"/>
              <a:t>Математика – </a:t>
            </a:r>
          </a:p>
          <a:p>
            <a:pPr eaLnBrk="1" hangingPunct="1">
              <a:buFontTx/>
              <a:buNone/>
            </a:pPr>
            <a:r>
              <a:rPr lang="ru-RU" sz="4000" i="1" dirty="0" smtClean="0"/>
              <a:t>			это  царица всех наук                           </a:t>
            </a:r>
          </a:p>
          <a:p>
            <a:pPr algn="r" eaLnBrk="1" hangingPunct="1">
              <a:buFontTx/>
              <a:buNone/>
            </a:pPr>
            <a:r>
              <a:rPr lang="ru-RU" i="1" dirty="0" smtClean="0"/>
              <a:t>( С.Ковалевская)</a:t>
            </a:r>
          </a:p>
          <a:p>
            <a:pPr eaLnBrk="1" hangingPunct="1"/>
            <a:endParaRPr lang="ru-RU" i="1" dirty="0" smtClean="0"/>
          </a:p>
          <a:p>
            <a:pPr eaLnBrk="1" hangingPunct="1"/>
            <a:endParaRPr lang="ru-RU" i="1" dirty="0" smtClean="0"/>
          </a:p>
          <a:p>
            <a:pPr eaLnBrk="1" hangingPunct="1"/>
            <a:endParaRPr lang="ru-RU" i="1" dirty="0" smtClean="0"/>
          </a:p>
          <a:p>
            <a:pPr eaLnBrk="1" hangingPunct="1"/>
            <a:endParaRPr lang="ru-RU" i="1" dirty="0" smtClean="0"/>
          </a:p>
        </p:txBody>
      </p:sp>
      <p:pic>
        <p:nvPicPr>
          <p:cNvPr id="7171" name="Picture 7" descr="Sofi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6148"/>
            <a:ext cx="4143371" cy="505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472" y="428604"/>
            <a:ext cx="32861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Эпиграф:</a:t>
            </a:r>
            <a:endParaRPr kumimoji="0" lang="uk-UA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Эпиграф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71612"/>
            <a:ext cx="7048517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98560" y="0"/>
            <a:ext cx="7745440" cy="27336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Gabriola"/>
              </a:rPr>
              <a:t>Внеклассное мероприятие: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Gabriola"/>
              </a:rPr>
              <a:t>«Математические 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Gabriola"/>
            </a:endParaRP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Gabriola"/>
              </a:rPr>
              <a:t>Забавы»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Gabriola"/>
            </a:endParaRPr>
          </a:p>
        </p:txBody>
      </p:sp>
      <p:pic>
        <p:nvPicPr>
          <p:cNvPr id="3" name="Рисунок 2" descr="ArtisticFlashyGemsbok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23812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862</Words>
  <Application>Microsoft Office PowerPoint</Application>
  <PresentationFormat>Экран (4:3)</PresentationFormat>
  <Paragraphs>182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Эпиграф:</vt:lpstr>
      <vt:lpstr>Слайд 9</vt:lpstr>
      <vt:lpstr>Слайд 10</vt:lpstr>
      <vt:lpstr>Слайд 11</vt:lpstr>
      <vt:lpstr>Слайд 12</vt:lpstr>
      <vt:lpstr>Чтоб все в игре прошло без заминки,          Её мы начнем, ну конечно же, с разминки! «Разминка для команд» </vt:lpstr>
      <vt:lpstr>Слайд 14</vt:lpstr>
      <vt:lpstr>Разминка   для болельщиков</vt:lpstr>
      <vt:lpstr>Слайд 16</vt:lpstr>
      <vt:lpstr>Слайд 17</vt:lpstr>
      <vt:lpstr>Цифровая разминка для ума</vt:lpstr>
      <vt:lpstr>Слайд 19</vt:lpstr>
      <vt:lpstr>Слайд 20</vt:lpstr>
      <vt:lpstr>Слайд 21</vt:lpstr>
      <vt:lpstr>Посмотрите в течение 10 секунд на нарисованные фигуры,  запомнить их порядок и на доске воспроизведите эти фигуры.</vt:lpstr>
      <vt:lpstr>Конкурс «Художники» для команд</vt:lpstr>
      <vt:lpstr>Проверяем правильность выполнения задания!!!</vt:lpstr>
      <vt:lpstr>Конкурс «Пословицы»</vt:lpstr>
      <vt:lpstr>Математические загадки — пословицы:</vt:lpstr>
      <vt:lpstr>Конкурс «Расшифруй – ребус»</vt:lpstr>
      <vt:lpstr>Слайд 28</vt:lpstr>
      <vt:lpstr>Конкурс   рисунков,  составленных  из  цифр </vt:lpstr>
      <vt:lpstr>Слайд 30</vt:lpstr>
      <vt:lpstr>Слайд 31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OVG</cp:lastModifiedBy>
  <cp:revision>55</cp:revision>
  <dcterms:created xsi:type="dcterms:W3CDTF">2009-01-08T12:15:48Z</dcterms:created>
  <dcterms:modified xsi:type="dcterms:W3CDTF">2019-04-19T08:02:45Z</dcterms:modified>
</cp:coreProperties>
</file>