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9" r:id="rId13"/>
    <p:sldId id="271" r:id="rId14"/>
    <p:sldId id="270" r:id="rId15"/>
    <p:sldId id="268" r:id="rId16"/>
    <p:sldId id="26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FF66"/>
    <a:srgbClr val="FFFFFF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207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школе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0374125097211419E-3"/>
                  <c:y val="-6.7426173211268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6.0816997345122569E-3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7.60212466814032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6.0816997345122569E-3"/>
                  <c:y val="6.054468243163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1 класс</c:v>
                </c:pt>
                <c:pt idx="1">
                  <c:v>Летнее 
время</c:v>
                </c:pt>
                <c:pt idx="2">
                  <c:v>2 класс</c:v>
                </c:pt>
                <c:pt idx="3">
                  <c:v>Летнее 
время</c:v>
                </c:pt>
                <c:pt idx="4">
                  <c:v>3 класс</c:v>
                </c:pt>
                <c:pt idx="5">
                  <c:v>Летнее 
время</c:v>
                </c:pt>
                <c:pt idx="6">
                  <c:v>4 класс</c:v>
                </c:pt>
                <c:pt idx="7">
                  <c:v>Летнее 
время</c:v>
                </c:pt>
                <c:pt idx="8">
                  <c:v>5 класс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0</c:v>
                </c:pt>
                <c:pt idx="4">
                  <c:v>1.5</c:v>
                </c:pt>
                <c:pt idx="5">
                  <c:v>0</c:v>
                </c:pt>
                <c:pt idx="6">
                  <c:v>1.5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Oxford Класс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3559834347907702E-3"/>
                  <c:y val="-9.7691052569614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356339717042929E-3"/>
                  <c:y val="-0.10397124200130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559834347907702E-3"/>
                  <c:y val="-9.884577501338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1 класс</c:v>
                </c:pt>
                <c:pt idx="1">
                  <c:v>Летнее 
время</c:v>
                </c:pt>
                <c:pt idx="2">
                  <c:v>2 класс</c:v>
                </c:pt>
                <c:pt idx="3">
                  <c:v>Летнее 
время</c:v>
                </c:pt>
                <c:pt idx="4">
                  <c:v>3 класс</c:v>
                </c:pt>
                <c:pt idx="5">
                  <c:v>Летнее 
время</c:v>
                </c:pt>
                <c:pt idx="6">
                  <c:v>4 класс</c:v>
                </c:pt>
                <c:pt idx="7">
                  <c:v>Летнее 
время</c:v>
                </c:pt>
                <c:pt idx="8">
                  <c:v>5 класс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167104"/>
        <c:axId val="49639936"/>
        <c:axId val="0"/>
      </c:bar3DChart>
      <c:catAx>
        <c:axId val="13316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639936"/>
        <c:crosses val="autoZero"/>
        <c:auto val="1"/>
        <c:lblAlgn val="ctr"/>
        <c:lblOffset val="100"/>
        <c:noMultiLvlLbl val="0"/>
      </c:catAx>
      <c:valAx>
        <c:axId val="49639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167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ru-RU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ru-RU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8FA3B8-2DB7-4995-AB36-4E180CC7EF8D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195408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scouts title slide00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5689600" cy="10064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GB" altLang="ru-RU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44625"/>
            <a:ext cx="5689600" cy="744538"/>
          </a:xfrm>
        </p:spPr>
        <p:txBody>
          <a:bodyPr/>
          <a:lstStyle>
            <a:lvl1pPr marL="0" indent="0">
              <a:buFontTx/>
              <a:buNone/>
              <a:defRPr sz="2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GB" altLang="ru-RU" noProof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813F6-D46B-4F34-BD51-188F39BDE364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41492883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F0FE-D625-4553-AFAE-538501D57CF9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31698632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6053-A515-46A9-8E43-C1554ED802F6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34953064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3DA6-A9BB-4DBD-B9B5-90E0D2C72644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25733059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500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500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CFF-286C-46B6-AA05-69C9FFB084B1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26981475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F1960-F276-4257-9AE6-5874A755D031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1278399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8A976-AEFA-4342-8FF1-FE288C062777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6935338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A34E6-ABA7-4CBA-9052-2040FDD9D1B8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40880250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FECE1-EC0B-4914-8D60-9E182C31A129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11234801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D4F6-6BD1-412A-8B34-7F4EA2658771}" type="slidenum">
              <a:rPr lang="en-GB" altLang="ru-RU"/>
              <a:pPr/>
              <a:t>‹#›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26085459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couts 00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8000"/>
                    </a14:imgEffect>
                    <a14:imgEffect>
                      <a14:brightnessContrast bright="9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0" y="333375"/>
            <a:ext cx="9144000" cy="57467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50825" y="1052513"/>
            <a:ext cx="8628063" cy="5256212"/>
          </a:xfrm>
          <a:prstGeom prst="roundRect">
            <a:avLst>
              <a:gd name="adj" fmla="val 2958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>
                  <a:alpha val="5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543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3950"/>
            <a:ext cx="8229600" cy="500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GB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1438"/>
            <a:ext cx="1000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2263" y="6421438"/>
            <a:ext cx="6064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GB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2563" y="6421438"/>
            <a:ext cx="884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43BFC-A929-4E41-ABEB-10C94029225C}" type="slidenum">
              <a:rPr lang="en-GB" altLang="ru-RU"/>
              <a:pPr/>
              <a:t>‹#›</a:t>
            </a:fld>
            <a:endParaRPr lang="en-GB" altLang="ru-RU" dirty="0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0" y="333375"/>
            <a:ext cx="250825" cy="574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026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6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6632"/>
            <a:ext cx="5940425" cy="357301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rgbClr val="000000"/>
                </a:solidFill>
                <a:latin typeface="Monotype Corsiva" pitchFamily="66" charset="0"/>
              </a:rPr>
              <a:t>Английский язык</a:t>
            </a:r>
            <a:br>
              <a:rPr lang="ru-RU" sz="6600" b="1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0000"/>
                </a:solidFill>
                <a:latin typeface="Monotype Corsiva" pitchFamily="66" charset="0"/>
              </a:rPr>
              <a:t>в современном </a:t>
            </a:r>
            <a:br>
              <a:rPr lang="ru-RU" sz="6600" b="1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0000"/>
                </a:solidFill>
                <a:latin typeface="Monotype Corsiva" pitchFamily="66" charset="0"/>
              </a:rPr>
              <a:t>мире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156757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Е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горов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Г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ерман </a:t>
            </a:r>
          </a:p>
          <a:p>
            <a:pPr algn="ctr"/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Batang" pitchFamily="18" charset="-127"/>
            </a:endParaRPr>
          </a:p>
          <a:p>
            <a:pPr algn="ctr"/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5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 «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В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»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класс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 </a:t>
            </a: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Batang" pitchFamily="18" charset="-127"/>
            </a:endParaRP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МАОУ л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ицей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 №12 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г.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С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Batang" pitchFamily="18" charset="-127"/>
              </a:rPr>
              <a:t>терлитамак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исследования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82118"/>
              </p:ext>
            </p:extLst>
          </p:nvPr>
        </p:nvGraphicFramePr>
        <p:xfrm>
          <a:off x="827584" y="1052736"/>
          <a:ext cx="7704856" cy="48637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84376"/>
                <a:gridCol w="4320480"/>
              </a:tblGrid>
              <a:tr h="576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Мои действия</a:t>
                      </a:r>
                      <a:endParaRPr lang="ru-RU" sz="14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Мои </a:t>
                      </a: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наблюдения и </a:t>
                      </a: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выводы</a:t>
                      </a:r>
                      <a:endParaRPr lang="ru-RU" sz="14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6144"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Знакомство с английским алфавитом:</a:t>
                      </a:r>
                    </a:p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- Приступил к изучению.</a:t>
                      </a:r>
                      <a:endParaRPr lang="ru-RU" sz="14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Узнал</a:t>
                      </a: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, что в алфавите 26 букв.</a:t>
                      </a:r>
                    </a:p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5 </a:t>
                      </a: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букв означают гласные звуки.</a:t>
                      </a:r>
                    </a:p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21 буква </a:t>
                      </a: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означает </a:t>
                      </a:r>
                      <a:r>
                        <a:rPr lang="ru-RU" sz="1400" dirty="0">
                          <a:effectLst/>
                          <a:latin typeface="Trebuchet MS" pitchFamily="34" charset="0"/>
                        </a:rPr>
                        <a:t>согласные звуки</a:t>
                      </a: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8381">
                <a:tc>
                  <a:txBody>
                    <a:bodyPr/>
                    <a:lstStyle/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Изучение звуков:</a:t>
                      </a:r>
                    </a:p>
                    <a:p>
                      <a:pPr marL="377825" marR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Завел тетрадь, словарь.</a:t>
                      </a:r>
                    </a:p>
                    <a:p>
                      <a:pPr marL="377825" marR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Приступил к изучению звуков в</a:t>
                      </a:r>
                      <a:r>
                        <a:rPr lang="ru-RU" sz="1400" baseline="0" dirty="0" smtClean="0">
                          <a:effectLst/>
                          <a:latin typeface="Trebuchet MS" pitchFamily="34" charset="0"/>
                        </a:rPr>
                        <a:t> транскрипции</a:t>
                      </a:r>
                    </a:p>
                    <a:p>
                      <a:pPr marL="377825" marR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Trebuchet MS" pitchFamily="34" charset="0"/>
                        </a:rPr>
                        <a:t>Ежедневная практика</a:t>
                      </a:r>
                      <a:endParaRPr lang="ru-RU" sz="1400" b="1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Главное наблюдение: </a:t>
                      </a:r>
                    </a:p>
                    <a:p>
                      <a:pPr marL="92075" indent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 - огромное количество звуков в английском языке, не соответствующих количеству имеющихся букв. </a:t>
                      </a:r>
                    </a:p>
                    <a:p>
                      <a:pPr marL="92075" indent="0" algn="l" defTabSz="914400" rtl="0" eaLnBrk="1" fontAlgn="base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- одна буква может передавать несколько фонем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1267">
                <a:tc>
                  <a:txBody>
                    <a:bodyPr/>
                    <a:lstStyle/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 pitchFamily="34" charset="0"/>
                        </a:rPr>
                        <a:t>Изучение</a:t>
                      </a:r>
                      <a:r>
                        <a:rPr lang="ru-RU" sz="1400" baseline="0" dirty="0" smtClean="0">
                          <a:effectLst/>
                          <a:latin typeface="Trebuchet MS" pitchFamily="34" charset="0"/>
                        </a:rPr>
                        <a:t> правил написания:</a:t>
                      </a:r>
                    </a:p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rebuchet MS" pitchFamily="34" charset="0"/>
                        </a:rPr>
                        <a:t>- Начал изучать написание букв </a:t>
                      </a:r>
                      <a:endParaRPr lang="ru-RU" sz="140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Написание английских букв не стало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 для меня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чем-то абсолютно новым даже на самом начальном этапе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38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исследования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76722"/>
              </p:ext>
            </p:extLst>
          </p:nvPr>
        </p:nvGraphicFramePr>
        <p:xfrm>
          <a:off x="827584" y="1052736"/>
          <a:ext cx="7704856" cy="49639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84376"/>
                <a:gridCol w="4320480"/>
              </a:tblGrid>
              <a:tr h="1240981">
                <a:tc>
                  <a:txBody>
                    <a:bodyPr/>
                    <a:lstStyle/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Изучение слогов</a:t>
                      </a:r>
                      <a:endParaRPr lang="ru-RU" sz="1400" b="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Благодаря </a:t>
                      </a:r>
                      <a:r>
                        <a:rPr lang="ru-RU" sz="1400" b="0" dirty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правилам деления слова на слоги </a:t>
                      </a: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могу прочитать </a:t>
                      </a:r>
                      <a:r>
                        <a:rPr lang="ru-RU" sz="1400" b="0" dirty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любое незнакомое мне слово на английском языке.</a:t>
                      </a:r>
                    </a:p>
                  </a:txBody>
                  <a:tcPr marL="68580" marR="68580" marT="0" marB="0" anchor="ctr"/>
                </a:tc>
              </a:tr>
              <a:tr h="1240981">
                <a:tc>
                  <a:txBody>
                    <a:bodyPr/>
                    <a:lstStyle/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Изучение цифр</a:t>
                      </a:r>
                      <a:endParaRPr lang="ru-RU" sz="1400" b="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Начал считать на английском языке</a:t>
                      </a:r>
                    </a:p>
                  </a:txBody>
                  <a:tcPr marL="68580" marR="68580" marT="0" marB="0" anchor="ctr"/>
                </a:tc>
              </a:tr>
              <a:tr h="1240981">
                <a:tc>
                  <a:txBody>
                    <a:bodyPr/>
                    <a:lstStyle/>
                    <a:p>
                      <a:pPr marL="92075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Изучение</a:t>
                      </a:r>
                      <a:r>
                        <a:rPr lang="ru-RU" sz="1400" b="0" baseline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 слов:</a:t>
                      </a:r>
                    </a:p>
                    <a:p>
                      <a:pPr marL="377825" indent="-28575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baseline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Просмотр видеоуроков</a:t>
                      </a:r>
                    </a:p>
                    <a:p>
                      <a:pPr marL="377825" indent="-28575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baseline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Творческие задания в книгах</a:t>
                      </a:r>
                      <a:endParaRPr lang="ru-RU" sz="1400" b="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Начал </a:t>
                      </a:r>
                      <a:r>
                        <a:rPr lang="ru-RU" sz="1400" b="0" dirty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читать и переводить тексты. </a:t>
                      </a:r>
                      <a:endParaRPr lang="ru-RU" sz="1400" b="0" dirty="0" smtClean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Стал </a:t>
                      </a:r>
                      <a:r>
                        <a:rPr lang="ru-RU" sz="1400" b="0" dirty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читать вывески на улицах, рекламу.</a:t>
                      </a:r>
                    </a:p>
                  </a:txBody>
                  <a:tcPr marL="68580" marR="68580" marT="0" marB="0" anchor="ctr"/>
                </a:tc>
              </a:tr>
              <a:tr h="1240981"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Составление предложений:</a:t>
                      </a:r>
                    </a:p>
                    <a:p>
                      <a:pPr marL="92075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- Начал составлять рассказы, диалоги.</a:t>
                      </a:r>
                      <a:endParaRPr lang="ru-RU" sz="1400" b="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2075" indent="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rebuchet MS" pitchFamily="34" charset="0"/>
                          <a:ea typeface="Times New Roman"/>
                          <a:cs typeface="Times New Roman"/>
                        </a:rPr>
                        <a:t>Смог составить рассказ о себе на английском языке (см. далее)</a:t>
                      </a:r>
                      <a:endParaRPr lang="ru-RU" sz="1400" b="0" dirty="0">
                        <a:effectLst/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90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исследования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5273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>
                <a:latin typeface="Trebuchet MS" pitchFamily="34" charset="0"/>
              </a:rPr>
              <a:t>И вот, по прошествии пяти лет </a:t>
            </a:r>
            <a:r>
              <a:rPr lang="ru-RU" sz="1600" dirty="0" smtClean="0">
                <a:latin typeface="Trebuchet MS" pitchFamily="34" charset="0"/>
              </a:rPr>
              <a:t>изучения </a:t>
            </a:r>
            <a:r>
              <a:rPr lang="ru-RU" sz="1600" dirty="0">
                <a:latin typeface="Trebuchet MS" pitchFamily="34" charset="0"/>
              </a:rPr>
              <a:t>моих знаний </a:t>
            </a:r>
            <a:r>
              <a:rPr lang="ru-RU" sz="1600" dirty="0" smtClean="0">
                <a:latin typeface="Trebuchet MS" pitchFamily="34" charset="0"/>
              </a:rPr>
              <a:t>становится достаточно </a:t>
            </a:r>
            <a:r>
              <a:rPr lang="ru-RU" sz="1600" dirty="0">
                <a:latin typeface="Trebuchet MS" pitchFamily="34" charset="0"/>
              </a:rPr>
              <a:t>для составления рассказа о себе, перевода без словаря достаточно большого количества текста и возможности общаться (пусть даже на начальном уровне) с носителями английского  языка</a:t>
            </a:r>
            <a:r>
              <a:rPr lang="ru-RU" sz="1600" dirty="0" smtClean="0">
                <a:latin typeface="Trebuchet MS" pitchFamily="34" charset="0"/>
              </a:rPr>
              <a:t>.</a:t>
            </a:r>
            <a:endParaRPr lang="ru-RU" sz="1600" dirty="0"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988" y="2471985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Trebuchet MS" pitchFamily="34" charset="0"/>
              </a:rPr>
              <a:t>ABOUT </a:t>
            </a:r>
            <a:r>
              <a:rPr lang="en-US" sz="1600" b="1" dirty="0" smtClean="0">
                <a:latin typeface="Trebuchet MS" pitchFamily="34" charset="0"/>
              </a:rPr>
              <a:t>MYSELF</a:t>
            </a:r>
          </a:p>
          <a:p>
            <a:pPr algn="r"/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My name is German Egorov.</a:t>
            </a:r>
            <a:r>
              <a:rPr lang="ru-RU" sz="1600" dirty="0">
                <a:latin typeface="Trebuchet MS" pitchFamily="34" charset="0"/>
              </a:rPr>
              <a:t>  </a:t>
            </a:r>
            <a:r>
              <a:rPr lang="en-US" sz="1600" dirty="0">
                <a:latin typeface="Trebuchet MS" pitchFamily="34" charset="0"/>
              </a:rPr>
              <a:t>I am 12. I am in the 5 form.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am from Russia.</a:t>
            </a:r>
            <a:r>
              <a:rPr lang="ru-RU" sz="1600" dirty="0">
                <a:latin typeface="Trebuchet MS" pitchFamily="34" charset="0"/>
              </a:rPr>
              <a:t>  </a:t>
            </a:r>
            <a:r>
              <a:rPr lang="en-US" sz="1600" dirty="0">
                <a:latin typeface="Trebuchet MS" pitchFamily="34" charset="0"/>
              </a:rPr>
              <a:t>I live in Sterlitamak.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My birthday is on the 05th of March.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have a cat Sebastian. I like my cat.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am tall. My hair is short and fair. My eyes are big and blue.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have a straight nose.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learn many interesting subjects at school.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They are: English, Russian, Music and others.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am fond of English.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like reading English books, and learn easy poems and songs.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My hobby is swimming. I go to the big swimming-pool twice a week.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en-US" sz="1600" dirty="0">
                <a:latin typeface="Trebuchet MS" pitchFamily="34" charset="0"/>
              </a:rPr>
              <a:t>I have got many friends. We play different games together.</a:t>
            </a:r>
            <a:endParaRPr lang="ru-RU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14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440" y="126876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>
                <a:latin typeface="Trebuchet MS" pitchFamily="34" charset="0"/>
              </a:rPr>
              <a:t>Значение английского языка в наши дни трудно </a:t>
            </a:r>
            <a:r>
              <a:rPr lang="ru-RU" sz="1600" dirty="0" smtClean="0">
                <a:latin typeface="Trebuchet MS" pitchFamily="34" charset="0"/>
              </a:rPr>
              <a:t>переоценить. </a:t>
            </a:r>
            <a:r>
              <a:rPr lang="ru-RU" sz="1600" dirty="0">
                <a:latin typeface="Trebuchet MS" pitchFamily="34" charset="0"/>
              </a:rPr>
              <a:t>Он давно уже превратился в некий универсальный язык.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Английский </a:t>
            </a:r>
            <a:r>
              <a:rPr lang="ru-RU" sz="1600" dirty="0">
                <a:latin typeface="Trebuchet MS" pitchFamily="34" charset="0"/>
              </a:rPr>
              <a:t>язык нужен везде: на отдыхе и на работе. Где бы вы ни были, он всегда придет вам на помощь. Объявления во всех аэропортах мира, обозначения на картах, указатели на дорогах - в большинстве стран всё это дублируется на английском языке. Зная английский язык, человек не пропадет ни в одной точке земного шара.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Большинство </a:t>
            </a:r>
            <a:r>
              <a:rPr lang="ru-RU" sz="1600" dirty="0">
                <a:latin typeface="Trebuchet MS" pitchFamily="34" charset="0"/>
              </a:rPr>
              <a:t>родителей стремятся, как можно раньше начать учить ребенка иностранному языку, в особенности английскому. И здесь на помощь им приходят многочисленные школы, которые находятся в странах-носителях языка. 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Английский </a:t>
            </a:r>
            <a:r>
              <a:rPr lang="ru-RU" sz="1600" dirty="0">
                <a:latin typeface="Trebuchet MS" pitchFamily="34" charset="0"/>
              </a:rPr>
              <a:t>язык давно уже стал обязательным для образованного человека. И дело не только в том, что свободное владением им позволит вам занять более высокую ступень в обществе и общаться с интересными людьми, но и в том, что, как говорят жители Лаоса: «Знать чужой язык – это всё равно, что прожить ещё одну жизнь».  </a:t>
            </a:r>
          </a:p>
        </p:txBody>
      </p:sp>
    </p:spTree>
    <p:extLst>
      <p:ext uri="{BB962C8B-B14F-4D97-AF65-F5344CB8AC3E}">
        <p14:creationId xmlns:p14="http://schemas.microsoft.com/office/powerpoint/2010/main" val="2470654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dirty="0" smtClean="0">
                <a:latin typeface="Trebuchet MS" pitchFamily="34" charset="0"/>
              </a:rPr>
              <a:t>Английский </a:t>
            </a:r>
            <a:r>
              <a:rPr lang="ru-RU" sz="1600" dirty="0">
                <a:latin typeface="Trebuchet MS" pitchFamily="34" charset="0"/>
              </a:rPr>
              <a:t>язык надолго, а может быть навсегда, сохранит свою позицию в качестве глобального языка международной коммуникации. 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Поэтому </a:t>
            </a:r>
            <a:r>
              <a:rPr lang="ru-RU" sz="1600" dirty="0">
                <a:latin typeface="Trebuchet MS" pitchFamily="34" charset="0"/>
              </a:rPr>
              <a:t>возникает вопрос: «Неужели этот процесс неизбежен? Не случится ли так, что однажды мы, россияне, начнем говорить по-английски и забудем свой родной язык?». При этом не следует забывать, что язык – это среда обитания народа. Это живой организм, он изменяется не только в пространстве, но и во времени. </a:t>
            </a:r>
            <a:endParaRPr lang="ru-RU" sz="1600" dirty="0" smtClean="0">
              <a:latin typeface="Trebuchet MS" pitchFamily="34" charset="0"/>
            </a:endParaRP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Неблагополучное </a:t>
            </a:r>
            <a:r>
              <a:rPr lang="ru-RU" sz="1600" dirty="0">
                <a:latin typeface="Trebuchet MS" pitchFamily="34" charset="0"/>
              </a:rPr>
              <a:t>состояние языковой среды, загрязнение языка и культуры вызывает духовную деградацию нации, всего народа, может убить народ как культурно-исторический и социальный феномен.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На </a:t>
            </a:r>
            <a:r>
              <a:rPr lang="ru-RU" sz="1600" dirty="0">
                <a:latin typeface="Trebuchet MS" pitchFamily="34" charset="0"/>
              </a:rPr>
              <a:t>самом деле причин изучения английского намного больше. И каждый сам решает, зачем ему это нужно.</a:t>
            </a:r>
          </a:p>
          <a:p>
            <a:pPr indent="452438" algn="just"/>
            <a:endParaRPr lang="ru-RU" sz="1600" dirty="0" smtClean="0">
              <a:latin typeface="Trebuchet MS" pitchFamily="34" charset="0"/>
            </a:endParaRPr>
          </a:p>
          <a:p>
            <a:pPr indent="452438" algn="just"/>
            <a:r>
              <a:rPr lang="ru-RU" sz="1600" dirty="0" smtClean="0">
                <a:latin typeface="Trebuchet MS" pitchFamily="34" charset="0"/>
              </a:rPr>
              <a:t>С </a:t>
            </a:r>
            <a:r>
              <a:rPr lang="ru-RU" sz="1600" dirty="0">
                <a:latin typeface="Trebuchet MS" pitchFamily="34" charset="0"/>
              </a:rPr>
              <a:t>каждым новым словом, фразой </a:t>
            </a:r>
            <a:r>
              <a:rPr lang="ru-RU" sz="1600" dirty="0" smtClean="0">
                <a:latin typeface="Trebuchet MS" pitchFamily="34" charset="0"/>
              </a:rPr>
              <a:t>мы открываем </a:t>
            </a:r>
            <a:r>
              <a:rPr lang="ru-RU" sz="1600" dirty="0">
                <a:latin typeface="Trebuchet MS" pitchFamily="34" charset="0"/>
              </a:rPr>
              <a:t>для себя всё новые и новые грани языка, другую культуру, другой мир</a:t>
            </a:r>
            <a:r>
              <a:rPr lang="ru-RU" sz="1600" dirty="0" smtClean="0">
                <a:latin typeface="Trebuchet MS" pitchFamily="34" charset="0"/>
              </a:rPr>
              <a:t>..</a:t>
            </a:r>
            <a:endParaRPr lang="ru-RU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7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77281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time! 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048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en-US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2881114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3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…«Владеть другим языком – это как иметь вторую душу</a:t>
            </a:r>
            <a:r>
              <a:rPr lang="ru-RU" alt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16808"/>
            <a:ext cx="3352561" cy="3576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 marL="0" indent="0" algn="just">
              <a:buNone/>
              <a:tabLst>
                <a:tab pos="893763" algn="l"/>
              </a:tabLst>
              <a:defRPr/>
            </a:pPr>
            <a:r>
              <a:rPr lang="en-US" altLang="ru-RU" sz="3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убедиться,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английский язык становится неотъемлемой частью нашей повседневной жизни</a:t>
            </a:r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  <a:tabLst>
                <a:tab pos="893763" algn="l"/>
              </a:tabLst>
              <a:defRPr/>
            </a:pP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исследовать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сферы, в которых распространён английский язык</a:t>
            </a:r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  <a:tabLst>
                <a:tab pos="893763" algn="l"/>
              </a:tabLst>
              <a:defRPr/>
            </a:pPr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ответить </a:t>
            </a:r>
            <a:r>
              <a:rPr lang="ru-RU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вопрос: Какое влияние окажет на меня изучение английского языка?</a:t>
            </a:r>
          </a:p>
        </p:txBody>
      </p:sp>
    </p:spTree>
    <p:extLst>
      <p:ext uri="{BB962C8B-B14F-4D97-AF65-F5344CB8AC3E}">
        <p14:creationId xmlns:p14="http://schemas.microsoft.com/office/powerpoint/2010/main" val="1609142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Объект и предмет исследования: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Объект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исследования: </a:t>
            </a:r>
            <a:endParaRPr lang="ru-RU" sz="2000" b="1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   сфера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употребления англоязычных слов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Предмет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исследования: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   информация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на английском языке.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Гипотеза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   Если распространение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английского языка будет продолжаться такими темпами, то вскоре весь мир утратит свою индивидуальность и будет  общаться только на английском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языке!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07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и методы работы: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sz="1800" b="1" u="sng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Задачи</a:t>
            </a:r>
            <a:r>
              <a:rPr lang="ru-RU" sz="1800" b="1" u="sng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Определить  </a:t>
            </a:r>
            <a:r>
              <a:rPr lang="ru-RU" sz="18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причины  распространения английского языка в современной жизни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Проанализировать </a:t>
            </a:r>
            <a:r>
              <a:rPr lang="ru-RU" sz="18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причины увеличивающегося влияния английского </a:t>
            </a: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языка</a:t>
            </a:r>
            <a:endParaRPr lang="en-US" sz="1800" dirty="0" smtClean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b="1" u="sng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Методы </a:t>
            </a:r>
            <a:r>
              <a:rPr lang="ru-RU" sz="1800" b="1" u="sng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работы: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Поисковый</a:t>
            </a:r>
            <a:endParaRPr lang="ru-RU" sz="18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Исследовательский</a:t>
            </a:r>
            <a:endParaRPr lang="ru-RU" sz="18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Наглядный</a:t>
            </a:r>
            <a:endParaRPr lang="ru-RU" sz="18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Статистический</a:t>
            </a:r>
            <a:endParaRPr lang="ru-RU" sz="18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      Наблюдения </a:t>
            </a:r>
            <a:endParaRPr lang="ru-RU" sz="18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1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и методы работы: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6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Английский как мировой универсальный язык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052736"/>
            <a:ext cx="5400600" cy="5040560"/>
          </a:xfrm>
        </p:spPr>
        <p:txBody>
          <a:bodyPr/>
          <a:lstStyle/>
          <a:p>
            <a:pPr marL="0" indent="452438" algn="just"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      </a:t>
            </a:r>
            <a:endParaRPr lang="en-US" sz="1600" dirty="0" smtClean="0">
              <a:solidFill>
                <a:srgbClr val="000000"/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5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- Английский </a:t>
            </a:r>
            <a:r>
              <a:rPr lang="ru-RU" sz="1600" dirty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язык относится к германским языкам индоевропейской семьи языков, число говорящих около 1 млрд. </a:t>
            </a: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человек.</a:t>
            </a:r>
            <a:endParaRPr lang="en-US" sz="1600" dirty="0" smtClean="0">
              <a:solidFill>
                <a:srgbClr val="000000"/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5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- Английский </a:t>
            </a:r>
            <a:r>
              <a:rPr lang="ru-RU" sz="1600" dirty="0">
                <a:solidFill>
                  <a:srgbClr val="000000"/>
                </a:solidFill>
                <a:latin typeface="Trebuchet MS" pitchFamily="34" charset="0"/>
                <a:cs typeface="Times New Roman" panose="02020603050405020304" pitchFamily="18" charset="0"/>
              </a:rPr>
              <a:t>язык — язык англичан (официальный язык Великобритании), американцев (официальный язык США), один из двух официальных языков Ирландии, Канады и Мальты, официальный язык Австралии, Новой Зеландии, им пользуется население некоторых государств Азии (Индия, Пакистан, Малайзия, Таиланд, Южная Корея, Филиппины и др.)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r="13259"/>
          <a:stretch/>
        </p:blipFill>
        <p:spPr>
          <a:xfrm>
            <a:off x="6065001" y="1340768"/>
            <a:ext cx="301964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2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Английский язык  - основной язык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268760"/>
            <a:ext cx="7272808" cy="432048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международной политики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морского транспорта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путешествий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спутникового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телевидения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80% международных телефонных разговоров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компьютерных программ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научных работ в мире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imes New Roman" pitchFamily="18" charset="0"/>
              </a:rPr>
              <a:t>Интернета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54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579296" cy="576262"/>
          </a:xfrm>
        </p:spPr>
        <p:txBody>
          <a:bodyPr/>
          <a:lstStyle/>
          <a:p>
            <a:pPr algn="ctr"/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часов, затраченных в неделю на обучение</a:t>
            </a:r>
            <a:endParaRPr lang="ru-RU" alt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63667989"/>
              </p:ext>
            </p:extLst>
          </p:nvPr>
        </p:nvGraphicFramePr>
        <p:xfrm>
          <a:off x="539552" y="1124744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529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and">
  <a:themeElements>
    <a:clrScheme name="Тема Office 14">
      <a:dk1>
        <a:srgbClr val="001932"/>
      </a:dk1>
      <a:lt1>
        <a:srgbClr val="FFFFFF"/>
      </a:lt1>
      <a:dk2>
        <a:srgbClr val="001932"/>
      </a:dk2>
      <a:lt2>
        <a:srgbClr val="808080"/>
      </a:lt2>
      <a:accent1>
        <a:srgbClr val="BAD9E4"/>
      </a:accent1>
      <a:accent2>
        <a:srgbClr val="990000"/>
      </a:accent2>
      <a:accent3>
        <a:srgbClr val="FFFFFF"/>
      </a:accent3>
      <a:accent4>
        <a:srgbClr val="001429"/>
      </a:accent4>
      <a:accent5>
        <a:srgbClr val="D9E9EF"/>
      </a:accent5>
      <a:accent6>
        <a:srgbClr val="8A0000"/>
      </a:accent6>
      <a:hlink>
        <a:srgbClr val="336699"/>
      </a:hlink>
      <a:folHlink>
        <a:srgbClr val="00336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AD9E4"/>
        </a:accent1>
        <a:accent2>
          <a:srgbClr val="990000"/>
        </a:accent2>
        <a:accent3>
          <a:srgbClr val="FFFFFF"/>
        </a:accent3>
        <a:accent4>
          <a:srgbClr val="002A56"/>
        </a:accent4>
        <a:accent5>
          <a:srgbClr val="D9E9EF"/>
        </a:accent5>
        <a:accent6>
          <a:srgbClr val="8A0000"/>
        </a:accent6>
        <a:hlink>
          <a:srgbClr val="336699"/>
        </a:hlink>
        <a:folHlink>
          <a:srgbClr val="001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001932"/>
        </a:dk1>
        <a:lt1>
          <a:srgbClr val="FFFFFF"/>
        </a:lt1>
        <a:dk2>
          <a:srgbClr val="001932"/>
        </a:dk2>
        <a:lt2>
          <a:srgbClr val="808080"/>
        </a:lt2>
        <a:accent1>
          <a:srgbClr val="BAD9E4"/>
        </a:accent1>
        <a:accent2>
          <a:srgbClr val="990000"/>
        </a:accent2>
        <a:accent3>
          <a:srgbClr val="FFFFFF"/>
        </a:accent3>
        <a:accent4>
          <a:srgbClr val="001429"/>
        </a:accent4>
        <a:accent5>
          <a:srgbClr val="D9E9EF"/>
        </a:accent5>
        <a:accent6>
          <a:srgbClr val="8A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England</Template>
  <TotalTime>125</TotalTime>
  <Words>950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England</vt:lpstr>
      <vt:lpstr>Английский язык в современном  мире</vt:lpstr>
      <vt:lpstr>Карл  II:</vt:lpstr>
      <vt:lpstr>цели</vt:lpstr>
      <vt:lpstr>Объект и предмет исследования:</vt:lpstr>
      <vt:lpstr>Задачи и методы работы:</vt:lpstr>
      <vt:lpstr>Задачи и методы работы:</vt:lpstr>
      <vt:lpstr>Английский как мировой универсальный язык</vt:lpstr>
      <vt:lpstr>Английский язык  - основной язык</vt:lpstr>
      <vt:lpstr>Количество часов, затраченных в неделю на обучение</vt:lpstr>
      <vt:lpstr>Ход исследования</vt:lpstr>
      <vt:lpstr>Ход исследования</vt:lpstr>
      <vt:lpstr>Ход исследования</vt:lpstr>
      <vt:lpstr>заключение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Øàáëîí Powerpoint</dc:subject>
  <dc:creator>dmitriev</dc:creator>
  <dc:description>freeppt.ru - Øàáëîíû äëÿ ñîçäàíèÿ ïðåçåíòàöèé. Ïðåçåíòàöèè ïî êóëüòóðå è èñêóññòâó</dc:description>
  <cp:lastModifiedBy>dmitriev.em</cp:lastModifiedBy>
  <cp:revision>27</cp:revision>
  <dcterms:created xsi:type="dcterms:W3CDTF">2016-01-20T06:29:34Z</dcterms:created>
  <dcterms:modified xsi:type="dcterms:W3CDTF">2019-04-30T05:13:07Z</dcterms:modified>
</cp:coreProperties>
</file>