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7" r:id="rId2"/>
    <p:sldId id="259" r:id="rId3"/>
    <p:sldId id="260" r:id="rId4"/>
    <p:sldId id="282" r:id="rId5"/>
    <p:sldId id="293" r:id="rId6"/>
    <p:sldId id="284" r:id="rId7"/>
    <p:sldId id="285" r:id="rId8"/>
    <p:sldId id="286" r:id="rId9"/>
    <p:sldId id="267" r:id="rId10"/>
    <p:sldId id="292" r:id="rId11"/>
    <p:sldId id="268" r:id="rId12"/>
    <p:sldId id="287" r:id="rId13"/>
    <p:sldId id="288" r:id="rId14"/>
    <p:sldId id="289" r:id="rId15"/>
    <p:sldId id="290" r:id="rId16"/>
    <p:sldId id="272" r:id="rId17"/>
    <p:sldId id="277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8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09F62-80B7-4D00-BE4F-FD9D5D3EF55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432F5-2A58-4545-95BD-CFAF61A6A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9BBF-A8A1-4F85-B9CD-EAFEB133BC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410F-BF5D-4BC3-9E4B-A076FB183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9BBF-A8A1-4F85-B9CD-EAFEB133BC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410F-BF5D-4BC3-9E4B-A076FB183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9BBF-A8A1-4F85-B9CD-EAFEB133BC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410F-BF5D-4BC3-9E4B-A076FB183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9BBF-A8A1-4F85-B9CD-EAFEB133BC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410F-BF5D-4BC3-9E4B-A076FB183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9BBF-A8A1-4F85-B9CD-EAFEB133BC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410F-BF5D-4BC3-9E4B-A076FB183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9BBF-A8A1-4F85-B9CD-EAFEB133BC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410F-BF5D-4BC3-9E4B-A076FB183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9BBF-A8A1-4F85-B9CD-EAFEB133BC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410F-BF5D-4BC3-9E4B-A076FB183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9BBF-A8A1-4F85-B9CD-EAFEB133BC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410F-BF5D-4BC3-9E4B-A076FB183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9BBF-A8A1-4F85-B9CD-EAFEB133BC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410F-BF5D-4BC3-9E4B-A076FB183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9BBF-A8A1-4F85-B9CD-EAFEB133BC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410F-BF5D-4BC3-9E4B-A076FB183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9BBF-A8A1-4F85-B9CD-EAFEB133BC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410F-BF5D-4BC3-9E4B-A076FB183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9BBF-A8A1-4F85-B9CD-EAFEB133BC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410F-BF5D-4BC3-9E4B-A076FB183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gradFill>
            <a:gsLst>
              <a:gs pos="0">
                <a:srgbClr val="FF000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Познавательные игры 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«Мой край родной 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Анабар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2800" dirty="0"/>
          </a:p>
        </p:txBody>
      </p:sp>
      <p:pic>
        <p:nvPicPr>
          <p:cNvPr id="6" name="Содержимое 5" descr="ÐÐ¾ÑÐ¾Ð¶ÐµÐµ Ð¸Ð·Ð¾Ð±ÑÐ°Ð¶ÐµÐ½Ð¸Ðµ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7"/>
            <a:ext cx="3400420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43050"/>
            <a:ext cx="4471990" cy="4525963"/>
          </a:xfr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Выполнила </a:t>
            </a:r>
          </a:p>
          <a:p>
            <a:pPr>
              <a:buNone/>
            </a:pPr>
            <a:r>
              <a:rPr lang="ru-RU" sz="2000" dirty="0" err="1" smtClean="0"/>
              <a:t>Окорокова</a:t>
            </a:r>
            <a:r>
              <a:rPr lang="ru-RU" sz="2000" dirty="0" smtClean="0"/>
              <a:t>  Женя ученица 5 класса</a:t>
            </a:r>
          </a:p>
          <a:p>
            <a:pPr>
              <a:buNone/>
            </a:pPr>
            <a:r>
              <a:rPr lang="ru-RU" sz="2000" dirty="0" smtClean="0"/>
              <a:t>МБОУ «</a:t>
            </a:r>
            <a:r>
              <a:rPr lang="ru-RU" sz="2000" dirty="0" err="1" smtClean="0"/>
              <a:t>Анабарская</a:t>
            </a:r>
            <a:r>
              <a:rPr lang="ru-RU" sz="2000" dirty="0" smtClean="0"/>
              <a:t> улусная гимназия», с. </a:t>
            </a:r>
            <a:r>
              <a:rPr lang="ru-RU" sz="2000" dirty="0" err="1" smtClean="0"/>
              <a:t>Саскылах</a:t>
            </a:r>
            <a:r>
              <a:rPr lang="ru-RU" sz="2000" dirty="0" smtClean="0"/>
              <a:t>, </a:t>
            </a:r>
            <a:r>
              <a:rPr lang="ru-RU" sz="2000" dirty="0" err="1" smtClean="0"/>
              <a:t>Анабарский</a:t>
            </a:r>
            <a:r>
              <a:rPr lang="ru-RU" sz="2000" dirty="0" smtClean="0"/>
              <a:t> район, Республика  Саха (Якутия)</a:t>
            </a:r>
          </a:p>
          <a:p>
            <a:pPr>
              <a:buNone/>
            </a:pPr>
            <a:r>
              <a:rPr lang="ru-RU" sz="2000" dirty="0"/>
              <a:t> </a:t>
            </a: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  Руководитель</a:t>
            </a:r>
          </a:p>
          <a:p>
            <a:pPr>
              <a:buNone/>
            </a:pPr>
            <a:r>
              <a:rPr lang="ru-RU" sz="2000" dirty="0" smtClean="0"/>
              <a:t>Семенова С.И. учитель истории</a:t>
            </a:r>
          </a:p>
          <a:p>
            <a:pPr>
              <a:buNone/>
            </a:pPr>
            <a:r>
              <a:rPr lang="ru-RU" sz="2000" dirty="0" smtClean="0"/>
              <a:t>МБОУ «</a:t>
            </a:r>
            <a:r>
              <a:rPr lang="ru-RU" sz="2000" dirty="0" err="1" smtClean="0"/>
              <a:t>Анабарская</a:t>
            </a:r>
            <a:r>
              <a:rPr lang="ru-RU" sz="2000" dirty="0" smtClean="0"/>
              <a:t> улусная гимназия»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Рисунок 4" descr="ÐÐ°ÑÑÐ¸Ð½ÐºÐ¸ Ð¿Ð¾ Ð·Ð°Ð¿ÑÐ¾ÑÑ ÐºÐ°ÑÑÐ¸Ð½ÐºÐ¸ Ð¿ÑÐ¾ ÐÐ½Ð°Ð±Ð°ÑÑÐºÐ¸Ð¹ ÑÐ»ÑÑ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1000132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ºÐ°ÑÑÐ¸Ð½ÐºÐ¸ Ð¿ÑÐ¾ ÐÐ½Ð°Ð±Ð°ÑÑÐºÐ¸Ð¹ ÑÐ»ÑÑ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714752"/>
            <a:ext cx="19288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Ð¸Ð²Ð¾ÑÐ½ÑÐµ-ÐÑÐºÑÐ¸ÐºÐ¸-ÐÐ¿Ð¸ÑÐ°Ð½Ð¸Ðµ-Ð½Ð°Ð·Ð²Ð°Ð½Ð¸Ñ-Ð¸-Ð¾ÑÐ¾Ð±ÐµÐ½Ð½Ð¾ÑÑÐ¸-Ð¶Ð¸Ð²Ð¾ÑÐ½ÑÑ-ÐÑÐºÑÐ¸ÐºÐ¸-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9" y="5072074"/>
            <a:ext cx="242889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71546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Бельё,, 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ru-RU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42984"/>
            <a:ext cx="928694" cy="571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43438" y="1214422"/>
            <a:ext cx="64294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мед</a:t>
            </a:r>
            <a:endParaRPr lang="ru-RU" dirty="0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4572000" y="714356"/>
            <a:ext cx="857256" cy="428628"/>
          </a:xfrm>
          <a:prstGeom prst="pentag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142984"/>
            <a:ext cx="321471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 ведь ----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2" t="26667" r="4850" b="34127"/>
          <a:stretch/>
        </p:blipFill>
        <p:spPr>
          <a:xfrm>
            <a:off x="500034" y="2714620"/>
            <a:ext cx="171451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85984" y="3244334"/>
            <a:ext cx="178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,,,  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3286124"/>
            <a:ext cx="571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+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36198" y="3244334"/>
            <a:ext cx="814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3286124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сено,,</a:t>
            </a:r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вера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7822429" y="3464719"/>
            <a:ext cx="500066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3286116" y="3571876"/>
            <a:ext cx="428628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071802" y="3071810"/>
            <a:ext cx="57150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ё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8148" y="3143248"/>
            <a:ext cx="42862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Ребус  - поговорка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ln>
            <a:noFill/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smtClean="0">
                <a:solidFill>
                  <a:srgbClr val="7D0DD9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, 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лг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lvl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об</a:t>
            </a:r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чай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</a:t>
            </a:r>
            <a:r>
              <a:rPr lang="ru-RU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09433D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1ой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4400" dirty="0">
                <a:solidFill>
                  <a:srgbClr val="1A09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1A0943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4400" dirty="0">
              <a:solidFill>
                <a:srgbClr val="1A094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,сдоб</a:t>
            </a:r>
            <a:r>
              <a:rPr lang="ru-RU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571868" y="1571612"/>
            <a:ext cx="571504" cy="35719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928802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2071678"/>
            <a:ext cx="285752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5000628" y="2285992"/>
            <a:ext cx="571504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6143636" y="2285992"/>
            <a:ext cx="571504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1142976" y="3929066"/>
            <a:ext cx="785818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4786314" y="3929066"/>
            <a:ext cx="642942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1857356" y="5500702"/>
            <a:ext cx="642942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2928926" y="5500702"/>
            <a:ext cx="714380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71538" y="2143116"/>
            <a:ext cx="571504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43504" y="150017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2976" y="164305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СТ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0800000" flipH="1" flipV="1">
            <a:off x="6143636" y="1500174"/>
            <a:ext cx="642942" cy="7360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1285852" y="3280214"/>
            <a:ext cx="7143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</a:rPr>
              <a:t>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4857752" y="3357562"/>
            <a:ext cx="78581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и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2000232" y="4857760"/>
            <a:ext cx="35719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70C0"/>
                </a:solidFill>
              </a:rPr>
              <a:t>ы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802" y="485776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е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Кроссворд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«Знатные люди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Анабарского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улуса»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r>
              <a:rPr lang="ru-RU" b="1" dirty="0" smtClean="0"/>
              <a:t> ()</a:t>
            </a:r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1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2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3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4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5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6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1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2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3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4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5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6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500028" y="1600200"/>
          <a:ext cx="3749040" cy="397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3971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57752" y="1428736"/>
            <a:ext cx="3857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Первый глава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Анабарского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улуса</a:t>
            </a:r>
          </a:p>
          <a:p>
            <a:pPr marL="342900" indent="-34290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(Андросов Н.Е)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Долгожительница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Анабарского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улуса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Семенникова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В.К.)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Первый редактор газеты «Знамя ленинизма»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(Павлов Д.Н.)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 годы войны первый секретарь райкома  (</a:t>
            </a:r>
            <a:r>
              <a:rPr lang="ru-RU" i="1" dirty="0" err="1" smtClean="0"/>
              <a:t>Далбаров</a:t>
            </a:r>
            <a:r>
              <a:rPr lang="ru-RU" i="1" dirty="0" smtClean="0"/>
              <a:t> А.Н.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Первый комсомолец района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/>
              <a:t>Кылтасов</a:t>
            </a:r>
            <a:r>
              <a:rPr lang="ru-RU" i="1" dirty="0" smtClean="0"/>
              <a:t> Г.М.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Герой Социалистического труда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/>
              <a:t>Спиридонов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И.К).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Викторины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043890" cy="507209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«Знаешь ли ты историю своего улуса?»</a:t>
            </a:r>
          </a:p>
          <a:p>
            <a:pPr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Как с греческого языка переводится слово "Арктика"?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В каком году  был образован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Анабарский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национальный район?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Какие малочисленные народы Севера проживают в нашем улусе?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 каком году и кем была найдена железная кольчуга?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 1930 году, в какой местности, были разгромлены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белобандиты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кто руководил отрядом красноармейцев?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Кто, когда и за какую работу получил звание Героя Социалистического Труда?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В каком году появилась первая школа в нашем улусе?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Кому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анабарцев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поставлен памятник в селе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Саскылах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Кем он был?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В 1940 году в районе появились  4 колхоза, как они назывались?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Назовите имя и фамилию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анабарца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героически погиб в Афганистане.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Сколько населенных пунктов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Анабарском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улусе и как они называются?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В 1936 году на реке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Анабар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появился первый пароход, как он назывался?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В каком году был напечатан №1 районной газеты «Знамя ленинизма», сейчас это газета называется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Анаабыр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уоттара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»?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  Их именами названы улицы нашего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Саскылаха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 Назовите авторов слов и музыки гимна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Анабарского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улуса: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Анаабырбыт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долгуна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ахсым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 Как называются созвездия над Полярным кругом?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«Определите  по картинам, что это …?»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SDC1080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1"/>
            <a:ext cx="2357453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357298"/>
            <a:ext cx="221457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DC1076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285860"/>
            <a:ext cx="203009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DC1089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643182"/>
            <a:ext cx="214314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IMG63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5809" y="2714620"/>
            <a:ext cx="223806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DC1089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3" y="2643182"/>
            <a:ext cx="214314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Туяра\Рабочий стол\музейные предметы\CIMG632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5" y="4429132"/>
            <a:ext cx="200026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Туяра\Рабочий стол\музейные предметы\SDC1081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500570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Туяра\Рабочий стол\музейные предметы\SDC1140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1723" y="4500570"/>
            <a:ext cx="227649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14349" y="2357430"/>
            <a:ext cx="1857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2214554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Уруёх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Скребок)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4" y="3786190"/>
            <a:ext cx="1785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4 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СоноЬоон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оленьи сухожилья)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214554"/>
            <a:ext cx="2386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Суунакан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Мамыкта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7226" y="2214555"/>
            <a:ext cx="21522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(футляр для ложек)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88688" y="3786190"/>
            <a:ext cx="2235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 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Моойторук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Меховой шарф)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81723" y="3786190"/>
            <a:ext cx="25622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№6 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Дьабыла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Женские  меховые чулки)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3003826"/>
            <a:ext cx="220505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 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Ынтыка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Шапка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(капор)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58563" y="3305532"/>
            <a:ext cx="239677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8 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Чорчохот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Меховая детская  обувь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84949" y="3244334"/>
            <a:ext cx="28114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№9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(Меховая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шуба)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Имена  на карте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Анабарского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улуса.  Кто они…?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62" y="1071546"/>
            <a:ext cx="17049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71546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00108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3" y="3857629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71762" y="3429001"/>
            <a:ext cx="57150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и кто  из русских землепроходцев ходил по этим маршрутам ?</a:t>
            </a:r>
          </a:p>
          <a:p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1648-1649гг</a:t>
            </a:r>
            <a:endParaRPr lang="ru-RU" sz="1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В. Сычев 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Я. Семенов</a:t>
            </a:r>
            <a:endParaRPr lang="ru-RU" sz="1400" dirty="0"/>
          </a:p>
        </p:txBody>
      </p:sp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929066"/>
            <a:ext cx="2571768" cy="2500330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42976" y="3000372"/>
            <a:ext cx="1556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 Х. Лаптев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3000372"/>
            <a:ext cx="1436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Д. Лаптев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2928934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  Прончищевы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3" y="6000768"/>
            <a:ext cx="1571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 Н. Бегичев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215074" y="4572008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607983" y="4750603"/>
            <a:ext cx="42862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29388" y="514351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rot="5400000">
            <a:off x="6607983" y="5107793"/>
            <a:ext cx="285752" cy="21431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72198" y="5072074"/>
            <a:ext cx="642942" cy="50006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Чайнворд  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Анабар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»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00032" y="1428750"/>
          <a:ext cx="399576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94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9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94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94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94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947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94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4143404" cy="48577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pPr lvl="0">
              <a:buNone/>
            </a:pPr>
            <a:r>
              <a:rPr lang="ru-RU" sz="1600" dirty="0" smtClean="0"/>
              <a:t>       1. Тонкая кишка оленя  (</a:t>
            </a:r>
            <a:r>
              <a:rPr lang="ru-RU" sz="1600" dirty="0" err="1" smtClean="0"/>
              <a:t>Сулукта</a:t>
            </a:r>
            <a:r>
              <a:rPr lang="ru-RU" sz="1600" dirty="0" smtClean="0"/>
              <a:t>)               </a:t>
            </a:r>
          </a:p>
          <a:p>
            <a:pPr lvl="0">
              <a:buNone/>
            </a:pPr>
            <a:r>
              <a:rPr lang="ru-RU" sz="1600" dirty="0" smtClean="0"/>
              <a:t>        2. Лук со стрелой (</a:t>
            </a:r>
            <a:r>
              <a:rPr lang="ru-RU" sz="1600" dirty="0" err="1" smtClean="0"/>
              <a:t>Аланга</a:t>
            </a:r>
            <a:r>
              <a:rPr lang="ru-RU" sz="1600" dirty="0" smtClean="0"/>
              <a:t> )        </a:t>
            </a:r>
          </a:p>
          <a:p>
            <a:pPr lvl="0">
              <a:buNone/>
            </a:pPr>
            <a:r>
              <a:rPr lang="ru-RU" sz="1600" dirty="0" smtClean="0"/>
              <a:t>        3. Женское платье из шкуры оленя  (</a:t>
            </a:r>
            <a:r>
              <a:rPr lang="ru-RU" sz="1600" dirty="0" err="1" smtClean="0"/>
              <a:t>Арбагас</a:t>
            </a:r>
            <a:r>
              <a:rPr lang="ru-RU" sz="1600" dirty="0" smtClean="0"/>
              <a:t>)                                                            4.  Центр </a:t>
            </a:r>
            <a:r>
              <a:rPr lang="ru-RU" sz="1600" dirty="0" err="1" smtClean="0"/>
              <a:t>Анабарского</a:t>
            </a:r>
            <a:r>
              <a:rPr lang="ru-RU" sz="1600" dirty="0" smtClean="0"/>
              <a:t> улуса (</a:t>
            </a:r>
            <a:r>
              <a:rPr lang="ru-RU" sz="1600" dirty="0" err="1" smtClean="0"/>
              <a:t>Саскылах</a:t>
            </a:r>
            <a:r>
              <a:rPr lang="ru-RU" sz="1600" dirty="0" smtClean="0"/>
              <a:t>)                                                         5  Сушёная рыба      (</a:t>
            </a:r>
            <a:r>
              <a:rPr lang="ru-RU" sz="1600" dirty="0" err="1" smtClean="0"/>
              <a:t>Хачымаас</a:t>
            </a:r>
            <a:r>
              <a:rPr lang="ru-RU" sz="1600" dirty="0" smtClean="0"/>
              <a:t> )                                                                                   6. Клыки мамонта  (</a:t>
            </a:r>
            <a:r>
              <a:rPr lang="ru-RU" sz="1600" dirty="0" err="1" smtClean="0"/>
              <a:t>Сэлии</a:t>
            </a:r>
            <a:r>
              <a:rPr lang="ru-RU" sz="1600" dirty="0" smtClean="0"/>
              <a:t>)</a:t>
            </a:r>
          </a:p>
          <a:p>
            <a:pPr lvl="0">
              <a:buNone/>
            </a:pPr>
            <a:r>
              <a:rPr lang="ru-RU" sz="1600" dirty="0" smtClean="0"/>
              <a:t>        7. Летний олень-самец  (</a:t>
            </a:r>
            <a:r>
              <a:rPr lang="ru-RU" sz="1600" dirty="0" err="1" smtClean="0"/>
              <a:t>Иктээнэ</a:t>
            </a:r>
            <a:r>
              <a:rPr lang="ru-RU" sz="1600" dirty="0" smtClean="0"/>
              <a:t>)                            8. Северное сияние   (</a:t>
            </a:r>
            <a:r>
              <a:rPr lang="ru-RU" sz="1600" dirty="0" err="1" smtClean="0"/>
              <a:t>Элдэн</a:t>
            </a:r>
            <a:r>
              <a:rPr lang="ru-RU" sz="1600" dirty="0" smtClean="0"/>
              <a:t>)                                 9. Олень без рогов  (</a:t>
            </a:r>
            <a:r>
              <a:rPr lang="ru-RU" sz="1600" dirty="0" err="1" smtClean="0"/>
              <a:t>Ньээкчээнн</a:t>
            </a:r>
            <a:r>
              <a:rPr lang="ru-RU" sz="1600" dirty="0" smtClean="0"/>
              <a:t>)                                                                                  </a:t>
            </a:r>
          </a:p>
          <a:p>
            <a:pPr>
              <a:buNone/>
            </a:pPr>
            <a:r>
              <a:rPr lang="ru-RU" sz="1600" dirty="0" smtClean="0"/>
              <a:t>        10. Грузовая нарта    (</a:t>
            </a:r>
            <a:r>
              <a:rPr lang="ru-RU" sz="1600" dirty="0" err="1" smtClean="0"/>
              <a:t>Ньыкчаха</a:t>
            </a:r>
            <a:r>
              <a:rPr lang="ru-RU" sz="1600" dirty="0" smtClean="0"/>
              <a:t>)                                        11. Тягловый или грузовой олень (</a:t>
            </a:r>
            <a:r>
              <a:rPr lang="ru-RU" sz="1600" dirty="0" err="1" smtClean="0"/>
              <a:t>Ахтамин</a:t>
            </a:r>
            <a:r>
              <a:rPr lang="ru-RU" sz="1600" dirty="0" smtClean="0"/>
              <a:t> )                                                              12. Женская сумка  из шкур оленя (</a:t>
            </a:r>
            <a:r>
              <a:rPr lang="ru-RU" sz="1600" dirty="0" err="1" smtClean="0"/>
              <a:t>Нама</a:t>
            </a:r>
            <a:r>
              <a:rPr lang="ru-RU" sz="1600" dirty="0" smtClean="0"/>
              <a:t>)                                                                                                          13. 5 -</a:t>
            </a:r>
            <a:r>
              <a:rPr lang="ru-RU" sz="1600" dirty="0" err="1" smtClean="0"/>
              <a:t>ти</a:t>
            </a:r>
            <a:r>
              <a:rPr lang="ru-RU" sz="1600" dirty="0" smtClean="0"/>
              <a:t> годовалый олень (</a:t>
            </a:r>
            <a:r>
              <a:rPr lang="ru-RU" sz="1600" dirty="0" err="1" smtClean="0"/>
              <a:t>Амархана</a:t>
            </a:r>
            <a:r>
              <a:rPr lang="ru-RU" sz="1600" dirty="0" smtClean="0"/>
              <a:t>) </a:t>
            </a:r>
          </a:p>
          <a:p>
            <a:pPr>
              <a:buNone/>
            </a:pPr>
            <a:r>
              <a:rPr lang="ru-RU" sz="1600" dirty="0" smtClean="0"/>
              <a:t>        14. Удивление  (</a:t>
            </a:r>
            <a:r>
              <a:rPr lang="ru-RU" sz="1600" dirty="0" err="1" smtClean="0"/>
              <a:t>Арахатаа</a:t>
            </a:r>
            <a:r>
              <a:rPr lang="ru-RU" sz="1600" dirty="0" smtClean="0"/>
              <a:t> )          </a:t>
            </a:r>
          </a:p>
          <a:p>
            <a:pPr>
              <a:buNone/>
            </a:pPr>
            <a:r>
              <a:rPr lang="ru-RU" sz="1600" dirty="0" smtClean="0"/>
              <a:t>         15. </a:t>
            </a:r>
            <a:r>
              <a:rPr lang="ru-RU" sz="1600" dirty="0" err="1" smtClean="0"/>
              <a:t>Долганское</a:t>
            </a:r>
            <a:r>
              <a:rPr lang="ru-RU" sz="1600" dirty="0" smtClean="0"/>
              <a:t> блюдо (</a:t>
            </a:r>
            <a:r>
              <a:rPr lang="ru-RU" sz="1600" dirty="0" err="1" smtClean="0"/>
              <a:t>Амаса</a:t>
            </a:r>
            <a:r>
              <a:rPr lang="ru-RU" sz="1600" dirty="0" smtClean="0"/>
              <a:t>)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Шарады «Родной край»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1. Первый слог  -  взять на время что- то</a:t>
            </a:r>
          </a:p>
          <a:p>
            <a:pPr>
              <a:buNone/>
            </a:pPr>
            <a:r>
              <a:rPr lang="ru-RU" sz="1800" dirty="0" smtClean="0"/>
              <a:t>Во втором  - к  восклицанию «а» прибавить  «н» и «</a:t>
            </a:r>
            <a:r>
              <a:rPr lang="ru-RU" sz="1800" dirty="0" err="1" smtClean="0"/>
              <a:t>ы</a:t>
            </a:r>
            <a:r>
              <a:rPr lang="ru-RU" sz="1800" dirty="0" smtClean="0"/>
              <a:t>»</a:t>
            </a:r>
          </a:p>
          <a:p>
            <a:pPr>
              <a:buNone/>
            </a:pPr>
            <a:r>
              <a:rPr lang="ru-RU" sz="1800" dirty="0" smtClean="0"/>
              <a:t>В целом слово – название народа </a:t>
            </a:r>
          </a:p>
          <a:p>
            <a:pPr>
              <a:buNone/>
            </a:pPr>
            <a:r>
              <a:rPr lang="ru-RU" sz="1800" i="1" dirty="0" smtClean="0"/>
              <a:t>(долганы)</a:t>
            </a:r>
            <a:r>
              <a:rPr lang="ru-RU" sz="1800" dirty="0" smtClean="0"/>
              <a:t>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2. Начало слова – восклицание «0»</a:t>
            </a:r>
          </a:p>
          <a:p>
            <a:pPr>
              <a:buNone/>
            </a:pPr>
            <a:r>
              <a:rPr lang="ru-RU" sz="1800" dirty="0" smtClean="0"/>
              <a:t>Второй слог – если с «</a:t>
            </a:r>
            <a:r>
              <a:rPr lang="ru-RU" sz="1800" dirty="0" err="1" smtClean="0"/>
              <a:t>ь</a:t>
            </a:r>
            <a:r>
              <a:rPr lang="ru-RU" sz="1800" dirty="0" smtClean="0"/>
              <a:t>», то порицание человека,</a:t>
            </a:r>
          </a:p>
          <a:p>
            <a:pPr>
              <a:buNone/>
            </a:pPr>
            <a:r>
              <a:rPr lang="ru-RU" sz="1800" dirty="0" smtClean="0"/>
              <a:t>В третьем слоге – если вместо «е» было бы «о», то родня пчелы</a:t>
            </a:r>
          </a:p>
          <a:p>
            <a:pPr>
              <a:buNone/>
            </a:pPr>
            <a:r>
              <a:rPr lang="ru-RU" sz="1800" dirty="0" smtClean="0"/>
              <a:t>Слово в целом – профессия моя</a:t>
            </a:r>
          </a:p>
          <a:p>
            <a:pPr>
              <a:buNone/>
            </a:pPr>
            <a:r>
              <a:rPr lang="ru-RU" sz="1800" i="1" dirty="0" smtClean="0"/>
              <a:t>(оленевод)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000528" cy="48291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3. Первая буква в алфавите – первый слог</a:t>
            </a:r>
          </a:p>
          <a:p>
            <a:pPr>
              <a:buNone/>
            </a:pPr>
            <a:r>
              <a:rPr lang="ru-RU" sz="1800" dirty="0" smtClean="0"/>
              <a:t>В третьем – заменить  в слове «о» на «а»</a:t>
            </a:r>
          </a:p>
          <a:p>
            <a:pPr>
              <a:buNone/>
            </a:pPr>
            <a:r>
              <a:rPr lang="ru-RU" sz="1800" dirty="0" smtClean="0"/>
              <a:t>А в целом получается название реки</a:t>
            </a:r>
          </a:p>
          <a:p>
            <a:pPr>
              <a:buNone/>
            </a:pPr>
            <a:r>
              <a:rPr lang="ru-RU" sz="1800" i="1" dirty="0" smtClean="0"/>
              <a:t>(</a:t>
            </a:r>
            <a:r>
              <a:rPr lang="ru-RU" sz="1800" i="1" dirty="0" err="1" smtClean="0"/>
              <a:t>Анабар</a:t>
            </a:r>
            <a:r>
              <a:rPr lang="ru-RU" sz="1800" i="1" dirty="0" smtClean="0"/>
              <a:t>)</a:t>
            </a:r>
            <a:r>
              <a:rPr lang="ru-RU" sz="1800" dirty="0" smtClean="0"/>
              <a:t>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4. Слог первый -  восклицание «0»</a:t>
            </a:r>
          </a:p>
          <a:p>
            <a:pPr>
              <a:buNone/>
            </a:pPr>
            <a:r>
              <a:rPr lang="ru-RU" sz="1800" dirty="0" smtClean="0"/>
              <a:t>Во втором  - пожиратель меха,</a:t>
            </a:r>
          </a:p>
          <a:p>
            <a:pPr>
              <a:buNone/>
            </a:pPr>
            <a:r>
              <a:rPr lang="ru-RU" sz="1800" dirty="0" smtClean="0"/>
              <a:t>если «у»  заменить на «о».</a:t>
            </a:r>
          </a:p>
          <a:p>
            <a:pPr>
              <a:buNone/>
            </a:pPr>
            <a:r>
              <a:rPr lang="ru-RU" sz="1800" dirty="0" smtClean="0"/>
              <a:t> Ну, а так – название  северной рыбы  </a:t>
            </a:r>
          </a:p>
          <a:p>
            <a:pPr>
              <a:buNone/>
            </a:pPr>
            <a:r>
              <a:rPr lang="ru-RU" sz="1800" i="1" dirty="0" smtClean="0"/>
              <a:t>(омуль)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</a:t>
            </a:r>
            <a:endParaRPr lang="ru-RU" dirty="0"/>
          </a:p>
        </p:txBody>
      </p:sp>
      <p:pic>
        <p:nvPicPr>
          <p:cNvPr id="5" name="Рисунок 4" descr="ÐÐ°ÑÑÐ¸Ð½ÐºÐ¸ Ð¿Ð¾ Ð·Ð°Ð¿ÑÐ¾ÑÑ ÐºÐ°ÑÑÐ¸Ð½ÐºÐ¸ ÑÐ°ÑÐ°Ð´Ñ"/>
          <p:cNvPicPr/>
          <p:nvPr/>
        </p:nvPicPr>
        <p:blipFill>
          <a:blip r:embed="rId2" cstate="print"/>
          <a:srcRect t="41667" r="44848"/>
          <a:stretch>
            <a:fillRect/>
          </a:stretch>
        </p:blipFill>
        <p:spPr bwMode="auto">
          <a:xfrm>
            <a:off x="1500166" y="5500702"/>
            <a:ext cx="185738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ÐºÐ°ÑÑÐ¸Ð½ÐºÐ¸ ÑÐ°ÑÐ°Ð´Ñ"/>
          <p:cNvPicPr/>
          <p:nvPr/>
        </p:nvPicPr>
        <p:blipFill>
          <a:blip r:embed="rId3" cstate="print"/>
          <a:srcRect l="64327" t="8442" b="51948"/>
          <a:stretch>
            <a:fillRect/>
          </a:stretch>
        </p:blipFill>
        <p:spPr bwMode="auto">
          <a:xfrm>
            <a:off x="6000760" y="5214950"/>
            <a:ext cx="135732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  <a:gradFill>
            <a:gsLst>
              <a:gs pos="0">
                <a:schemeClr val="accent1">
                  <a:tint val="66000"/>
                  <a:satMod val="160000"/>
                  <a:alpha val="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результате составления познавательных игр: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изучила  словари местных авторов, краеведческую литературу и много узнала об истории своего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Анабарского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улуса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научилась составлять различные познавательные игры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 сделала: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1. Мини – игру разрезные картинки :«Животные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Анабара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2. Буклет «Познавательные игры по краеведению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Анабара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43890" cy="1000132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Актуальность темы: </a:t>
            </a:r>
            <a:r>
              <a:rPr lang="ru-RU" sz="2000" b="1" dirty="0" smtClean="0">
                <a:solidFill>
                  <a:srgbClr val="45454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повышения интереса учащихся к истории, культуре, природе родного улуса необходимо создать познавательные игры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214422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создать разные по формам  познавательные игры по краеведению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Анабарского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улуса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Изучить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диалектные словари местных авторов А.Е.  и В.Е. Спиридоновых, А.А.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Гольдеровой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краеведческую литературу.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Составить различные по форме познавательные игры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Сделать  мини – игру «Разрезные картинки : «Животные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Анабара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буклет «Познавательные игры по краевед</a:t>
            </a:r>
            <a:r>
              <a:rPr lang="ru-RU" sz="2000" dirty="0" smtClean="0"/>
              <a:t>ению </a:t>
            </a:r>
            <a:r>
              <a:rPr lang="ru-RU" sz="2000" dirty="0" err="1" smtClean="0"/>
              <a:t>Анабара</a:t>
            </a:r>
            <a:r>
              <a:rPr lang="ru-RU" sz="2000" dirty="0" smtClean="0"/>
              <a:t>»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572008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значимость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собранные материалы можно использовать на уроках по истории, классных часах, предметных неделях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Виды, значение и роль  познавательных  игр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44116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свойственны всем живым существам.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имеет большое значение в жизни  человека  через игру он познает мир, учиться жить в коллективе, развивает свои способности.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Игры делятся на подвижные,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познавательные,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спортивные, творческие.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Познавательные игры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развивают образное и логическое мышление, пробуждают интерес к знаниям. Главная особенность познавательных игр: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 Игра расширяет наши  знания, развивает память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Игра помогает легко  запоминать новые знания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000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Виды познавательных игр: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Викторина — игра,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заключающаяся в ответах  на вопросы.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Виды:  викторины с  вопросами или в форме картин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Кроссворд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пересечение слов.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 задача кроссворда - разгадать все слова, которые зашифрованы в определениях.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Сканворд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разновидность кроссворда. Задания даются внутри клеток или могут быть в виде картинок. Он больше, чем кроссворд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Ребус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передача слова или фразы в виде рисунков в сочетании с буквами и знаками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Чайнворд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цепочка слов. То есть последняя буква одного слова является первой другого.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Шарада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загадка, где зашифрованное слово распадается на слоги. Шарады бывают в стихах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Сканворд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«Животные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Анабара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429288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285984" y="1214423"/>
          <a:ext cx="4071960" cy="4111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4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14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14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00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428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146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146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146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7146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7146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7146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7146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05765"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080"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794"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556"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794"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3389"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794"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794"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6794"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794"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794"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6794"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3677"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3677"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3677"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6794"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Рисунок 6" descr="ÐÐ¸Ð²Ð¾ÑÐ½ÑÐµ-ÐÑÐºÑÐ¸ÐºÐ¸-ÐÐ¿Ð¸ÑÐ°Ð½Ð¸Ðµ-Ð½Ð°Ð·Ð²Ð°Ð½Ð¸Ñ-Ð¸-Ð¾ÑÐ¾Ð±ÐµÐ½Ð½Ð¾ÑÑÐ¸-Ð¶Ð¸Ð²Ð¾ÑÐ½ÑÑ-ÐÑÐºÑÐ¸ÐºÐ¸-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1357322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Ð¸Ð²Ð¾ÑÐ½ÑÐµ-ÐÑÐºÑÐ¸ÐºÐ¸-ÐÐ¿Ð¸ÑÐ°Ð½Ð¸Ðµ-Ð½Ð°Ð·Ð²Ð°Ð½Ð¸Ñ-Ð¸-Ð¾ÑÐ¾Ð±ÐµÐ½Ð½Ð¾ÑÑÐ¸-Ð¶Ð¸Ð²Ð¾ÑÐ½ÑÑ-ÐÑÐºÑÐ¸ÐºÐ¸-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2571744"/>
            <a:ext cx="13573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Ð¸Ð²Ð¾ÑÐ½ÑÐµ-ÐÑÐºÑÐ¸ÐºÐ¸-ÐÐ¿Ð¸ÑÐ°Ð½Ð¸Ðµ-Ð½Ð°Ð·Ð²Ð°Ð½Ð¸Ñ-Ð¸-Ð¾ÑÐ¾Ð±ÐµÐ½Ð½Ð¾ÑÑÐ¸-Ð¶Ð¸Ð²Ð¾ÑÐ½ÑÑ-ÐÑÐºÑÐ¸ÐºÐ¸-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1571635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Ð°ÑÑÐ¸Ð½ÐºÐ¸ Ð¿Ð¾ Ð·Ð°Ð¿ÑÐ¾ÑÑ ÐºÑÑÐ¾Ð¿Ð°ÑÐºÐ° ÐÑÐºÑÐ¸ÐºÐ¸ ÐºÐ°ÑÑÐ¸Ð½ÐºÐ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214950"/>
            <a:ext cx="164307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ÐÐ¸Ð²Ð¾ÑÐ½ÑÐµ-ÐÑÐºÑÐ¸ÐºÐ¸-ÐÐ¿Ð¸ÑÐ°Ð½Ð¸Ðµ-Ð½Ð°Ð·Ð²Ð°Ð½Ð¸Ñ-Ð¸-Ð¾ÑÐ¾Ð±ÐµÐ½Ð½Ð¾ÑÑÐ¸-Ð¶Ð¸Ð²Ð¾ÑÐ½ÑÑ-ÐÑÐºÑÐ¸ÐºÐ¸-1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5357826"/>
            <a:ext cx="278608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ÐÐ¸Ð²Ð¾ÑÐ½ÑÐµ-ÐÑÐºÑÐ¸ÐºÐ¸-ÐÐ¿Ð¸ÑÐ°Ð½Ð¸Ðµ-Ð½Ð°Ð·Ð²Ð°Ð½Ð¸Ñ-Ð¸-Ð¾ÑÐ¾Ð±ÐµÐ½Ð½Ð¾ÑÑÐ¸-Ð¶Ð¸Ð²Ð¾ÑÐ½ÑÑ-ÐÑÐºÑÐ¸ÐºÐ¸-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071942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ÐÐ¸Ð²Ð¾ÑÐ½ÑÐµ-ÐÑÐºÑÐ¸ÐºÐ¸-ÐÐ¿Ð¸ÑÐ°Ð½Ð¸Ðµ-Ð½Ð°Ð·Ð²Ð°Ð½Ð¸Ñ-Ð¸-Ð¾ÑÐ¾Ð±ÐµÐ½Ð½Ð¾ÑÑÐ¸-Ð¶Ð¸Ð²Ð¾ÑÐ½ÑÑ-ÐÑÐºÑÐ¸ÐºÐ¸-1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2571744"/>
            <a:ext cx="17145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ÐÐ¸Ð²Ð¾ÑÐ½ÑÐµ-ÐÑÐºÑÐ¸ÐºÐ¸-ÐÐ¿Ð¸ÑÐ°Ð½Ð¸Ðµ-Ð½Ð°Ð·Ð²Ð°Ð½Ð¸Ñ-Ð¸-Ð¾ÑÐ¾Ð±ÐµÐ½Ð½Ð¾ÑÑÐ¸-Ð¶Ð¸Ð²Ð¾ÑÐ½ÑÑ-ÐÑÐºÑÐ¸ÐºÐ¸-4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1214423"/>
            <a:ext cx="17859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Скругленная соединительная линия 14"/>
          <p:cNvCxnSpPr/>
          <p:nvPr/>
        </p:nvCxnSpPr>
        <p:spPr>
          <a:xfrm>
            <a:off x="1928794" y="1500174"/>
            <a:ext cx="1428760" cy="464346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flipV="1">
            <a:off x="1643042" y="2357430"/>
            <a:ext cx="857256" cy="500067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flipV="1">
            <a:off x="2000232" y="3071810"/>
            <a:ext cx="1357323" cy="1071570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 flipV="1">
            <a:off x="2143108" y="3500438"/>
            <a:ext cx="1928827" cy="19288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rot="5400000" flipH="1" flipV="1">
            <a:off x="3964777" y="4750605"/>
            <a:ext cx="928693" cy="428627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0800000">
            <a:off x="6072198" y="4143380"/>
            <a:ext cx="642942" cy="571504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/>
          <p:nvPr/>
        </p:nvCxnSpPr>
        <p:spPr>
          <a:xfrm rot="10800000">
            <a:off x="5572132" y="3143250"/>
            <a:ext cx="1071570" cy="285751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>
            <a:stCxn id="14" idx="1"/>
          </p:cNvCxnSpPr>
          <p:nvPr/>
        </p:nvCxnSpPr>
        <p:spPr>
          <a:xfrm rot="10800000" flipV="1">
            <a:off x="5643570" y="1750208"/>
            <a:ext cx="1000132" cy="8215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Разрезные картинки «Животные </a:t>
            </a:r>
            <a:r>
              <a:rPr lang="ru-RU" sz="2800" b="1" dirty="0" err="1" smtClean="0"/>
              <a:t>Анабара</a:t>
            </a:r>
            <a:r>
              <a:rPr lang="ru-RU" sz="2800" b="1" i="1" dirty="0" smtClean="0"/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ÐÐ°ÑÑÐ¸Ð½ÐºÐ¸ Ð¿Ð¾ Ð·Ð°Ð¿ÑÐ¾ÑÑ ÑÐ¾ÑÐ¾ ÑÐ¾ÑÐ¾Ð¼Ð°ÑÐ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2357455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ÑÐ¾ÑÐ¾ ÑÐ¾ÑÐ¾Ð¼Ð°ÑÐ¸"/>
          <p:cNvPicPr/>
          <p:nvPr/>
        </p:nvPicPr>
        <p:blipFill>
          <a:blip r:embed="rId2"/>
          <a:srcRect r="52364" b="45902"/>
          <a:stretch>
            <a:fillRect/>
          </a:stretch>
        </p:blipFill>
        <p:spPr bwMode="auto">
          <a:xfrm>
            <a:off x="3643306" y="1500173"/>
            <a:ext cx="1357319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ÑÐ¾ÑÐ¾ ÑÐ¾ÑÐ¾Ð¼Ð°ÑÐ¸"/>
          <p:cNvPicPr/>
          <p:nvPr/>
        </p:nvPicPr>
        <p:blipFill>
          <a:blip r:embed="rId2"/>
          <a:srcRect t="54098"/>
          <a:stretch>
            <a:fillRect/>
          </a:stretch>
        </p:blipFill>
        <p:spPr bwMode="auto">
          <a:xfrm>
            <a:off x="5286380" y="1571611"/>
            <a:ext cx="1214446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ÑÐ¾ÑÐ¾ ÑÐ¾ÑÐ¾Ð¼Ð°ÑÐ¸"/>
          <p:cNvPicPr/>
          <p:nvPr/>
        </p:nvPicPr>
        <p:blipFill>
          <a:blip r:embed="rId2"/>
          <a:srcRect l="57471" t="4023" b="36207"/>
          <a:stretch>
            <a:fillRect/>
          </a:stretch>
        </p:blipFill>
        <p:spPr bwMode="auto">
          <a:xfrm>
            <a:off x="6858016" y="1571613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ÑÐ¾ÑÐ¾ Ð¿Ð¾Ð»ÑÑÐ½ÑÐ¹ Ð²Ð¾Ð»Ð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29446"/>
            <a:ext cx="2286017" cy="11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Ð°ÑÑÐ¸Ð½ÐºÐ¸ Ð¿Ð¾ Ð·Ð°Ð¿ÑÐ¾ÑÑ ÑÐ¾ÑÐ¾ Ð¿Ð¾Ð»ÑÑÐ½Ð¾Ð³Ð¾ Ð²Ð¾Ð»ÐºÐ°"/>
          <p:cNvPicPr/>
          <p:nvPr/>
        </p:nvPicPr>
        <p:blipFill>
          <a:blip r:embed="rId3"/>
          <a:srcRect l="26122" r="42814" b="68235"/>
          <a:stretch>
            <a:fillRect/>
          </a:stretch>
        </p:blipFill>
        <p:spPr bwMode="auto">
          <a:xfrm>
            <a:off x="3643306" y="3171824"/>
            <a:ext cx="1285884" cy="90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Ð°ÑÑÐ¸Ð½ÐºÐ¸ Ð¿Ð¾ Ð·Ð°Ð¿ÑÐ¾ÑÑ ÑÐ¾ÑÐ¾ Ð¿Ð¾Ð»ÑÑÐ½Ð¾Ð³Ð¾ Ð²Ð¾Ð»ÐºÐ°"/>
          <p:cNvPicPr/>
          <p:nvPr/>
        </p:nvPicPr>
        <p:blipFill>
          <a:blip r:embed="rId3"/>
          <a:srcRect l="36284" t="27397" r="44247" b="5936"/>
          <a:stretch>
            <a:fillRect/>
          </a:stretch>
        </p:blipFill>
        <p:spPr bwMode="auto">
          <a:xfrm>
            <a:off x="5429256" y="3214686"/>
            <a:ext cx="1071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ÐÐ°ÑÑÐ¸Ð½ÐºÐ¸ Ð¿Ð¾ Ð·Ð°Ð¿ÑÐ¾ÑÑ ÑÐ¾ÑÐ¾ Ð¿Ð¾Ð»ÑÑÐ½Ð¾Ð³Ð¾ Ð²Ð¾Ð»ÐºÐ°"/>
          <p:cNvPicPr/>
          <p:nvPr/>
        </p:nvPicPr>
        <p:blipFill>
          <a:blip r:embed="rId3"/>
          <a:srcRect l="50530" t="10687" r="6714"/>
          <a:stretch>
            <a:fillRect/>
          </a:stretch>
        </p:blipFill>
        <p:spPr bwMode="auto">
          <a:xfrm>
            <a:off x="6858016" y="2928934"/>
            <a:ext cx="114300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ÐÐ°ÑÑÐ¸Ð½ÐºÐ¸ Ð¿Ð¾ Ð·Ð°Ð¿ÑÐ¾ÑÑ ÐºÑÑÐ¾Ð¿Ð°ÑÐºÐ° ÐÑÐºÑÐ¸ÐºÐ¸ ÐºÐ°ÑÑÐ¸Ð½ÐºÐ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4643446"/>
            <a:ext cx="214313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ÐÐ¾ÑÐ¾Ð¶ÐµÐµ Ð¸Ð·Ð¾Ð±ÑÐ°Ð¶ÐµÐ½Ð¸Ðµ"/>
          <p:cNvPicPr/>
          <p:nvPr/>
        </p:nvPicPr>
        <p:blipFill>
          <a:blip r:embed="rId5"/>
          <a:srcRect l="47876" t="16495" r="25097" b="52062"/>
          <a:stretch>
            <a:fillRect/>
          </a:stretch>
        </p:blipFill>
        <p:spPr bwMode="auto">
          <a:xfrm>
            <a:off x="3571868" y="464344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ÐÐ¾ÑÐ¾Ð¶ÐµÐµ Ð¸Ð·Ð¾Ð±ÑÐ°Ð¶ÐµÐ½Ð¸Ðµ"/>
          <p:cNvPicPr/>
          <p:nvPr/>
        </p:nvPicPr>
        <p:blipFill>
          <a:blip r:embed="rId5"/>
          <a:srcRect t="47938" r="59459"/>
          <a:stretch>
            <a:fillRect/>
          </a:stretch>
        </p:blipFill>
        <p:spPr bwMode="auto">
          <a:xfrm>
            <a:off x="5000629" y="464344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ÐÐ¾ÑÐ¾Ð¶ÐµÐµ Ð¸Ð·Ð¾Ð±ÑÐ°Ð¶ÐµÐ½Ð¸Ðµ"/>
          <p:cNvPicPr/>
          <p:nvPr/>
        </p:nvPicPr>
        <p:blipFill>
          <a:blip r:embed="rId5"/>
          <a:srcRect l="40541" t="43814" r="37451"/>
          <a:stretch>
            <a:fillRect/>
          </a:stretch>
        </p:blipFill>
        <p:spPr bwMode="auto">
          <a:xfrm>
            <a:off x="6715140" y="4572008"/>
            <a:ext cx="1071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Кроссворд   «Олени тундры»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2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3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>
              <a:buNone/>
            </a:pPr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одержимое 7"/>
          <p:cNvGraphicFramePr>
            <a:graphicFrameLocks/>
          </p:cNvGraphicFramePr>
          <p:nvPr/>
        </p:nvGraphicFramePr>
        <p:xfrm>
          <a:off x="500034" y="1785926"/>
          <a:ext cx="4000526" cy="4033147"/>
        </p:xfrm>
        <a:graphic>
          <a:graphicData uri="http://schemas.openxmlformats.org/drawingml/2006/table">
            <a:tbl>
              <a:tblPr/>
              <a:tblGrid>
                <a:gridCol w="235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42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42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9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56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3410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715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3047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2429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2429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2429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2429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2429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2429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2429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2429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324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bg2">
                            <a:lumMod val="9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bg2">
                            <a:lumMod val="9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0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4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86314" y="1720840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 smtClean="0"/>
              <a:t>По горизонтали</a:t>
            </a:r>
          </a:p>
          <a:p>
            <a:pPr>
              <a:buNone/>
            </a:pPr>
            <a:r>
              <a:rPr lang="ru-RU" dirty="0" smtClean="0"/>
              <a:t>1. Олень с темной шерстью 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Хараама</a:t>
            </a:r>
            <a:r>
              <a:rPr lang="ru-RU" i="1" dirty="0" smtClean="0"/>
              <a:t>)</a:t>
            </a:r>
          </a:p>
          <a:p>
            <a:pPr>
              <a:buNone/>
            </a:pPr>
            <a:r>
              <a:rPr lang="ru-RU" dirty="0" smtClean="0"/>
              <a:t>2. Темная окраска оленя  (</a:t>
            </a:r>
            <a:r>
              <a:rPr lang="ru-RU" sz="1600" i="1" dirty="0" err="1" smtClean="0"/>
              <a:t>Боронг</a:t>
            </a:r>
            <a:r>
              <a:rPr lang="ru-RU" sz="1600" i="1" dirty="0" smtClean="0"/>
              <a:t>)</a:t>
            </a:r>
          </a:p>
          <a:p>
            <a:pPr>
              <a:buNone/>
            </a:pPr>
            <a:r>
              <a:rPr lang="ru-RU" dirty="0" smtClean="0"/>
              <a:t>3. Гололедица  (</a:t>
            </a:r>
            <a:r>
              <a:rPr lang="ru-RU" sz="1600" i="1" dirty="0" smtClean="0"/>
              <a:t>Сии)</a:t>
            </a:r>
          </a:p>
          <a:p>
            <a:pPr>
              <a:buNone/>
            </a:pPr>
            <a:r>
              <a:rPr lang="ru-RU" dirty="0" smtClean="0"/>
              <a:t>4. Поводок - вожжи для оленя </a:t>
            </a:r>
            <a:r>
              <a:rPr lang="ru-RU" sz="1600" i="1" dirty="0" smtClean="0"/>
              <a:t>(</a:t>
            </a:r>
            <a:r>
              <a:rPr lang="ru-RU" sz="1600" i="1" dirty="0" err="1" smtClean="0"/>
              <a:t>Ньугуу</a:t>
            </a:r>
            <a:r>
              <a:rPr lang="ru-RU" sz="1600" i="1" dirty="0" smtClean="0"/>
              <a:t>)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По вертикали</a:t>
            </a:r>
          </a:p>
          <a:p>
            <a:pPr>
              <a:buNone/>
            </a:pPr>
            <a:r>
              <a:rPr lang="ru-RU" dirty="0" smtClean="0"/>
              <a:t>1. Олень пёстрой окраски (</a:t>
            </a:r>
            <a:r>
              <a:rPr lang="ru-RU" sz="1600" i="1" dirty="0" err="1" smtClean="0"/>
              <a:t>Бугдин</a:t>
            </a:r>
            <a:r>
              <a:rPr lang="ru-RU" sz="1600" i="1" dirty="0" smtClean="0"/>
              <a:t>)</a:t>
            </a:r>
          </a:p>
          <a:p>
            <a:pPr>
              <a:buNone/>
            </a:pPr>
            <a:r>
              <a:rPr lang="ru-RU" dirty="0" smtClean="0"/>
              <a:t>2. Белая окраска оленя (</a:t>
            </a:r>
            <a:r>
              <a:rPr lang="ru-RU" sz="1600" i="1" dirty="0" err="1" smtClean="0"/>
              <a:t>Урун</a:t>
            </a:r>
            <a:r>
              <a:rPr lang="ru-RU" sz="1600" i="1" dirty="0" smtClean="0"/>
              <a:t>)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Пятигодовалый</a:t>
            </a:r>
            <a:r>
              <a:rPr lang="ru-RU" dirty="0" smtClean="0"/>
              <a:t> олень </a:t>
            </a:r>
            <a:r>
              <a:rPr lang="ru-RU" sz="1600" i="1" dirty="0" smtClean="0"/>
              <a:t>(</a:t>
            </a:r>
            <a:r>
              <a:rPr lang="ru-RU" sz="1600" i="1" dirty="0" err="1" smtClean="0"/>
              <a:t>Амархана</a:t>
            </a:r>
            <a:r>
              <a:rPr lang="ru-RU" sz="1600" i="1" dirty="0" smtClean="0"/>
              <a:t>)</a:t>
            </a:r>
          </a:p>
          <a:p>
            <a:pPr>
              <a:buNone/>
            </a:pPr>
            <a:r>
              <a:rPr lang="ru-RU" dirty="0" smtClean="0"/>
              <a:t>4. Большой грузовой олень (</a:t>
            </a:r>
            <a:r>
              <a:rPr lang="ru-RU" sz="1600" i="1" dirty="0" err="1" smtClean="0"/>
              <a:t>Буур</a:t>
            </a:r>
            <a:r>
              <a:rPr lang="ru-RU" sz="1600" i="1" dirty="0" smtClean="0"/>
              <a:t>)</a:t>
            </a:r>
          </a:p>
          <a:p>
            <a:pPr>
              <a:buNone/>
            </a:pPr>
            <a:r>
              <a:rPr lang="ru-RU" dirty="0" smtClean="0"/>
              <a:t>5. Олень с разными рогами   </a:t>
            </a:r>
            <a:r>
              <a:rPr lang="ru-RU" sz="1600" i="1" dirty="0" smtClean="0"/>
              <a:t>(</a:t>
            </a:r>
            <a:r>
              <a:rPr lang="ru-RU" sz="1600" i="1" dirty="0" err="1" smtClean="0"/>
              <a:t>Солдьур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Кроссворд   «Природа»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>
              <a:buNone/>
            </a:pPr>
            <a:endParaRPr lang="ru-RU" b="1" dirty="0" smtClean="0"/>
          </a:p>
          <a:p>
            <a:pPr fontAlgn="t">
              <a:buNone/>
            </a:pPr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>
              <a:buNone/>
            </a:pPr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>
              <a:buNone/>
            </a:pPr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>
              <a:buNone/>
            </a:pPr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>
              <a:buNone/>
            </a:pPr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>
              <a:buNone/>
            </a:pPr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одержимое 6"/>
          <p:cNvGraphicFramePr>
            <a:graphicFrameLocks/>
          </p:cNvGraphicFramePr>
          <p:nvPr/>
        </p:nvGraphicFramePr>
        <p:xfrm>
          <a:off x="571468" y="1645920"/>
          <a:ext cx="3924327" cy="399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7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67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67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67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567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567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567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567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5675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5675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99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9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14942" y="1857364"/>
            <a:ext cx="3214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Медведь 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Эсэкээ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Сухие дрова  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Укчаарии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Олененок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Тугут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Паук  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Атаакий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)_</a:t>
            </a:r>
          </a:p>
          <a:p>
            <a:pPr marL="457200" indent="-4572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pPr marL="457200" indent="-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Красная кислая ягода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Каптагас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Чайнворд  «Бисер»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2071678"/>
            <a:ext cx="500066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00298" y="1928802"/>
            <a:ext cx="500066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3500430" y="2571744"/>
            <a:ext cx="500066" cy="5000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28992" y="3714752"/>
            <a:ext cx="500066" cy="3571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643174" y="4500570"/>
            <a:ext cx="571504" cy="4286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357290" y="4286256"/>
            <a:ext cx="571504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42910" y="3214686"/>
            <a:ext cx="571504" cy="428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14" name="Shape 13"/>
          <p:cNvCxnSpPr>
            <a:stCxn id="4" idx="7"/>
            <a:endCxn id="6" idx="2"/>
          </p:cNvCxnSpPr>
          <p:nvPr/>
        </p:nvCxnSpPr>
        <p:spPr>
          <a:xfrm rot="16200000" flipH="1">
            <a:off x="1941422" y="1619960"/>
            <a:ext cx="44386" cy="1073365"/>
          </a:xfrm>
          <a:prstGeom prst="curvedConnector4">
            <a:avLst>
              <a:gd name="adj1" fmla="val -515027"/>
              <a:gd name="adj2" fmla="val 534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6" idx="5"/>
            <a:endCxn id="8" idx="1"/>
          </p:cNvCxnSpPr>
          <p:nvPr/>
        </p:nvCxnSpPr>
        <p:spPr>
          <a:xfrm rot="16200000" flipH="1">
            <a:off x="3105726" y="2177040"/>
            <a:ext cx="289342" cy="6465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8" idx="5"/>
            <a:endCxn id="9" idx="1"/>
          </p:cNvCxnSpPr>
          <p:nvPr/>
        </p:nvCxnSpPr>
        <p:spPr>
          <a:xfrm rot="5400000">
            <a:off x="3330502" y="3170300"/>
            <a:ext cx="768484" cy="42503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/>
          <p:nvPr/>
        </p:nvCxnSpPr>
        <p:spPr>
          <a:xfrm rot="5400000">
            <a:off x="3125380" y="4018364"/>
            <a:ext cx="357190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10" idx="3"/>
            <a:endCxn id="11" idx="6"/>
          </p:cNvCxnSpPr>
          <p:nvPr/>
        </p:nvCxnSpPr>
        <p:spPr>
          <a:xfrm rot="5400000" flipH="1">
            <a:off x="2144903" y="4284462"/>
            <a:ext cx="365857" cy="798075"/>
          </a:xfrm>
          <a:prstGeom prst="curvedConnector4">
            <a:avLst>
              <a:gd name="adj1" fmla="val -62483"/>
              <a:gd name="adj2" fmla="val 552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>
            <a:stCxn id="11" idx="1"/>
            <a:endCxn id="12" idx="4"/>
          </p:cNvCxnSpPr>
          <p:nvPr/>
        </p:nvCxnSpPr>
        <p:spPr>
          <a:xfrm rot="16200000" flipV="1">
            <a:off x="831968" y="3740009"/>
            <a:ext cx="705713" cy="51232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714876" y="1571612"/>
            <a:ext cx="3571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 быта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 со стрелами (</a:t>
            </a:r>
            <a:r>
              <a:rPr lang="ru-RU" sz="1600" i="1" dirty="0" err="1" smtClean="0"/>
              <a:t>Алангаа</a:t>
            </a:r>
            <a:r>
              <a:rPr lang="ru-RU" sz="1600" i="1" dirty="0" smtClean="0"/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    Корыто для чистки рыбы</a:t>
            </a:r>
          </a:p>
          <a:p>
            <a:pPr marL="457200" indent="-457200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Атыйах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AutoNum type="arabicPeriod" startAt="3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Передняя часть оленьей нарты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Хобурган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4.    Рыбья кожа без чешуи</a:t>
            </a:r>
          </a:p>
          <a:p>
            <a:pPr marL="457200" indent="-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 smtClean="0"/>
              <a:t>Ньылба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Молоток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 smtClean="0"/>
              <a:t>Алха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6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Ровное место в тундре</a:t>
            </a:r>
          </a:p>
          <a:p>
            <a:pPr marL="457200" indent="-457200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 smtClean="0"/>
              <a:t>Алыы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    Нарты для перевозки лодок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 smtClean="0"/>
              <a:t>Ыраахы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1.   </a:t>
            </a:r>
            <a:r>
              <a:rPr lang="ru-RU" sz="2800" dirty="0" smtClean="0">
                <a:solidFill>
                  <a:srgbClr val="7030A0"/>
                </a:solidFill>
              </a:rPr>
              <a:t>,Полен</a:t>
            </a:r>
            <a:r>
              <a:rPr lang="ru-RU" sz="2800" i="1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 – кора, </a:t>
            </a:r>
            <a:r>
              <a:rPr lang="ru-RU" sz="2800" dirty="0" smtClean="0">
                <a:solidFill>
                  <a:srgbClr val="C00000"/>
                </a:solidFill>
              </a:rPr>
              <a:t>+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  <a:r>
              <a:rPr lang="ru-RU" sz="2800" dirty="0" smtClean="0">
                <a:solidFill>
                  <a:srgbClr val="1A0943"/>
                </a:solidFill>
              </a:rPr>
              <a:t>пол</a:t>
            </a:r>
            <a:r>
              <a:rPr lang="ru-RU" sz="2800" i="1" dirty="0" smtClean="0">
                <a:solidFill>
                  <a:srgbClr val="1A0943"/>
                </a:solidFill>
              </a:rPr>
              <a:t>я </a:t>
            </a:r>
            <a:r>
              <a:rPr lang="ru-RU" sz="2800" dirty="0" smtClean="0">
                <a:solidFill>
                  <a:srgbClr val="1A0943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,сту</a:t>
            </a:r>
            <a:r>
              <a:rPr lang="ru-RU" sz="2800" i="1" dirty="0" smtClean="0">
                <a:solidFill>
                  <a:srgbClr val="0070C0"/>
                </a:solidFill>
              </a:rPr>
              <a:t>л </a:t>
            </a:r>
            <a:r>
              <a:rPr lang="ru-RU" sz="2800" dirty="0" smtClean="0">
                <a:solidFill>
                  <a:schemeClr val="tx1"/>
                </a:solidFill>
              </a:rPr>
              <a:t>+ </a:t>
            </a:r>
            <a:r>
              <a:rPr lang="ru-RU" sz="2800" dirty="0" smtClean="0">
                <a:solidFill>
                  <a:srgbClr val="FF0000"/>
                </a:solidFill>
              </a:rPr>
              <a:t>друг,, </a:t>
            </a:r>
            <a:r>
              <a:rPr lang="ru-RU" sz="2800" dirty="0" smtClean="0">
                <a:solidFill>
                  <a:schemeClr val="tx1"/>
                </a:solidFill>
              </a:rPr>
              <a:t>+</a:t>
            </a:r>
            <a:r>
              <a:rPr lang="ru-RU" sz="2800" dirty="0" smtClean="0"/>
              <a:t>  </a:t>
            </a:r>
            <a:r>
              <a:rPr lang="ru-RU" sz="2800" dirty="0" err="1" smtClean="0">
                <a:solidFill>
                  <a:srgbClr val="09433D"/>
                </a:solidFill>
              </a:rPr>
              <a:t>ы</a:t>
            </a:r>
            <a:endParaRPr lang="ru-RU" sz="2800" dirty="0" smtClean="0">
              <a:solidFill>
                <a:srgbClr val="09433D"/>
              </a:solidFill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 smtClean="0">
                <a:solidFill>
                  <a:srgbClr val="09433D"/>
                </a:solidFill>
              </a:rPr>
              <a:t>2.    </a:t>
            </a:r>
          </a:p>
          <a:p>
            <a:pPr>
              <a:buNone/>
            </a:pPr>
            <a:r>
              <a:rPr lang="ru-RU" sz="2800" dirty="0" smtClean="0">
                <a:solidFill>
                  <a:srgbClr val="09433D"/>
                </a:solidFill>
              </a:rPr>
              <a:t>                        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,,  + </a:t>
            </a:r>
            <a:r>
              <a:rPr lang="ru-RU" sz="2800" dirty="0" smtClean="0">
                <a:solidFill>
                  <a:srgbClr val="FF0000"/>
                </a:solidFill>
              </a:rPr>
              <a:t>ба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                      +  </a:t>
            </a:r>
            <a:r>
              <a:rPr lang="ru-RU" sz="2800" dirty="0" err="1">
                <a:solidFill>
                  <a:srgbClr val="3333FF"/>
                </a:solidFill>
              </a:rPr>
              <a:t>ат</a:t>
            </a:r>
            <a:r>
              <a:rPr lang="ru-RU" sz="2800" dirty="0">
                <a:solidFill>
                  <a:srgbClr val="3333FF"/>
                </a:solidFill>
              </a:rPr>
              <a:t> 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sz="2800" dirty="0">
                <a:solidFill>
                  <a:srgbClr val="7030A0"/>
                </a:solidFill>
              </a:rPr>
              <a:t>ствол, </a:t>
            </a:r>
            <a:r>
              <a:rPr lang="ru-RU" sz="2800" dirty="0" smtClean="0">
                <a:solidFill>
                  <a:srgbClr val="7030A0"/>
                </a:solidFill>
              </a:rPr>
              <a:t>    </a:t>
            </a:r>
          </a:p>
          <a:p>
            <a:pPr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   +  </a:t>
            </a:r>
            <a:r>
              <a:rPr lang="ru-RU" sz="2800" dirty="0">
                <a:solidFill>
                  <a:srgbClr val="0070C0"/>
                </a:solidFill>
              </a:rPr>
              <a:t>улица,,,   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+ 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2214546" y="2214554"/>
            <a:ext cx="357190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322099" y="2178835"/>
            <a:ext cx="428628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97" t="23333" r="282" b="29684"/>
          <a:stretch/>
        </p:blipFill>
        <p:spPr>
          <a:xfrm>
            <a:off x="1071538" y="3143248"/>
            <a:ext cx="1428760" cy="15716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39" t="22221" r="16985" b="11429"/>
          <a:stretch/>
        </p:blipFill>
        <p:spPr>
          <a:xfrm>
            <a:off x="4286248" y="3071810"/>
            <a:ext cx="1285884" cy="16430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762" r="2176" b="54127"/>
          <a:stretch/>
        </p:blipFill>
        <p:spPr>
          <a:xfrm>
            <a:off x="3428992" y="5214950"/>
            <a:ext cx="1285884" cy="3681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14546" y="178592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ь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00562" y="178592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ь</a:t>
            </a:r>
            <a:endParaRPr lang="ru-RU" sz="2800" dirty="0"/>
          </a:p>
        </p:txBody>
      </p:sp>
      <p:cxnSp>
        <p:nvCxnSpPr>
          <p:cNvPr id="23" name="Прямая соединительная линия 22"/>
          <p:cNvCxnSpPr>
            <a:endCxn id="19" idx="1"/>
          </p:cNvCxnSpPr>
          <p:nvPr/>
        </p:nvCxnSpPr>
        <p:spPr>
          <a:xfrm rot="16200000" flipV="1">
            <a:off x="4417053" y="2131045"/>
            <a:ext cx="524208" cy="35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29256" y="185736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</TotalTime>
  <Words>1292</Words>
  <Application>Microsoft Office PowerPoint</Application>
  <PresentationFormat>Экран (4:3)</PresentationFormat>
  <Paragraphs>1014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               Познавательные игры              «Мой край родной - Анабар» проект пр</vt:lpstr>
      <vt:lpstr>   Актуальность темы:   Для повышения интереса учащихся к истории, культуре, природе родного улуса необходимо создать познавательные игры  </vt:lpstr>
      <vt:lpstr>Виды, значение и роль  познавательных  игр </vt:lpstr>
      <vt:lpstr>Сканворд   «Животные Анабара»</vt:lpstr>
      <vt:lpstr> Разрезные картинки «Животные Анабара» </vt:lpstr>
      <vt:lpstr> Кроссворд   «Олени тундры» </vt:lpstr>
      <vt:lpstr>Кроссворд   «Природа»</vt:lpstr>
      <vt:lpstr>Чайнворд  «Бисер»</vt:lpstr>
      <vt:lpstr>Ребусы</vt:lpstr>
      <vt:lpstr>Слайд 10</vt:lpstr>
      <vt:lpstr>Ребус  - поговорка</vt:lpstr>
      <vt:lpstr>Кроссворд    «Знатные люди Анабарского улуса»</vt:lpstr>
      <vt:lpstr> Викторины </vt:lpstr>
      <vt:lpstr>«Определите  по картинам, что это …?»</vt:lpstr>
      <vt:lpstr> Имена  на карте Анабарского улуса.  Кто они…? </vt:lpstr>
      <vt:lpstr>Чайнворд   «Анабар »</vt:lpstr>
      <vt:lpstr>Шарады «Родной край»</vt:lpstr>
      <vt:lpstr> 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172</cp:revision>
  <dcterms:created xsi:type="dcterms:W3CDTF">2018-11-12T05:45:44Z</dcterms:created>
  <dcterms:modified xsi:type="dcterms:W3CDTF">2019-03-27T10:59:43Z</dcterms:modified>
</cp:coreProperties>
</file>