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298" r:id="rId4"/>
    <p:sldId id="272" r:id="rId5"/>
    <p:sldId id="314" r:id="rId6"/>
    <p:sldId id="315" r:id="rId7"/>
    <p:sldId id="316" r:id="rId8"/>
    <p:sldId id="279" r:id="rId9"/>
    <p:sldId id="317" r:id="rId10"/>
    <p:sldId id="318" r:id="rId11"/>
    <p:sldId id="319" r:id="rId12"/>
    <p:sldId id="258" r:id="rId13"/>
    <p:sldId id="320" r:id="rId14"/>
    <p:sldId id="321" r:id="rId15"/>
    <p:sldId id="336" r:id="rId16"/>
    <p:sldId id="338" r:id="rId17"/>
    <p:sldId id="339" r:id="rId18"/>
    <p:sldId id="340" r:id="rId19"/>
    <p:sldId id="341" r:id="rId20"/>
    <p:sldId id="323" r:id="rId21"/>
    <p:sldId id="324" r:id="rId22"/>
    <p:sldId id="325" r:id="rId23"/>
    <p:sldId id="342" r:id="rId24"/>
    <p:sldId id="326" r:id="rId25"/>
    <p:sldId id="327" r:id="rId26"/>
    <p:sldId id="332" r:id="rId27"/>
    <p:sldId id="333" r:id="rId28"/>
    <p:sldId id="334" r:id="rId29"/>
    <p:sldId id="29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7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472" autoAdjust="0"/>
  </p:normalViewPr>
  <p:slideViewPr>
    <p:cSldViewPr>
      <p:cViewPr>
        <p:scale>
          <a:sx n="64" d="100"/>
          <a:sy n="64" d="100"/>
        </p:scale>
        <p:origin x="-15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5920111233240504E-2"/>
          <c:y val="7.0453231362062108E-2"/>
          <c:w val="0.91407987205879526"/>
          <c:h val="0.7589910969667352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Знают (Да)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Вопрос 2</c:v>
                </c:pt>
                <c:pt idx="1">
                  <c:v>Вопрос 3</c:v>
                </c:pt>
                <c:pt idx="2">
                  <c:v>Вопрос 4</c:v>
                </c:pt>
                <c:pt idx="3">
                  <c:v>Вопрос 5</c:v>
                </c:pt>
                <c:pt idx="4">
                  <c:v>Вопрос 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15</c:v>
                </c:pt>
                <c:pt idx="2">
                  <c:v>9</c:v>
                </c:pt>
                <c:pt idx="3">
                  <c:v>26</c:v>
                </c:pt>
                <c:pt idx="4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знают (Нет)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Вопрос 2</c:v>
                </c:pt>
                <c:pt idx="1">
                  <c:v>Вопрос 3</c:v>
                </c:pt>
                <c:pt idx="2">
                  <c:v>Вопрос 4</c:v>
                </c:pt>
                <c:pt idx="3">
                  <c:v>Вопрос 5</c:v>
                </c:pt>
                <c:pt idx="4">
                  <c:v>Вопрос 6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</c:v>
                </c:pt>
                <c:pt idx="1">
                  <c:v>11</c:v>
                </c:pt>
                <c:pt idx="2">
                  <c:v>17</c:v>
                </c:pt>
                <c:pt idx="3">
                  <c:v>0</c:v>
                </c:pt>
                <c:pt idx="4">
                  <c:v>9</c:v>
                </c:pt>
              </c:numCache>
            </c:numRef>
          </c:val>
        </c:ser>
        <c:axId val="74974336"/>
        <c:axId val="74975872"/>
      </c:barChart>
      <c:catAx>
        <c:axId val="74974336"/>
        <c:scaling>
          <c:orientation val="minMax"/>
        </c:scaling>
        <c:axPos val="b"/>
        <c:tickLblPos val="nextTo"/>
        <c:crossAx val="74975872"/>
        <c:crosses val="autoZero"/>
        <c:auto val="1"/>
        <c:lblAlgn val="ctr"/>
        <c:lblOffset val="100"/>
      </c:catAx>
      <c:valAx>
        <c:axId val="74975872"/>
        <c:scaling>
          <c:orientation val="minMax"/>
        </c:scaling>
        <c:axPos val="l"/>
        <c:majorGridlines/>
        <c:numFmt formatCode="General" sourceLinked="1"/>
        <c:tickLblPos val="nextTo"/>
        <c:crossAx val="74974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3180734355196532"/>
          <c:y val="4.8607848694008145E-2"/>
          <c:w val="0.22849873989308325"/>
          <c:h val="0.1397218619117035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DA6D2-B47E-463E-B7D0-C8A3D2905DAC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09CC-263B-47A6-882F-752F95B378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2C439-1CD4-4983-921E-27826E0C0744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4245B-F9BC-4565-BDF6-FE1AC820C3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5A4A-8289-4385-9F05-20797A7820B1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75EB-9218-4033-965D-E9F87803E5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7C20-D41D-4033-B9D9-801354630902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AC23-6966-40C5-81BA-F73CEDAD2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8EAA-D108-4526-AA3A-DEDB6FF31B86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3AE6-C409-4859-ABB5-434A7914D0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D6E8-2F5A-43D6-93AF-2D0F4C090526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965D3-03F3-4124-A5B4-9957088741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AE57-06E7-4E94-A54E-7A26F8F592F4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DCAE7-DEEF-4998-BC50-591C28DB0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5BB5-D90B-43CD-8DA3-8C599D5528A6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583A-9B27-482F-BE6E-F92290905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ED2F5-8850-4831-BE39-9917BA9D076A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820F8-38B0-40F2-89F4-D50C302193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FB3F-34EF-4099-9B71-418161B70454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F11A-744D-4EBD-8BA1-68084E24FB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934E6-0DE0-410A-8819-AB4CC4D6933B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1B837-8A5A-4FE5-A5A9-A6AB55F10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341181-5ED0-42A0-A1A6-45C7ECFC5440}" type="datetimeFigureOut">
              <a:rPr lang="ru-RU" smtClean="0"/>
              <a:pPr>
                <a:defRPr/>
              </a:pPr>
              <a:t>20.01.2019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48220D-79A3-4838-86F8-AA1B936035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NULL"/><Relationship Id="rId7" Type="http://schemas.openxmlformats.org/officeDocument/2006/relationships/image" Target="../media/image1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our-aquarium.ru/biblioteka/05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j04330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0" y="429309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Компьютер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2844" y="1428737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340768"/>
            <a:ext cx="528641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АКВАРИУМ  -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ИСКУССТВЕННАЯ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ЭКОСИСТЕМА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48" y="4581128"/>
            <a:ext cx="38576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                                      </a:t>
            </a:r>
            <a:r>
              <a:rPr lang="ru-RU" altLang="ru-RU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Брызгина</a:t>
            </a:r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Софья </a:t>
            </a:r>
          </a:p>
          <a:p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4б класса</a:t>
            </a:r>
          </a:p>
          <a:p>
            <a:r>
              <a:rPr lang="ru-RU" alt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№48 г. Борзя</a:t>
            </a:r>
          </a:p>
          <a:p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6237312"/>
            <a:ext cx="167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Январь 2019г.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Экосистема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единство живых организмов и их среды обитания, в котором живые организмы разных “профессий” способны совместными усилиями поддерживать круговорот веществ. 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5805264"/>
            <a:ext cx="768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Аквариум  - это экосистема?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aer-tour.ru/photos/akvariumy-dlya-detey-32879-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2500306"/>
            <a:ext cx="5238750" cy="3024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5472608" cy="747897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моем аквариуме есть организмы разных «профессий»: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«потребители»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(едоки) – используют в качестве пищи готовые органические вещества.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гуппи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«разрушители»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(мусорщики) – используют для питания остатки умерших организмов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(Улитка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Ампулярия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400" i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«производители»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дают кислород и органические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вещества,получают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углекислый газ и минеральные вещества.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Роголистник)</a:t>
            </a:r>
          </a:p>
          <a:p>
            <a:endParaRPr lang="ru-RU" sz="2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Пользователь\Desktop\Новая папка\SAM_59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60648"/>
            <a:ext cx="3240360" cy="2243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F:\квиллинг\НОУ\Глазунова\image-0-02-05-61bb7ce4bf9bb7523ac1c14456419ee8919cdb71e535db045b90ced961c76b06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36912"/>
            <a:ext cx="3240360" cy="212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Пользователь\Desktop\Новая папка\SAM_59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240360" cy="150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21468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0_84_8436_12065355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40719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Компьютер\Desktop\Рисуно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7" y="0"/>
            <a:ext cx="9139943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571480"/>
            <a:ext cx="7429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2279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u="sng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412776"/>
            <a:ext cx="5076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Вывод: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Присутствуют живые организмы разных</a:t>
            </a: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«профессий» - это экосистема.</a:t>
            </a:r>
          </a:p>
        </p:txBody>
      </p:sp>
      <p:pic>
        <p:nvPicPr>
          <p:cNvPr id="19464" name="Picture 8" descr="http://chudomama.com/purchases/uploads/d1c/67c/14d673b2fa286374ca951ec88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1368151" cy="1188080"/>
          </a:xfrm>
          <a:prstGeom prst="rect">
            <a:avLst/>
          </a:prstGeom>
          <a:noFill/>
        </p:spPr>
      </p:pic>
      <p:pic>
        <p:nvPicPr>
          <p:cNvPr id="19466" name="Picture 10" descr="http://www.cliparthut.com/clip-arts/423/gold-fish-clip-art-42315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4149080"/>
            <a:ext cx="2703027" cy="2137644"/>
          </a:xfrm>
          <a:prstGeom prst="rect">
            <a:avLst/>
          </a:prstGeom>
          <a:noFill/>
        </p:spPr>
      </p:pic>
      <p:pic>
        <p:nvPicPr>
          <p:cNvPr id="19468" name="Picture 12" descr="https://thetomatos.com/wp-content/uploads/2017/02/little-light-blue-fishes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28788" y="5301208"/>
            <a:ext cx="2390876" cy="1556792"/>
          </a:xfrm>
          <a:prstGeom prst="rect">
            <a:avLst/>
          </a:prstGeom>
          <a:noFill/>
        </p:spPr>
      </p:pic>
      <p:pic>
        <p:nvPicPr>
          <p:cNvPr id="19472" name="Picture 16" descr="http://clipartix.com/wp-content/uploads/2016/04/Lion-clip-art-free-animal-images-animal-clipart-org-clipartcow-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3573016"/>
            <a:ext cx="2232248" cy="1674186"/>
          </a:xfrm>
          <a:prstGeom prst="rect">
            <a:avLst/>
          </a:prstGeom>
          <a:noFill/>
        </p:spPr>
      </p:pic>
      <p:pic>
        <p:nvPicPr>
          <p:cNvPr id="19474" name="Picture 18" descr="http://images.easyfreeclipart.com/631/goldfish-clip-art-at-clkercom-vector-online-royalty-free-63125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188640"/>
            <a:ext cx="1512168" cy="1159329"/>
          </a:xfrm>
          <a:prstGeom prst="rect">
            <a:avLst/>
          </a:prstGeom>
          <a:noFill/>
        </p:spPr>
      </p:pic>
      <p:pic>
        <p:nvPicPr>
          <p:cNvPr id="19476" name="Picture 20" descr="http://pixelbrush.ru/uploads/posts/2013-12/1387960053_s6dyqnj3741llfc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3528" y="4293096"/>
            <a:ext cx="2909413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6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908720"/>
            <a:ext cx="76683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квариум –  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искусственная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экосистема?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365F9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F:\квиллинг\НОУ\Глазунова\image-0-02-05-03095bdc1d734d7fdde36816fc674918e91c7f01e3b40a8361aa73ba03baef9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428868"/>
            <a:ext cx="6912768" cy="4010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4008" y="342900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Температура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1340768"/>
            <a:ext cx="984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28604"/>
            <a:ext cx="2969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экосистемы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340768"/>
            <a:ext cx="1026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340768"/>
            <a:ext cx="1098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Грунт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3861048"/>
            <a:ext cx="1790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Кислород</a:t>
            </a:r>
          </a:p>
        </p:txBody>
      </p:sp>
      <p:pic>
        <p:nvPicPr>
          <p:cNvPr id="48138" name="Picture 10" descr="http://proaquariummir.ru/wp-content/uploads/2015/06/%D0%9A%D0%B0%D0%BA%D0%B0%D1%8F-%D1%82%D0%B5%D0%BC%D0%BF%D0%B5%D1%80%D0%B0%D1%82%D1%83%D1%80%D0%B0-%D0%B4%D0%BE%D0%BB%D0%B6%D0%BD%D0%B0-%D0%B1%D1%8B%D1%82%D1%8C-%D0%B2-%D0%B0%D0%BA%D0%B2%D0%B0%D1%80%D0%B8%D1%83%D0%BC%D0%B5-%D0%B8-%D0%BA%D0%B0%D0%BA-%D0%B5%D0%B5-%D0%BF%D0%BE%D0%B4%D0%B4%D0%B5%D1%80%D0%B6%D0%B8%D0%B2%D0%B0%D1%82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5104"/>
            <a:ext cx="2592288" cy="2276872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787945" cy="199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квиллинг\НОУ\Глазунова\image-0-02-05-bf0544f66883844351ae088c8795aa2ad7c3d3389832a1287237686201230dd9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16832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365104"/>
            <a:ext cx="2448272" cy="229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092280" y="134076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428604"/>
            <a:ext cx="13051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Опыт</a:t>
            </a:r>
          </a:p>
        </p:txBody>
      </p:sp>
      <p:pic>
        <p:nvPicPr>
          <p:cNvPr id="48138" name="Picture 10" descr="http://proaquariummir.ru/wp-content/uploads/2015/06/%D0%9A%D0%B0%D0%BA%D0%B0%D1%8F-%D1%82%D0%B5%D0%BC%D0%BF%D0%B5%D1%80%D0%B0%D1%82%D1%83%D1%80%D0%B0-%D0%B4%D0%BE%D0%BB%D0%B6%D0%BD%D0%B0-%D0%B1%D1%8B%D1%82%D1%8C-%D0%B2-%D0%B0%D0%BA%D0%B2%D0%B0%D1%80%D0%B8%D1%83%D0%BC%D0%B5-%D0%B8-%D0%BA%D0%B0%D0%BA-%D0%B5%D0%B5-%D0%BF%D0%BE%D0%B4%D0%B4%D0%B5%D1%80%D0%B6%D0%B8%D0%B2%D0%B0%D1%82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2592288" cy="2071702"/>
          </a:xfrm>
          <a:prstGeom prst="rect">
            <a:avLst/>
          </a:prstGeom>
          <a:noFill/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787945" cy="199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071538" y="3786190"/>
          <a:ext cx="6077585" cy="1285885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6285"/>
              </a:tblGrid>
              <a:tr h="29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Свойства воды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Вода из водопровода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Вода из аквариума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бесцветный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Прозрачность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мутная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прозрачная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7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Запах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Есть запах хлора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71472" y="5214950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водопроводную воду пускать рыб нельзя!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должна отстояться в течение 2-3 суток.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5929330"/>
            <a:ext cx="2279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человека!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00364" y="428604"/>
            <a:ext cx="2969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экосистемы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340768"/>
            <a:ext cx="1098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Грунт</a:t>
            </a:r>
            <a:endParaRPr lang="ru-RU" sz="2800" dirty="0"/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16832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928802"/>
            <a:ext cx="27363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285852" y="4429132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Прежде чем  положить грунт в аквариум, необходимо его промыть, а еще лучше прокипятить и уложить на дно.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65" y="5460326"/>
            <a:ext cx="2929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человека!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00364" y="428604"/>
            <a:ext cx="2969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экосистемы</a:t>
            </a:r>
          </a:p>
        </p:txBody>
      </p:sp>
      <p:pic>
        <p:nvPicPr>
          <p:cNvPr id="15" name="Рисунок 14" descr="F:\квиллинг\НОУ\Глазунова\image-0-02-05-bf0544f66883844351ae088c8795aa2ad7c3d3389832a1287237686201230dd9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857364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4143373" y="1087766"/>
            <a:ext cx="128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Свет</a:t>
            </a: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857224" y="4071942"/>
            <a:ext cx="800105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 аквариум стоит близко к окну , то в нем быстро размножаются водоросли, которые засоряют аквариум.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же аквариум поместить в темное место, то растения и рыбы погибнут.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ужно искусственно освещать, например, лампой дневного света.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Участие человека!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https://im0-tub-ru.yandex.net/i?id=33a7b974e75157037cbeeb3443851c69&amp;n=33&amp;h=215&amp;w=3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071546"/>
            <a:ext cx="2761002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00364" y="428604"/>
            <a:ext cx="2969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экосистемы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1428736"/>
            <a:ext cx="428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Кислород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2448272" cy="229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img.tomtop-cdn.com/product/xy/2000/2000/p/tt/h/1/h15028-1-f2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071678"/>
            <a:ext cx="2384376" cy="2308378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785786" y="4643446"/>
            <a:ext cx="785818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Мои наблюдения показали: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некоторые рыбы подплывают к самой поверхности воды, значит, чем дальше от поверхности, тем меньше кислорода в воде.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пришла к выводу: нужен дополнительный источник кислорода – компрессор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Участие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человека!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00364" y="428604"/>
            <a:ext cx="2969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 экосистемы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857232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Температура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Наблюдение за температурой воды</a:t>
            </a:r>
          </a:p>
        </p:txBody>
      </p:sp>
      <p:pic>
        <p:nvPicPr>
          <p:cNvPr id="7" name="Picture 10" descr="http://proaquariummir.ru/wp-content/uploads/2015/06/%D0%9A%D0%B0%D0%BA%D0%B0%D1%8F-%D1%82%D0%B5%D0%BC%D0%BF%D0%B5%D1%80%D0%B0%D1%82%D1%83%D1%80%D0%B0-%D0%B4%D0%BE%D0%BB%D0%B6%D0%BD%D0%B0-%D0%B1%D1%8B%D1%82%D1%8C-%D0%B2-%D0%B0%D0%BA%D0%B2%D0%B0%D1%80%D0%B8%D1%83%D0%BC%D0%B5-%D0%B8-%D0%BA%D0%B0%D0%BA-%D0%B5%D0%B5-%D0%BF%D0%BE%D0%B4%D0%B4%D0%B5%D1%80%D0%B6%D0%B8%D0%B2%D0%B0%D1%82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2592288" cy="26432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4786322"/>
            <a:ext cx="7786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Вывод:  средняя температура 22-23 градуса,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гуппи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 это нормальная температура. Нужно контролировать температуру и если необходимо  приобрести подогреватель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человека!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6248" y="1928804"/>
          <a:ext cx="3214710" cy="2627200"/>
        </p:xfrm>
        <a:graphic>
          <a:graphicData uri="http://schemas.openxmlformats.org/drawingml/2006/table">
            <a:tbl>
              <a:tblPr/>
              <a:tblGrid>
                <a:gridCol w="1477492"/>
                <a:gridCol w="1737218"/>
              </a:tblGrid>
              <a:tr h="32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ru-RU" sz="1200" baseline="30000">
                          <a:latin typeface="Times New Roman"/>
                          <a:ea typeface="Calibri"/>
                          <a:cs typeface="Times New Roman"/>
                        </a:rPr>
                        <a:t>o воды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4. 12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21градуса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5.12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22градуса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6.12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21градуса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7.12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 градуса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8.12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22 градуса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9.12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23 градуса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10.12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22 градуса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квиллинг\НОУ\Глазунова\image-0-02-05-03095bdc1d734d7fdde36816fc674918e91c7f01e3b40a8361aa73ba03baef9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6215106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357166"/>
            <a:ext cx="8018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меня много увлечений: танцы, спорт,  рисование, недавно мне подарили аквариум.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286388"/>
            <a:ext cx="8715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 очень нравиться наблюдать за рыбками, я учусь ухаживать за аквариумом.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620688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Совместимость обитателей аквариума.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http://www.clipartkid.com/images/505/funny-cartoon-fish-vector-vector-free-vmzKC8-clip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628800"/>
            <a:ext cx="4968552" cy="4968552"/>
          </a:xfrm>
          <a:prstGeom prst="rect">
            <a:avLst/>
          </a:prstGeom>
          <a:noFill/>
        </p:spPr>
      </p:pic>
      <p:pic>
        <p:nvPicPr>
          <p:cNvPr id="5" name="Picture 2" descr="http://www.clipartkid.com/images/505/funny-cartoon-fish-vector-vector-free-vmzKC8-clip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536"/>
          <a:stretch>
            <a:fillRect/>
          </a:stretch>
        </p:blipFill>
        <p:spPr bwMode="auto">
          <a:xfrm>
            <a:off x="5364088" y="1628800"/>
            <a:ext cx="36004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764704"/>
            <a:ext cx="26289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Гуппи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F:\квиллинг\НОУ\Глазунова\image-0-02-05-714e9717e24aef0fa7091c1fbe63b39d230476878afbca8fbe3a3eaeaea6667d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 descr="https://im1-tub-ru.yandex.net/i?id=d205ed521eec25fa00b1c36168632b2a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110817" cy="2736304"/>
          </a:xfrm>
          <a:prstGeom prst="rect">
            <a:avLst/>
          </a:prstGeom>
          <a:noFill/>
        </p:spPr>
      </p:pic>
      <p:pic>
        <p:nvPicPr>
          <p:cNvPr id="53252" name="Picture 4" descr="https://bigaquarium.ru/wp-content/uploads/2016/11/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861048"/>
            <a:ext cx="3454777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11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Астронотус</a:t>
            </a:r>
            <a:r>
              <a:rPr lang="ru-RU" sz="4000" b="1" dirty="0" smtClean="0">
                <a:solidFill>
                  <a:srgbClr val="002060"/>
                </a:solidFill>
              </a:rPr>
              <a:t> семейство </a:t>
            </a:r>
            <a:r>
              <a:rPr lang="ru-RU" sz="4000" b="1" dirty="0" err="1" smtClean="0">
                <a:solidFill>
                  <a:srgbClr val="002060"/>
                </a:solidFill>
              </a:rPr>
              <a:t>Цихлиды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Пользователь\Desktop\Новая папка\SAM_5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71612"/>
            <a:ext cx="5200614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113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Астронотус</a:t>
            </a:r>
            <a:r>
              <a:rPr lang="ru-RU" sz="4000" b="1" dirty="0" smtClean="0">
                <a:solidFill>
                  <a:srgbClr val="002060"/>
                </a:solidFill>
              </a:rPr>
              <a:t> семейство </a:t>
            </a:r>
            <a:r>
              <a:rPr lang="ru-RU" sz="4000" b="1" dirty="0" err="1" smtClean="0">
                <a:solidFill>
                  <a:srgbClr val="002060"/>
                </a:solidFill>
              </a:rPr>
              <a:t>Цихлиды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Пользователь\Desktop\Новая папка\SAM_58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21510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764704"/>
          <a:ext cx="7454062" cy="5427556"/>
        </p:xfrm>
        <a:graphic>
          <a:graphicData uri="http://schemas.openxmlformats.org/drawingml/2006/table">
            <a:tbl>
              <a:tblPr/>
              <a:tblGrid>
                <a:gridCol w="2104676"/>
                <a:gridCol w="1929287"/>
                <a:gridCol w="1490812"/>
                <a:gridCol w="1929287"/>
              </a:tblGrid>
              <a:tr h="968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Части экосистемы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Аквариум – экосистема?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человека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Вывод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Wingdings"/>
                        </a:rPr>
                        <a:t>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отстоять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Грунт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Wingdings"/>
                        </a:rPr>
                        <a:t>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промыть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Свет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Wingdings"/>
                        </a:rPr>
                        <a:t></a:t>
                      </a:r>
                      <a:endParaRPr lang="ru-RU" sz="20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использовать лампу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3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кислород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Wingdings"/>
                        </a:rPr>
                        <a:t>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компрессор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6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производители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Wingdings"/>
                        </a:rPr>
                        <a:t>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поселить растения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13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Обитатели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+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Wingdings"/>
                        </a:rPr>
                        <a:t>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Подбирать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 совместимости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рассмотрели все составляющие аквариума и пришли к выводу, что аквариум – это экосистема, а так как на каждом этапе необходимо участие человека, то она искусственная.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ользователь\Desktop\Новая папка\SAM_58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80928"/>
            <a:ext cx="63367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48680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Гипотеза: Предположим, что жизнь экосистемы аквариума невозможна без вмешательства человека</a:t>
            </a:r>
          </a:p>
          <a:p>
            <a:r>
              <a:rPr lang="ru-RU" sz="3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подтвердилась</a:t>
            </a:r>
            <a:endParaRPr lang="ru-RU" sz="32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Desktop\Новая папка\SAM_59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36912"/>
            <a:ext cx="72008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04664"/>
            <a:ext cx="434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64399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создать искусственную систему, </a:t>
            </a:r>
          </a:p>
          <a:p>
            <a:r>
              <a:rPr lang="ru-RU" sz="2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даже маленькую, трудно, для этого нужны знания, терпение,</a:t>
            </a:r>
          </a:p>
          <a:p>
            <a:r>
              <a:rPr lang="ru-RU" sz="2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любовь к маленьким друзьям.</a:t>
            </a:r>
          </a:p>
          <a:p>
            <a:endParaRPr lang="ru-RU" sz="2600" spc="50" dirty="0" smtClean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вы всерьёз хотите </a:t>
            </a:r>
          </a:p>
          <a:p>
            <a:r>
              <a:rPr lang="ru-RU" sz="26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завести аквариум, воспользуйтесь нашими рекомендациями.</a:t>
            </a:r>
          </a:p>
        </p:txBody>
      </p:sp>
      <p:pic>
        <p:nvPicPr>
          <p:cNvPr id="63490" name="Picture 2" descr="https://im3-tub-ru.yandex.net/i?id=f8605151255504a9de21008805d483bf&amp;n=33&amp;h=215&amp;w=4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2043">
            <a:off x="5064355" y="4509222"/>
            <a:ext cx="4010025" cy="2047876"/>
          </a:xfrm>
          <a:prstGeom prst="rect">
            <a:avLst/>
          </a:prstGeom>
          <a:noFill/>
        </p:spPr>
      </p:pic>
      <p:pic>
        <p:nvPicPr>
          <p:cNvPr id="63494" name="Picture 6" descr="http://picsview.ru/images/2271377_rybki-v-akvariume-klip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013176"/>
            <a:ext cx="1723970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856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Используемые источники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Аксельрод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Г.Р., У.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Вордеруинклер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Энциклопедия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аквариумиста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– СПб.: Энциклопедия, 2005.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2.Смирнов, В.А.. Советы начинающему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аквариумисту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- М.: Москва, 1999.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3. </a:t>
            </a:r>
            <a:r>
              <a:rPr lang="ru-RU" sz="2400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А.С. Полонский</a:t>
            </a:r>
            <a:r>
              <a:rPr lang="ru-RU" sz="24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r>
              <a:rPr lang="ru-RU" sz="2400" u="sng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АКВАРИУМНЫЕ РЫБЫ"</a:t>
            </a:r>
            <a:r>
              <a:rPr lang="ru-RU" sz="24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  Издательство: "Калининградское книжное издательство" (1974)</a:t>
            </a:r>
          </a:p>
          <a:p>
            <a:pPr lvl="0"/>
            <a:r>
              <a:rPr lang="ru-RU" sz="24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4. Доз Джон «Ваш аквариум. Виды рыб. Обустройство аквариума. Заселение. Содержание» Издательство: "Аквариум" (2012)</a:t>
            </a:r>
            <a:endParaRPr lang="ru-RU" sz="2400" b="1" dirty="0" smtClean="0">
              <a:solidFill>
                <a:srgbClr val="004274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4274"/>
                </a:solidFill>
                <a:latin typeface="Times New Roman" pitchFamily="18" charset="0"/>
                <a:cs typeface="Times New Roman" pitchFamily="18" charset="0"/>
              </a:rPr>
              <a:t>5.Интернет ресурсы:</a:t>
            </a:r>
          </a:p>
          <a:p>
            <a:pPr marL="457200" indent="-45720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www.clipartbest.com/cliparts/yTo/6MA/yTo6MAqL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2496" y="5013176"/>
            <a:ext cx="4151504" cy="184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Картинка 4 из 1264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47" name="Picture 15" descr="Картинка 58 из 1209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2204864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2264" y="5214950"/>
            <a:ext cx="142876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омпьюте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916832"/>
            <a:ext cx="49292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научиться поддерживать жизнь  экосистемы  аквариума. </a:t>
            </a:r>
          </a:p>
          <a:p>
            <a:pPr algn="just"/>
            <a:endParaRPr lang="ru-RU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429000"/>
            <a:ext cx="750099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изучить теоретический материал об аквариумах; 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изучить видовое разнообразие аквариумных рыбок и их совместимость в аквариуме;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провести анкетирование среди младших школьников;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подготовить рекомендации для начинающих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аквариумистов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sp7.olesnica.pl/ksiaz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8660" y="5273824"/>
            <a:ext cx="207534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j04330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1472" y="2214554"/>
            <a:ext cx="82868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Font typeface="Arial" pitchFamily="34" charset="0"/>
              <a:buChar char="•"/>
            </a:pPr>
            <a:endParaRPr lang="ru-RU" sz="28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>
              <a:buFont typeface="Arial" pitchFamily="34" charset="0"/>
              <a:buChar char="•"/>
            </a:pPr>
            <a:endParaRPr lang="ru-RU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Picture 2" descr="C:\Users\Компьютер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7" y="0"/>
            <a:ext cx="9139943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005064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предположим,  что  экосистема аквариума – это взаимодействие совместимых видов обитателей и их среды обитания, которое невозможно без вмешательства человека. 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/>
          </a:p>
          <a:p>
            <a:endParaRPr lang="ru-RU" sz="2800" b="1" dirty="0" smtClean="0"/>
          </a:p>
          <a:p>
            <a:pPr algn="just"/>
            <a:endParaRPr lang="ru-RU" sz="2400" b="1" u="sng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70080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 исследования: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аквариум и аквариумные рыбки.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764704"/>
            <a:ext cx="828677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endParaRPr lang="ru-RU" sz="4000" b="1" u="sng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916832"/>
            <a:ext cx="705678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 специальной литературы;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поиск информации в сети Интернет;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анкетирование младших школьников;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опыты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 и обобщение.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www.clipartbest.com/cliparts/yTo/6MA/yTo6MAqL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713" y="4221088"/>
            <a:ext cx="5347429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692696"/>
            <a:ext cx="86781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Первые упоминания о разведении рыб связаны с Египтом и Ассирией. Египтяне еще за 5-6 тысяч лет до нашей эры держали 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прудах многих нильских рыб, большей частью ярких или необычной формы или поведения.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4" descr="http://2.bp.blogspot.com/_ue2_vDGeEV8/TG4a2q87KiI/AAAAAAAADBY/FG-tljCtJnY/s1600/pyramids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505" y="3717032"/>
            <a:ext cx="5234947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628800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04664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1841 году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появился аквариум в современном понимании этого слова. В аквариуме содержались растения и аквариумные рыбки. Создал его английский учёный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/>
          </a:p>
          <a:p>
            <a:pPr algn="just"/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wikicactus.com/wp-content/uploads/2013/05/Nathaniel-W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214554"/>
            <a:ext cx="3456384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060" name="Picture 4" descr="самый первый аквариум в Европ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3877127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j043305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8584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357166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 CYR" charset="-52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C:\Users\Компьютер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1772816"/>
            <a:ext cx="46085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Толковый словарь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 И. Ожегова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14908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Аквариум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искусственный водоём или стеклянная ёмкость с водой для содержания рыб, водных животных и растений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428868"/>
          <a:ext cx="8748464" cy="4206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7544" y="188640"/>
            <a:ext cx="8001056" cy="261610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Вопросы анкеты:</a:t>
            </a:r>
          </a:p>
          <a:p>
            <a:pPr marL="457200" indent="-457200" algn="just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1.Есть ли у тебя аквариум? </a:t>
            </a:r>
          </a:p>
          <a:p>
            <a:pPr marL="457200" indent="-457200"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2.Нравится ли тебе наблюдать за рыбками в аквариуме?</a:t>
            </a:r>
          </a:p>
          <a:p>
            <a:pPr marL="457200" indent="-457200"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3. Что такое аквариум?</a:t>
            </a:r>
            <a:endParaRPr lang="ru-RU" sz="20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4. Какие условия нужно соблюдать при содержании аквариума?</a:t>
            </a:r>
          </a:p>
          <a:p>
            <a:pPr marL="457200" indent="-457200" algn="just"/>
            <a:r>
              <a:rPr lang="ru-RU" sz="2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5. Нужен ли свет в аквариуме?</a:t>
            </a:r>
          </a:p>
          <a:p>
            <a:pPr marL="457200" indent="-457200" algn="just"/>
            <a:r>
              <a:rPr lang="ru-RU" sz="2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6. Каких обитателей ты заселишь в аквариум? </a:t>
            </a:r>
          </a:p>
          <a:p>
            <a:pPr marL="457200" indent="-457200" algn="just"/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06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813</Words>
  <Application>Microsoft Office PowerPoint</Application>
  <PresentationFormat>Экран (4:3)</PresentationFormat>
  <Paragraphs>186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Компьютер</dc:creator>
  <cp:lastModifiedBy>Пользователь</cp:lastModifiedBy>
  <cp:revision>87</cp:revision>
  <dcterms:modified xsi:type="dcterms:W3CDTF">2019-01-20T11:26:26Z</dcterms:modified>
</cp:coreProperties>
</file>