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0" r:id="rId3"/>
    <p:sldId id="258" r:id="rId4"/>
    <p:sldId id="271" r:id="rId5"/>
    <p:sldId id="277" r:id="rId6"/>
    <p:sldId id="273" r:id="rId7"/>
    <p:sldId id="261" r:id="rId8"/>
    <p:sldId id="276" r:id="rId9"/>
    <p:sldId id="274" r:id="rId10"/>
    <p:sldId id="275" r:id="rId11"/>
    <p:sldId id="279" r:id="rId12"/>
    <p:sldId id="281" r:id="rId13"/>
    <p:sldId id="282" r:id="rId14"/>
    <p:sldId id="283" r:id="rId15"/>
    <p:sldId id="278" r:id="rId16"/>
    <p:sldId id="267" r:id="rId17"/>
    <p:sldId id="268" r:id="rId18"/>
    <p:sldId id="284" r:id="rId19"/>
  </p:sldIdLst>
  <p:sldSz cx="9144000" cy="6858000" type="screen4x3"/>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96" autoAdjust="0"/>
  </p:normalViewPr>
  <p:slideViewPr>
    <p:cSldViewPr>
      <p:cViewPr varScale="1">
        <p:scale>
          <a:sx n="100" d="100"/>
          <a:sy n="100" d="100"/>
        </p:scale>
        <p:origin x="-19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ru-RU"/>
          </a:p>
        </p:txBody>
      </p:sp>
      <p:sp>
        <p:nvSpPr>
          <p:cNvPr id="3" name="Дата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126581D5-9801-445D-B72D-D82348E199B7}" type="datetimeFigureOut">
              <a:rPr lang="ru-RU" smtClean="0"/>
              <a:t>14.01.2019</a:t>
            </a:fld>
            <a:endParaRPr lang="ru-RU"/>
          </a:p>
        </p:txBody>
      </p:sp>
      <p:sp>
        <p:nvSpPr>
          <p:cNvPr id="4" name="Образ слайда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ru-RU"/>
          </a:p>
        </p:txBody>
      </p:sp>
      <p:sp>
        <p:nvSpPr>
          <p:cNvPr id="5" name="Заметки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ru-RU"/>
          </a:p>
        </p:txBody>
      </p:sp>
      <p:sp>
        <p:nvSpPr>
          <p:cNvPr id="7" name="Номер слайда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A1B2AE47-863D-4846-B828-472CC23F41F7}" type="slidenum">
              <a:rPr lang="ru-RU" smtClean="0"/>
              <a:t>‹#›</a:t>
            </a:fld>
            <a:endParaRPr lang="ru-RU"/>
          </a:p>
        </p:txBody>
      </p:sp>
    </p:spTree>
    <p:extLst>
      <p:ext uri="{BB962C8B-B14F-4D97-AF65-F5344CB8AC3E}">
        <p14:creationId xmlns:p14="http://schemas.microsoft.com/office/powerpoint/2010/main" val="31269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Джерки</a:t>
            </a:r>
            <a:endParaRPr lang="ru-RU" dirty="0"/>
          </a:p>
        </p:txBody>
      </p:sp>
      <p:sp>
        <p:nvSpPr>
          <p:cNvPr id="4" name="Номер слайда 3"/>
          <p:cNvSpPr>
            <a:spLocks noGrp="1"/>
          </p:cNvSpPr>
          <p:nvPr>
            <p:ph type="sldNum" sz="quarter" idx="10"/>
          </p:nvPr>
        </p:nvSpPr>
        <p:spPr/>
        <p:txBody>
          <a:bodyPr/>
          <a:lstStyle/>
          <a:p>
            <a:fld id="{A1B2AE47-863D-4846-B828-472CC23F41F7}" type="slidenum">
              <a:rPr lang="ru-RU" smtClean="0"/>
              <a:t>14</a:t>
            </a:fld>
            <a:endParaRPr lang="ru-RU"/>
          </a:p>
        </p:txBody>
      </p:sp>
    </p:spTree>
    <p:extLst>
      <p:ext uri="{BB962C8B-B14F-4D97-AF65-F5344CB8AC3E}">
        <p14:creationId xmlns:p14="http://schemas.microsoft.com/office/powerpoint/2010/main" val="217138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4494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7633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1434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1869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4551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1588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973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6026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8027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8950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4985832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11560" y="332656"/>
            <a:ext cx="7702624" cy="720080"/>
          </a:xfrm>
        </p:spPr>
        <p:txBody>
          <a:bodyPr>
            <a:normAutofit fontScale="90000"/>
          </a:bodyPr>
          <a:lstStyle/>
          <a:p>
            <a:r>
              <a:rPr lang="ru-RU" sz="2000" b="1" dirty="0" smtClean="0">
                <a:solidFill>
                  <a:prstClr val="black"/>
                </a:solidFill>
              </a:rPr>
              <a:t/>
            </a:r>
            <a:br>
              <a:rPr lang="ru-RU" sz="2000" b="1" dirty="0" smtClean="0">
                <a:solidFill>
                  <a:prstClr val="black"/>
                </a:solidFill>
              </a:rPr>
            </a:br>
            <a:r>
              <a:rPr lang="ru-RU" sz="2000" b="1" dirty="0">
                <a:solidFill>
                  <a:prstClr val="black"/>
                </a:solidFill>
              </a:rPr>
              <a:t/>
            </a:r>
            <a:br>
              <a:rPr lang="ru-RU" sz="2000" b="1" dirty="0">
                <a:solidFill>
                  <a:prstClr val="black"/>
                </a:solidFill>
              </a:rPr>
            </a:br>
            <a:r>
              <a:rPr lang="ru-RU" sz="2000" b="1" dirty="0" smtClean="0">
                <a:solidFill>
                  <a:prstClr val="black"/>
                </a:solidFill>
              </a:rPr>
              <a:t/>
            </a:r>
            <a:br>
              <a:rPr lang="ru-RU" sz="2000" b="1" dirty="0" smtClean="0">
                <a:solidFill>
                  <a:prstClr val="black"/>
                </a:solidFill>
              </a:rPr>
            </a:br>
            <a:r>
              <a:rPr lang="ru-RU" sz="2000" b="1" dirty="0">
                <a:solidFill>
                  <a:prstClr val="black"/>
                </a:solidFill>
              </a:rPr>
              <a:t/>
            </a:r>
            <a:br>
              <a:rPr lang="ru-RU" sz="2000" b="1" dirty="0">
                <a:solidFill>
                  <a:prstClr val="black"/>
                </a:solidFill>
              </a:rPr>
            </a:br>
            <a:endParaRPr lang="ru-RU" dirty="0"/>
          </a:p>
        </p:txBody>
      </p:sp>
      <p:sp>
        <p:nvSpPr>
          <p:cNvPr id="3" name="Подзаголовок 2"/>
          <p:cNvSpPr>
            <a:spLocks noGrp="1"/>
          </p:cNvSpPr>
          <p:nvPr>
            <p:ph type="subTitle" idx="1"/>
          </p:nvPr>
        </p:nvSpPr>
        <p:spPr>
          <a:xfrm>
            <a:off x="323528" y="188640"/>
            <a:ext cx="8424936" cy="6120680"/>
          </a:xfrm>
        </p:spPr>
        <p:txBody>
          <a:bodyPr>
            <a:normAutofit fontScale="25000" lnSpcReduction="20000"/>
          </a:bodyPr>
          <a:lstStyle/>
          <a:p>
            <a:endParaRPr lang="ru-RU" sz="5900" b="1" u="sng" dirty="0" smtClean="0">
              <a:solidFill>
                <a:srgbClr val="FF0000"/>
              </a:solidFill>
            </a:endParaRPr>
          </a:p>
          <a:p>
            <a:endParaRPr lang="ru-RU" sz="5900" b="1" u="sng" dirty="0">
              <a:solidFill>
                <a:srgbClr val="FF0000"/>
              </a:solidFill>
            </a:endParaRPr>
          </a:p>
          <a:p>
            <a:endParaRPr lang="ru-RU" sz="5900" b="1" u="sng" dirty="0" smtClean="0">
              <a:solidFill>
                <a:srgbClr val="FF0000"/>
              </a:solidFill>
            </a:endParaRPr>
          </a:p>
          <a:p>
            <a:endParaRPr lang="ru-RU" sz="5900" b="1" u="sng" dirty="0">
              <a:solidFill>
                <a:srgbClr val="FF0000"/>
              </a:solidFill>
            </a:endParaRPr>
          </a:p>
          <a:p>
            <a:endParaRPr lang="ru-RU" sz="12000" b="1" u="sng" dirty="0" smtClean="0">
              <a:solidFill>
                <a:srgbClr val="FF0000"/>
              </a:solidFill>
            </a:endParaRPr>
          </a:p>
          <a:p>
            <a:endParaRPr lang="ru-RU" sz="12000" b="1" u="sng" dirty="0">
              <a:solidFill>
                <a:srgbClr val="FF0000"/>
              </a:solidFill>
            </a:endParaRPr>
          </a:p>
          <a:p>
            <a:endParaRPr lang="ru-RU" sz="12000" b="1" u="sng" dirty="0" smtClean="0">
              <a:solidFill>
                <a:srgbClr val="FF0000"/>
              </a:solidFill>
            </a:endParaRPr>
          </a:p>
          <a:p>
            <a:r>
              <a:rPr lang="ru-RU" sz="12000" b="1" u="sng" dirty="0" smtClean="0">
                <a:solidFill>
                  <a:srgbClr val="FF0000"/>
                </a:solidFill>
              </a:rPr>
              <a:t>Тема: «Ловись рыбка большая и маленькая»     </a:t>
            </a:r>
            <a:r>
              <a:rPr lang="ru-RU" sz="8000" b="1" u="sng" dirty="0" smtClean="0">
                <a:solidFill>
                  <a:srgbClr val="FF0000"/>
                </a:solidFill>
              </a:rPr>
              <a:t/>
            </a:r>
            <a:br>
              <a:rPr lang="ru-RU" sz="8000" b="1" u="sng" dirty="0" smtClean="0">
                <a:solidFill>
                  <a:srgbClr val="FF0000"/>
                </a:solidFill>
              </a:rPr>
            </a:br>
            <a:r>
              <a:rPr lang="ru-RU" sz="8000" b="1" u="sng" dirty="0" smtClean="0">
                <a:solidFill>
                  <a:srgbClr val="FF0000"/>
                </a:solidFill>
              </a:rPr>
              <a:t/>
            </a:r>
            <a:br>
              <a:rPr lang="ru-RU" sz="8000" b="1" u="sng" dirty="0" smtClean="0">
                <a:solidFill>
                  <a:srgbClr val="FF0000"/>
                </a:solidFill>
              </a:rPr>
            </a:br>
            <a:endParaRPr lang="ru-RU" sz="2600" b="1" u="sng" dirty="0" smtClean="0">
              <a:solidFill>
                <a:srgbClr val="FF0000"/>
              </a:solidFill>
            </a:endParaRPr>
          </a:p>
          <a:p>
            <a:endParaRPr lang="ru-RU" sz="2600" b="1" u="sng" dirty="0">
              <a:solidFill>
                <a:srgbClr val="FF0000"/>
              </a:solidFill>
            </a:endParaRPr>
          </a:p>
          <a:p>
            <a:endParaRPr lang="ru-RU" sz="2600" b="1" u="sng" dirty="0" smtClean="0">
              <a:solidFill>
                <a:srgbClr val="FF0000"/>
              </a:solidFill>
            </a:endParaRPr>
          </a:p>
          <a:p>
            <a:endParaRPr lang="ru-RU" sz="2600" b="1" u="sng" dirty="0">
              <a:solidFill>
                <a:srgbClr val="FF0000"/>
              </a:solidFill>
            </a:endParaRPr>
          </a:p>
          <a:p>
            <a:pPr algn="r"/>
            <a:endParaRPr lang="ru-RU" sz="4200" b="1" u="sng" dirty="0" smtClean="0">
              <a:solidFill>
                <a:srgbClr val="FF0000"/>
              </a:solidFill>
            </a:endParaRPr>
          </a:p>
          <a:p>
            <a:pPr algn="r"/>
            <a:endParaRPr lang="ru-RU" sz="4200" b="1" u="sng" dirty="0">
              <a:solidFill>
                <a:srgbClr val="FF0000"/>
              </a:solidFill>
            </a:endParaRPr>
          </a:p>
          <a:p>
            <a:pPr algn="r"/>
            <a:r>
              <a:rPr lang="ru-RU" sz="9600" b="1" u="sng" dirty="0" smtClean="0">
                <a:solidFill>
                  <a:schemeClr val="accent1">
                    <a:lumMod val="50000"/>
                  </a:schemeClr>
                </a:solidFill>
              </a:rPr>
              <a:t>Выполнила</a:t>
            </a:r>
            <a:r>
              <a:rPr lang="ru-RU" sz="9600" b="1" dirty="0" smtClean="0">
                <a:solidFill>
                  <a:schemeClr val="accent1">
                    <a:lumMod val="50000"/>
                  </a:schemeClr>
                </a:solidFill>
              </a:rPr>
              <a:t>: </a:t>
            </a:r>
            <a:r>
              <a:rPr lang="ru-RU" sz="9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Красильникова ВАСИЛИСА</a:t>
            </a:r>
            <a:r>
              <a:rPr lang="ru-RU" sz="9600" b="1" u="sng"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
            </a:r>
            <a:br>
              <a:rPr lang="ru-RU" sz="9600" b="1" u="sng"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br>
            <a:r>
              <a:rPr lang="ru-RU" sz="9600" b="1" dirty="0" smtClean="0">
                <a:solidFill>
                  <a:schemeClr val="accent1">
                    <a:lumMod val="50000"/>
                  </a:schemeClr>
                </a:solidFill>
              </a:rPr>
              <a:t>ученица 1 «А» класса</a:t>
            </a:r>
          </a:p>
          <a:p>
            <a:pPr algn="r"/>
            <a:r>
              <a:rPr lang="ru-RU" sz="9600" b="1" dirty="0" smtClean="0">
                <a:solidFill>
                  <a:schemeClr val="accent1">
                    <a:lumMod val="50000"/>
                  </a:schemeClr>
                </a:solidFill>
              </a:rPr>
              <a:t>Лицей № 179</a:t>
            </a:r>
            <a:br>
              <a:rPr lang="ru-RU" sz="9600" b="1" dirty="0" smtClean="0">
                <a:solidFill>
                  <a:schemeClr val="accent1">
                    <a:lumMod val="50000"/>
                  </a:schemeClr>
                </a:solidFill>
              </a:rPr>
            </a:br>
            <a:r>
              <a:rPr lang="ru-RU" sz="9600" b="1" u="sng" dirty="0" smtClean="0">
                <a:solidFill>
                  <a:schemeClr val="accent1">
                    <a:lumMod val="50000"/>
                  </a:schemeClr>
                </a:solidFill>
              </a:rPr>
              <a:t>Руководитель: </a:t>
            </a:r>
            <a:r>
              <a:rPr lang="ru-RU" sz="9600" b="1" dirty="0" smtClean="0">
                <a:solidFill>
                  <a:schemeClr val="accent1">
                    <a:lumMod val="50000"/>
                  </a:schemeClr>
                </a:solidFill>
              </a:rPr>
              <a:t>Агафонова Светлана Владимировна</a:t>
            </a:r>
            <a:r>
              <a:rPr lang="ru-RU" sz="9600" b="1" u="sng" dirty="0" smtClean="0">
                <a:solidFill>
                  <a:schemeClr val="accent1">
                    <a:lumMod val="50000"/>
                  </a:schemeClr>
                </a:solidFill>
              </a:rPr>
              <a:t/>
            </a:r>
            <a:br>
              <a:rPr lang="ru-RU" sz="9600" b="1" u="sng" dirty="0" smtClean="0">
                <a:solidFill>
                  <a:schemeClr val="accent1">
                    <a:lumMod val="50000"/>
                  </a:schemeClr>
                </a:solidFill>
              </a:rPr>
            </a:br>
            <a:endParaRPr lang="ru-RU" sz="9600" b="1" u="sng" dirty="0" smtClean="0">
              <a:solidFill>
                <a:schemeClr val="accent1">
                  <a:lumMod val="50000"/>
                </a:schemeClr>
              </a:solidFill>
            </a:endParaRPr>
          </a:p>
          <a:p>
            <a:endParaRPr lang="ru-RU" sz="2400" b="1" u="sng" dirty="0" smtClean="0">
              <a:solidFill>
                <a:schemeClr val="accent1">
                  <a:lumMod val="50000"/>
                </a:schemeClr>
              </a:solidFill>
            </a:endParaRPr>
          </a:p>
          <a:p>
            <a:endParaRPr lang="ru-RU" sz="2400" b="1" u="sng" dirty="0" smtClean="0">
              <a:solidFill>
                <a:schemeClr val="accent1">
                  <a:lumMod val="50000"/>
                </a:schemeClr>
              </a:solidFill>
            </a:endParaRPr>
          </a:p>
          <a:p>
            <a:endParaRPr lang="ru-RU" sz="2400" b="1" u="sng" dirty="0" smtClean="0">
              <a:solidFill>
                <a:schemeClr val="accent1">
                  <a:lumMod val="50000"/>
                </a:schemeClr>
              </a:solidFill>
            </a:endParaRPr>
          </a:p>
          <a:p>
            <a:endParaRPr lang="ru-RU" sz="2400" b="1" u="sng" dirty="0">
              <a:solidFill>
                <a:schemeClr val="accent1">
                  <a:lumMod val="50000"/>
                </a:schemeClr>
              </a:solidFill>
            </a:endParaRPr>
          </a:p>
          <a:p>
            <a:endParaRPr lang="ru-RU" sz="2400" b="1" u="sng" dirty="0">
              <a:solidFill>
                <a:schemeClr val="accent1">
                  <a:lumMod val="50000"/>
                </a:schemeClr>
              </a:solidFill>
            </a:endParaRPr>
          </a:p>
          <a:p>
            <a:r>
              <a:rPr lang="ru-RU" sz="7200" b="1" u="sng" dirty="0" smtClean="0">
                <a:solidFill>
                  <a:schemeClr val="accent1">
                    <a:lumMod val="50000"/>
                  </a:schemeClr>
                </a:solidFill>
              </a:rPr>
              <a:t>г. Санкт-Петербург</a:t>
            </a:r>
            <a:r>
              <a:rPr lang="ru-RU" sz="3800" b="1" u="sng" dirty="0" smtClean="0">
                <a:solidFill>
                  <a:schemeClr val="accent1">
                    <a:lumMod val="50000"/>
                  </a:schemeClr>
                </a:solidFill>
              </a:rPr>
              <a:t/>
            </a:r>
            <a:br>
              <a:rPr lang="ru-RU" sz="3800" b="1" u="sng" dirty="0" smtClean="0">
                <a:solidFill>
                  <a:schemeClr val="accent1">
                    <a:lumMod val="50000"/>
                  </a:schemeClr>
                </a:solidFill>
              </a:rPr>
            </a:br>
            <a:endParaRPr lang="ru-RU" sz="3800" dirty="0">
              <a:solidFill>
                <a:schemeClr val="accent1">
                  <a:lumMod val="50000"/>
                </a:schemeClr>
              </a:solidFill>
            </a:endParaRPr>
          </a:p>
        </p:txBody>
      </p:sp>
    </p:spTree>
    <p:extLst>
      <p:ext uri="{BB962C8B-B14F-4D97-AF65-F5344CB8AC3E}">
        <p14:creationId xmlns:p14="http://schemas.microsoft.com/office/powerpoint/2010/main" val="26614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93096"/>
            <a:ext cx="3121803"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03547" y="116632"/>
            <a:ext cx="8136904" cy="4992136"/>
          </a:xfrm>
          <a:prstGeom prst="rect">
            <a:avLst/>
          </a:prstGeom>
        </p:spPr>
        <p:txBody>
          <a:bodyPr wrap="square">
            <a:spAutoFit/>
          </a:bodyPr>
          <a:lstStyle/>
          <a:p>
            <a:pPr marL="274320" lvl="0" indent="-274320" algn="just">
              <a:spcBef>
                <a:spcPct val="20000"/>
              </a:spcBef>
              <a:buClr>
                <a:srgbClr val="31B6FD"/>
              </a:buClr>
              <a:buSzPct val="100000"/>
              <a:buFont typeface="Symbol" pitchFamily="18" charset="2"/>
              <a:buChar char=""/>
            </a:pPr>
            <a:endParaRPr lang="ru-RU" sz="3200" b="1" dirty="0" smtClean="0">
              <a:solidFill>
                <a:srgbClr val="FFFF00"/>
              </a:solidFill>
            </a:endParaRPr>
          </a:p>
          <a:p>
            <a:pPr marL="274320" lvl="0" indent="-274320" algn="just">
              <a:spcBef>
                <a:spcPct val="20000"/>
              </a:spcBef>
              <a:buClr>
                <a:srgbClr val="31B6FD"/>
              </a:buClr>
              <a:buSzPct val="100000"/>
              <a:buFont typeface="Symbol" pitchFamily="18" charset="2"/>
              <a:buChar char=""/>
            </a:pPr>
            <a:r>
              <a:rPr lang="ru-RU" sz="2800" b="1" dirty="0" smtClean="0">
                <a:solidFill>
                  <a:schemeClr val="bg2">
                    <a:lumMod val="75000"/>
                  </a:schemeClr>
                </a:solidFill>
              </a:rPr>
              <a:t>Древнегреческий </a:t>
            </a:r>
            <a:r>
              <a:rPr lang="ru-RU" sz="2800" b="1" dirty="0">
                <a:solidFill>
                  <a:schemeClr val="bg2">
                    <a:lumMod val="75000"/>
                  </a:schemeClr>
                </a:solidFill>
              </a:rPr>
              <a:t>автор </a:t>
            </a:r>
            <a:r>
              <a:rPr lang="ru-RU" sz="2800" b="1" dirty="0" err="1">
                <a:solidFill>
                  <a:schemeClr val="bg2">
                    <a:lumMod val="75000"/>
                  </a:schemeClr>
                </a:solidFill>
              </a:rPr>
              <a:t>Теокрит</a:t>
            </a:r>
            <a:r>
              <a:rPr lang="ru-RU" sz="2800" b="1" dirty="0">
                <a:solidFill>
                  <a:schemeClr val="bg2">
                    <a:lumMod val="75000"/>
                  </a:schemeClr>
                </a:solidFill>
              </a:rPr>
              <a:t> оставил нам описание рыбалки с удочкой, где рассказал, например, об «обманчивой приманке» на конце лески, что можно расценить как зачатки спиннинговой ловли. Описания </a:t>
            </a:r>
            <a:r>
              <a:rPr lang="ru-RU" sz="2800" b="1" dirty="0" err="1">
                <a:solidFill>
                  <a:schemeClr val="bg2">
                    <a:lumMod val="75000"/>
                  </a:schemeClr>
                </a:solidFill>
              </a:rPr>
              <a:t>Теокрита</a:t>
            </a:r>
            <a:r>
              <a:rPr lang="ru-RU" sz="2800" b="1" dirty="0">
                <a:solidFill>
                  <a:schemeClr val="bg2">
                    <a:lumMod val="75000"/>
                  </a:schemeClr>
                </a:solidFill>
              </a:rPr>
              <a:t> свидетельствуют о том, что уже в те далекие времена рыбная ловля расценивалась не только как добыча пропитания, но и как своего рода спорт и развлечение.</a:t>
            </a:r>
          </a:p>
          <a:p>
            <a:pPr marL="274320" lvl="0" indent="-274320">
              <a:spcBef>
                <a:spcPct val="20000"/>
              </a:spcBef>
              <a:buClr>
                <a:srgbClr val="31B6FD"/>
              </a:buClr>
              <a:buSzPct val="100000"/>
              <a:buFont typeface="Symbol" pitchFamily="18" charset="2"/>
              <a:buChar char=""/>
            </a:pPr>
            <a:endParaRPr lang="ru-RU" sz="2400" dirty="0">
              <a:solidFill>
                <a:schemeClr val="bg2">
                  <a:lumMod val="75000"/>
                </a:schemeClr>
              </a:solidFill>
            </a:endParaRPr>
          </a:p>
        </p:txBody>
      </p:sp>
    </p:spTree>
    <p:extLst>
      <p:ext uri="{BB962C8B-B14F-4D97-AF65-F5344CB8AC3E}">
        <p14:creationId xmlns:p14="http://schemas.microsoft.com/office/powerpoint/2010/main" val="25379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95536" y="332656"/>
            <a:ext cx="8496943" cy="5793507"/>
          </a:xfrm>
        </p:spPr>
        <p:txBody>
          <a:bodyPr>
            <a:noAutofit/>
          </a:bodyPr>
          <a:lstStyle/>
          <a:p>
            <a:pPr algn="just"/>
            <a:r>
              <a:rPr lang="ru-RU" sz="2000" b="1" dirty="0" smtClean="0">
                <a:solidFill>
                  <a:schemeClr val="bg2">
                    <a:lumMod val="75000"/>
                  </a:schemeClr>
                </a:solidFill>
              </a:rPr>
              <a:t>       </a:t>
            </a:r>
            <a:r>
              <a:rPr lang="ru-RU" sz="2400" b="1" dirty="0" smtClean="0">
                <a:solidFill>
                  <a:schemeClr val="bg2">
                    <a:lumMod val="75000"/>
                  </a:schemeClr>
                </a:solidFill>
              </a:rPr>
              <a:t>Первым </a:t>
            </a:r>
            <a:r>
              <a:rPr lang="ru-RU" sz="2400" b="1" dirty="0">
                <a:solidFill>
                  <a:schemeClr val="bg2">
                    <a:lumMod val="75000"/>
                  </a:schemeClr>
                </a:solidFill>
              </a:rPr>
              <a:t>письменным документом о рыбной ловле как спорте был опубликованный в Англии в 1496 году «Трактат о рыбной ловле с использованием крючка», вошедший как составная часть в «Книгу Святого </a:t>
            </a:r>
            <a:r>
              <a:rPr lang="ru-RU" sz="2400" b="1" dirty="0" err="1">
                <a:solidFill>
                  <a:schemeClr val="bg2">
                    <a:lumMod val="75000"/>
                  </a:schemeClr>
                </a:solidFill>
              </a:rPr>
              <a:t>Альбана</a:t>
            </a:r>
            <a:r>
              <a:rPr lang="ru-RU" sz="2400" b="1" dirty="0">
                <a:solidFill>
                  <a:schemeClr val="bg2">
                    <a:lumMod val="75000"/>
                  </a:schemeClr>
                </a:solidFill>
              </a:rPr>
              <a:t>».Трактат написан настоятельницей монастыря </a:t>
            </a:r>
            <a:r>
              <a:rPr lang="ru-RU" sz="2400" b="1" dirty="0" err="1">
                <a:solidFill>
                  <a:schemeClr val="bg2">
                    <a:lumMod val="75000"/>
                  </a:schemeClr>
                </a:solidFill>
              </a:rPr>
              <a:t>Джулианой</a:t>
            </a:r>
            <a:r>
              <a:rPr lang="ru-RU" sz="2400" b="1" dirty="0">
                <a:solidFill>
                  <a:schemeClr val="bg2">
                    <a:lumMod val="75000"/>
                  </a:schemeClr>
                </a:solidFill>
              </a:rPr>
              <a:t> </a:t>
            </a:r>
            <a:r>
              <a:rPr lang="ru-RU" sz="2400" b="1" dirty="0" err="1">
                <a:solidFill>
                  <a:schemeClr val="bg2">
                    <a:lumMod val="75000"/>
                  </a:schemeClr>
                </a:solidFill>
              </a:rPr>
              <a:t>Бернерс</a:t>
            </a:r>
            <a:r>
              <a:rPr lang="ru-RU" sz="2400" b="1" dirty="0">
                <a:solidFill>
                  <a:schemeClr val="bg2">
                    <a:lumMod val="75000"/>
                  </a:schemeClr>
                </a:solidFill>
              </a:rPr>
              <a:t> и посвящен рассказу о рыбной ловле как «наилучшем спорте» для джентльмена</a:t>
            </a:r>
            <a:r>
              <a:rPr lang="ru-RU" sz="2400" b="1" dirty="0" smtClean="0">
                <a:solidFill>
                  <a:schemeClr val="bg2">
                    <a:lumMod val="75000"/>
                  </a:schemeClr>
                </a:solidFill>
              </a:rPr>
              <a:t>.</a:t>
            </a:r>
          </a:p>
          <a:p>
            <a:pPr algn="just"/>
            <a:endParaRPr lang="ru-RU" sz="2400" b="1" dirty="0">
              <a:solidFill>
                <a:schemeClr val="bg2">
                  <a:lumMod val="75000"/>
                </a:schemeClr>
              </a:solidFill>
            </a:endParaRPr>
          </a:p>
          <a:p>
            <a:endParaRPr lang="ru-RU" sz="2400" b="1" dirty="0">
              <a:solidFill>
                <a:schemeClr val="bg2">
                  <a:lumMod val="75000"/>
                </a:schemeClr>
              </a:solidFill>
            </a:endParaRPr>
          </a:p>
          <a:p>
            <a:pPr algn="just"/>
            <a:r>
              <a:rPr lang="ru-RU" sz="2400" b="1" dirty="0">
                <a:solidFill>
                  <a:schemeClr val="bg2">
                    <a:lumMod val="75000"/>
                  </a:schemeClr>
                </a:solidFill>
              </a:rPr>
              <a:t>   «Лучшим спортом, — пишет почтенная дама, — по моему простому убеждению, есть рыбалка, называемая </a:t>
            </a:r>
            <a:r>
              <a:rPr lang="ru-RU" sz="2400" b="1" dirty="0" err="1">
                <a:solidFill>
                  <a:schemeClr val="bg2">
                    <a:lumMod val="75000"/>
                  </a:schemeClr>
                </a:solidFill>
              </a:rPr>
              <a:t>англерство</a:t>
            </a:r>
            <a:r>
              <a:rPr lang="ru-RU" sz="2400" b="1" dirty="0">
                <a:solidFill>
                  <a:schemeClr val="bg2">
                    <a:lumMod val="75000"/>
                  </a:schemeClr>
                </a:solidFill>
              </a:rPr>
              <a:t>, что есть рыбная ловля с лесой и крючком». </a:t>
            </a:r>
          </a:p>
        </p:txBody>
      </p:sp>
    </p:spTree>
    <p:extLst>
      <p:ext uri="{BB962C8B-B14F-4D97-AF65-F5344CB8AC3E}">
        <p14:creationId xmlns:p14="http://schemas.microsoft.com/office/powerpoint/2010/main" val="1604028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8712967" cy="6480720"/>
          </a:xfrm>
        </p:spPr>
        <p:txBody>
          <a:bodyPr>
            <a:normAutofit/>
          </a:bodyPr>
          <a:lstStyle/>
          <a:p>
            <a:pPr algn="just"/>
            <a:endParaRPr lang="ru-RU" sz="2400" b="1" dirty="0" smtClean="0"/>
          </a:p>
          <a:p>
            <a:pPr algn="just"/>
            <a:r>
              <a:rPr lang="ru-RU" sz="2400" b="1" dirty="0" smtClean="0"/>
              <a:t> </a:t>
            </a:r>
            <a:r>
              <a:rPr lang="ru-RU" sz="2400" b="1" dirty="0">
                <a:solidFill>
                  <a:srgbClr val="002060"/>
                </a:solidFill>
              </a:rPr>
              <a:t>Научно-техническая революция 19 века с его массовым производством привела к совершенствованию рыболовного инвентаря. Самые широкие слои населения смогли приобщиться к рыболовному спорту, а не </a:t>
            </a:r>
            <a:r>
              <a:rPr lang="ru-RU" sz="2400" b="1" dirty="0" smtClean="0">
                <a:solidFill>
                  <a:srgbClr val="002060"/>
                </a:solidFill>
              </a:rPr>
              <a:t>только богатые люди. </a:t>
            </a:r>
            <a:r>
              <a:rPr lang="ru-RU" sz="2400" b="1" dirty="0">
                <a:solidFill>
                  <a:srgbClr val="002060"/>
                </a:solidFill>
              </a:rPr>
              <a:t>Спортивное </a:t>
            </a:r>
            <a:r>
              <a:rPr lang="ru-RU" sz="2400" b="1" dirty="0" smtClean="0">
                <a:solidFill>
                  <a:srgbClr val="002060"/>
                </a:solidFill>
              </a:rPr>
              <a:t>рыболовство </a:t>
            </a:r>
            <a:r>
              <a:rPr lang="ru-RU" sz="2400" b="1" dirty="0">
                <a:solidFill>
                  <a:srgbClr val="002060"/>
                </a:solidFill>
              </a:rPr>
              <a:t>получило широкое распространение</a:t>
            </a:r>
            <a:r>
              <a:rPr lang="ru-RU" sz="2400" b="1" dirty="0" smtClean="0">
                <a:solidFill>
                  <a:srgbClr val="002060"/>
                </a:solidFill>
              </a:rPr>
              <a:t>.</a:t>
            </a:r>
          </a:p>
          <a:p>
            <a:pPr algn="just"/>
            <a:endParaRPr lang="ru-RU" sz="2400" b="1" dirty="0" smtClean="0">
              <a:solidFill>
                <a:srgbClr val="002060"/>
              </a:solidFill>
            </a:endParaRPr>
          </a:p>
          <a:p>
            <a:pPr algn="just"/>
            <a:endParaRPr lang="ru-RU" sz="2400" b="1" dirty="0">
              <a:solidFill>
                <a:srgbClr val="002060"/>
              </a:solidFill>
            </a:endParaRPr>
          </a:p>
          <a:p>
            <a:pPr algn="just"/>
            <a:endParaRPr lang="ru-RU" sz="2400" b="1" dirty="0">
              <a:solidFill>
                <a:srgbClr val="002060"/>
              </a:solidFill>
            </a:endParaRPr>
          </a:p>
          <a:p>
            <a:pPr algn="just"/>
            <a:r>
              <a:rPr lang="ru-RU" sz="2400" b="1" dirty="0">
                <a:solidFill>
                  <a:srgbClr val="002060"/>
                </a:solidFill>
              </a:rPr>
              <a:t>   Как ни странно, до конца 19 века в Европейских странах лески делались из конского волоса. Позже появились лески из льняных и хлопковых нитей, а после – из шелковых нитей, пропитанных маслом. В начале 1900-х годов в продаже появились спиннинговые </a:t>
            </a:r>
            <a:r>
              <a:rPr lang="ru-RU" sz="2400" b="1" dirty="0" smtClean="0">
                <a:solidFill>
                  <a:srgbClr val="002060"/>
                </a:solidFill>
              </a:rPr>
              <a:t>катушки.</a:t>
            </a:r>
            <a:endParaRPr lang="ru-RU" sz="24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636912"/>
            <a:ext cx="1905484" cy="165618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04" y="2628892"/>
            <a:ext cx="1791072" cy="1664204"/>
          </a:xfrm>
          <a:prstGeom prst="rect">
            <a:avLst/>
          </a:prstGeom>
        </p:spPr>
      </p:pic>
    </p:spTree>
    <p:extLst>
      <p:ext uri="{BB962C8B-B14F-4D97-AF65-F5344CB8AC3E}">
        <p14:creationId xmlns:p14="http://schemas.microsoft.com/office/powerpoint/2010/main" val="1611833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568951" cy="5544617"/>
          </a:xfrm>
        </p:spPr>
        <p:txBody>
          <a:bodyPr>
            <a:noAutofit/>
          </a:bodyPr>
          <a:lstStyle/>
          <a:p>
            <a:pPr algn="just"/>
            <a:r>
              <a:rPr lang="ru-RU" sz="2400" b="1" dirty="0">
                <a:solidFill>
                  <a:srgbClr val="002060"/>
                </a:solidFill>
                <a:latin typeface="Times New Roman"/>
              </a:rPr>
              <a:t>Появление синтетических материалов принесло революционные изменения в современные представления о рыбалке. Изобретение </a:t>
            </a:r>
            <a:r>
              <a:rPr lang="ru-RU" sz="2400" b="1" dirty="0" smtClean="0">
                <a:solidFill>
                  <a:srgbClr val="002060"/>
                </a:solidFill>
                <a:latin typeface="Times New Roman"/>
              </a:rPr>
              <a:t>нейлона </a:t>
            </a:r>
            <a:r>
              <a:rPr lang="ru-RU" sz="2400" b="1" dirty="0">
                <a:solidFill>
                  <a:srgbClr val="002060"/>
                </a:solidFill>
                <a:latin typeface="Times New Roman"/>
              </a:rPr>
              <a:t>привело к появлению на рынке синтетических лесок. </a:t>
            </a:r>
            <a:endParaRPr lang="ru-RU" sz="2400" b="1" dirty="0" smtClean="0">
              <a:solidFill>
                <a:srgbClr val="002060"/>
              </a:solidFill>
              <a:latin typeface="Times New Roman"/>
            </a:endParaRPr>
          </a:p>
          <a:p>
            <a:pPr algn="just"/>
            <a:endParaRPr lang="ru-RU" sz="2400" b="1" dirty="0">
              <a:solidFill>
                <a:srgbClr val="002060"/>
              </a:solidFill>
              <a:latin typeface="Times New Roman"/>
            </a:endParaRPr>
          </a:p>
          <a:p>
            <a:pPr algn="just"/>
            <a:endParaRPr lang="ru-RU" sz="2400" b="1" dirty="0" smtClean="0">
              <a:solidFill>
                <a:srgbClr val="002060"/>
              </a:solidFill>
              <a:latin typeface="Times New Roman"/>
            </a:endParaRPr>
          </a:p>
          <a:p>
            <a:pPr algn="just"/>
            <a:endParaRPr lang="ru-RU" sz="2400" b="1" dirty="0" smtClean="0">
              <a:solidFill>
                <a:srgbClr val="002060"/>
              </a:solidFill>
              <a:latin typeface="Times New Roman"/>
            </a:endParaRPr>
          </a:p>
          <a:p>
            <a:pPr algn="just"/>
            <a:r>
              <a:rPr lang="ru-RU" sz="2400" b="1" dirty="0" smtClean="0">
                <a:solidFill>
                  <a:srgbClr val="002060"/>
                </a:solidFill>
                <a:latin typeface="Times New Roman"/>
              </a:rPr>
              <a:t>Появились </a:t>
            </a:r>
            <a:r>
              <a:rPr lang="ru-RU" sz="2400" b="1" dirty="0">
                <a:solidFill>
                  <a:srgbClr val="002060"/>
                </a:solidFill>
                <a:latin typeface="Times New Roman"/>
              </a:rPr>
              <a:t>удилища нового поколения из стекловолокна. Эти тонкостенные удилища были более гибкими и легкими, чем даже удилища из самого лучшего клееного бамбука</a:t>
            </a:r>
            <a:r>
              <a:rPr lang="ru-RU" sz="2400" b="1" dirty="0" smtClean="0">
                <a:solidFill>
                  <a:srgbClr val="002060"/>
                </a:solidFill>
                <a:latin typeface="Times New Roman"/>
              </a:rPr>
              <a:t>.</a:t>
            </a:r>
            <a:endParaRPr lang="ru-RU" sz="2400" b="1" dirty="0">
              <a:solidFill>
                <a:srgbClr val="002060"/>
              </a:solidFill>
              <a:latin typeface="Times New Roman"/>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975873"/>
            <a:ext cx="2009800" cy="115061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883681"/>
            <a:ext cx="2469000" cy="133499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4581128"/>
            <a:ext cx="2401263" cy="129140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560" y="4535787"/>
            <a:ext cx="2424672" cy="1380453"/>
          </a:xfrm>
          <a:prstGeom prst="rect">
            <a:avLst/>
          </a:prstGeom>
        </p:spPr>
      </p:pic>
    </p:spTree>
    <p:extLst>
      <p:ext uri="{BB962C8B-B14F-4D97-AF65-F5344CB8AC3E}">
        <p14:creationId xmlns:p14="http://schemas.microsoft.com/office/powerpoint/2010/main" val="151026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856983" cy="6408711"/>
          </a:xfrm>
        </p:spPr>
        <p:txBody>
          <a:bodyPr/>
          <a:lstStyle/>
          <a:p>
            <a:pPr lvl="0" algn="just">
              <a:buClr>
                <a:srgbClr val="31B6FD"/>
              </a:buClr>
            </a:pPr>
            <a:r>
              <a:rPr lang="ru-RU" sz="2000" b="1" dirty="0">
                <a:solidFill>
                  <a:srgbClr val="002060"/>
                </a:solidFill>
                <a:latin typeface="Times New Roman"/>
              </a:rPr>
              <a:t> В 70-е годы появились еще более революционные </a:t>
            </a:r>
            <a:r>
              <a:rPr lang="ru-RU" sz="2000" b="1" dirty="0" smtClean="0">
                <a:solidFill>
                  <a:srgbClr val="002060"/>
                </a:solidFill>
                <a:latin typeface="Times New Roman"/>
              </a:rPr>
              <a:t>материалы. Теперь </a:t>
            </a:r>
            <a:r>
              <a:rPr lang="ru-RU" sz="2000" b="1" dirty="0">
                <a:solidFill>
                  <a:srgbClr val="002060"/>
                </a:solidFill>
                <a:latin typeface="Times New Roman"/>
              </a:rPr>
              <a:t>они доступны большинству рыболовов</a:t>
            </a:r>
            <a:r>
              <a:rPr lang="ru-RU" sz="2000" b="1" dirty="0" smtClean="0">
                <a:solidFill>
                  <a:srgbClr val="002060"/>
                </a:solidFill>
                <a:latin typeface="Times New Roman"/>
              </a:rPr>
              <a:t>.</a:t>
            </a:r>
          </a:p>
          <a:p>
            <a:pPr lvl="0" algn="just">
              <a:buClr>
                <a:srgbClr val="31B6FD"/>
              </a:buClr>
            </a:pPr>
            <a:endParaRPr lang="ru-RU" sz="2000" b="1" dirty="0">
              <a:solidFill>
                <a:srgbClr val="002060"/>
              </a:solidFill>
              <a:latin typeface="Times New Roman"/>
            </a:endParaRPr>
          </a:p>
          <a:p>
            <a:pPr lvl="0" algn="just">
              <a:buClr>
                <a:srgbClr val="31B6FD"/>
              </a:buClr>
            </a:pPr>
            <a:endParaRPr lang="ru-RU" sz="2000" b="1" dirty="0" smtClean="0">
              <a:solidFill>
                <a:srgbClr val="002060"/>
              </a:solidFill>
              <a:latin typeface="Times New Roman"/>
            </a:endParaRPr>
          </a:p>
          <a:p>
            <a:pPr lvl="0" algn="just">
              <a:buClr>
                <a:srgbClr val="31B6FD"/>
              </a:buClr>
            </a:pPr>
            <a:endParaRPr lang="ru-RU" sz="2000" b="1" dirty="0">
              <a:solidFill>
                <a:srgbClr val="002060"/>
              </a:solidFill>
              <a:latin typeface="Times New Roman"/>
            </a:endParaRPr>
          </a:p>
          <a:p>
            <a:pPr lvl="0" algn="just">
              <a:buClr>
                <a:srgbClr val="31B6FD"/>
              </a:buClr>
            </a:pPr>
            <a:endParaRPr lang="ru-RU" sz="2000" b="1" dirty="0" smtClean="0">
              <a:solidFill>
                <a:srgbClr val="002060"/>
              </a:solidFill>
              <a:latin typeface="Times New Roman"/>
            </a:endParaRPr>
          </a:p>
          <a:p>
            <a:pPr lvl="0" algn="just">
              <a:buClr>
                <a:srgbClr val="31B6FD"/>
              </a:buClr>
            </a:pPr>
            <a:endParaRPr lang="ru-RU" sz="2000" b="1" dirty="0">
              <a:solidFill>
                <a:srgbClr val="002060"/>
              </a:solidFill>
              <a:latin typeface="Times New Roman"/>
            </a:endParaRPr>
          </a:p>
          <a:p>
            <a:pPr lvl="0" algn="just">
              <a:buClr>
                <a:srgbClr val="31B6FD"/>
              </a:buClr>
            </a:pPr>
            <a:endParaRPr lang="ru-RU" sz="2000" b="1" dirty="0" smtClean="0">
              <a:solidFill>
                <a:srgbClr val="002060"/>
              </a:solidFill>
              <a:latin typeface="Times New Roman"/>
            </a:endParaRPr>
          </a:p>
          <a:p>
            <a:pPr lvl="0" algn="just">
              <a:buClr>
                <a:srgbClr val="31B6FD"/>
              </a:buClr>
            </a:pPr>
            <a:endParaRPr lang="ru-RU" sz="2000" b="1" dirty="0">
              <a:solidFill>
                <a:srgbClr val="002060"/>
              </a:solidFill>
              <a:latin typeface="Times New Roman"/>
            </a:endParaRPr>
          </a:p>
          <a:p>
            <a:pPr lvl="0" algn="just">
              <a:buClr>
                <a:srgbClr val="31B6FD"/>
              </a:buClr>
            </a:pPr>
            <a:endParaRPr lang="ru-RU" sz="2000" b="1" dirty="0" smtClean="0">
              <a:solidFill>
                <a:srgbClr val="002060"/>
              </a:solidFill>
              <a:latin typeface="Times New Roman"/>
            </a:endParaRPr>
          </a:p>
          <a:p>
            <a:pPr lvl="0" algn="just">
              <a:buClr>
                <a:srgbClr val="31B6FD"/>
              </a:buClr>
            </a:pPr>
            <a:endParaRPr lang="ru-RU" sz="2000" b="1" dirty="0">
              <a:solidFill>
                <a:srgbClr val="002060"/>
              </a:solidFill>
              <a:latin typeface="Times New Roman"/>
            </a:endParaRPr>
          </a:p>
          <a:p>
            <a:pPr lvl="0" algn="just">
              <a:buClr>
                <a:srgbClr val="31B6FD"/>
              </a:buClr>
            </a:pPr>
            <a:endParaRPr lang="ru-RU" sz="2000" b="1" dirty="0" smtClean="0">
              <a:solidFill>
                <a:srgbClr val="002060"/>
              </a:solidFill>
              <a:latin typeface="Times New Roman"/>
            </a:endParaRPr>
          </a:p>
          <a:p>
            <a:pPr lvl="0" algn="just">
              <a:buClr>
                <a:srgbClr val="31B6FD"/>
              </a:buClr>
            </a:pPr>
            <a:endParaRPr lang="ru-RU" sz="2000" b="1" dirty="0">
              <a:solidFill>
                <a:srgbClr val="002060"/>
              </a:solidFill>
              <a:latin typeface="Times New Roman"/>
            </a:endParaRPr>
          </a:p>
          <a:p>
            <a:pPr lvl="0" algn="just">
              <a:buClr>
                <a:srgbClr val="31B6FD"/>
              </a:buClr>
            </a:pPr>
            <a:r>
              <a:rPr lang="ru-RU" sz="2000" b="1" dirty="0">
                <a:solidFill>
                  <a:srgbClr val="002060"/>
                </a:solidFill>
                <a:latin typeface="Times New Roman"/>
              </a:rPr>
              <a:t>   Сфера производства искусственных приманок в последнее время развивается невиданными темпами. Вместе с совершенствованием традиционных приманок – мушек и блесен, появились новые приманки – </a:t>
            </a:r>
            <a:r>
              <a:rPr lang="ru-RU" sz="2000" b="1" dirty="0" err="1">
                <a:solidFill>
                  <a:srgbClr val="002060"/>
                </a:solidFill>
                <a:latin typeface="Times New Roman"/>
              </a:rPr>
              <a:t>воблеры</a:t>
            </a:r>
            <a:r>
              <a:rPr lang="ru-RU" sz="2000" b="1" dirty="0">
                <a:solidFill>
                  <a:srgbClr val="002060"/>
                </a:solidFill>
                <a:latin typeface="Times New Roman"/>
              </a:rPr>
              <a:t>, </a:t>
            </a:r>
            <a:r>
              <a:rPr lang="ru-RU" sz="2000" b="1" dirty="0" err="1">
                <a:solidFill>
                  <a:srgbClr val="002060"/>
                </a:solidFill>
                <a:latin typeface="Times New Roman"/>
              </a:rPr>
              <a:t>попперы</a:t>
            </a:r>
            <a:r>
              <a:rPr lang="ru-RU" sz="2000" b="1" dirty="0">
                <a:solidFill>
                  <a:srgbClr val="002060"/>
                </a:solidFill>
                <a:latin typeface="Times New Roman"/>
              </a:rPr>
              <a:t>, </a:t>
            </a:r>
            <a:r>
              <a:rPr lang="ru-RU" sz="2000" b="1" dirty="0" err="1" smtClean="0">
                <a:solidFill>
                  <a:srgbClr val="002060"/>
                </a:solidFill>
                <a:latin typeface="Times New Roman"/>
              </a:rPr>
              <a:t>джерки</a:t>
            </a:r>
            <a:r>
              <a:rPr lang="ru-RU" sz="2000" b="1" dirty="0" smtClean="0">
                <a:solidFill>
                  <a:srgbClr val="002060"/>
                </a:solidFill>
                <a:latin typeface="Times New Roman"/>
              </a:rPr>
              <a:t>, </a:t>
            </a:r>
            <a:r>
              <a:rPr lang="ru-RU" sz="2000" b="1" dirty="0" err="1" smtClean="0">
                <a:solidFill>
                  <a:srgbClr val="002060"/>
                </a:solidFill>
                <a:latin typeface="Times New Roman"/>
              </a:rPr>
              <a:t>свимбейты</a:t>
            </a:r>
            <a:r>
              <a:rPr lang="ru-RU" sz="2000" b="1" dirty="0" smtClean="0">
                <a:solidFill>
                  <a:srgbClr val="002060"/>
                </a:solidFill>
                <a:latin typeface="Times New Roman"/>
              </a:rPr>
              <a:t> </a:t>
            </a:r>
            <a:r>
              <a:rPr lang="ru-RU" sz="2000" b="1" dirty="0">
                <a:solidFill>
                  <a:srgbClr val="002060"/>
                </a:solidFill>
                <a:latin typeface="Times New Roman"/>
              </a:rPr>
              <a:t>и мягкие приманки из силикона – </a:t>
            </a:r>
            <a:r>
              <a:rPr lang="ru-RU" sz="2000" b="1" dirty="0" err="1">
                <a:solidFill>
                  <a:srgbClr val="002060"/>
                </a:solidFill>
                <a:latin typeface="Times New Roman"/>
              </a:rPr>
              <a:t>виброхвосты</a:t>
            </a:r>
            <a:r>
              <a:rPr lang="ru-RU" sz="2000" b="1" dirty="0">
                <a:solidFill>
                  <a:srgbClr val="002060"/>
                </a:solidFill>
                <a:latin typeface="Times New Roman"/>
              </a:rPr>
              <a:t>, </a:t>
            </a:r>
            <a:r>
              <a:rPr lang="ru-RU" sz="2000" b="1" dirty="0" err="1">
                <a:solidFill>
                  <a:srgbClr val="002060"/>
                </a:solidFill>
                <a:latin typeface="Times New Roman"/>
              </a:rPr>
              <a:t>твистеры</a:t>
            </a:r>
            <a:r>
              <a:rPr lang="ru-RU" sz="2000" b="1" dirty="0">
                <a:solidFill>
                  <a:srgbClr val="002060"/>
                </a:solidFill>
                <a:latin typeface="Times New Roman"/>
              </a:rPr>
              <a:t>, </a:t>
            </a:r>
            <a:r>
              <a:rPr lang="ru-RU" sz="2000" b="1" dirty="0" smtClean="0">
                <a:solidFill>
                  <a:srgbClr val="002060"/>
                </a:solidFill>
                <a:latin typeface="Times New Roman"/>
              </a:rPr>
              <a:t>черви.</a:t>
            </a:r>
            <a:endParaRPr lang="ru-RU" sz="2000" b="1" dirty="0">
              <a:solidFill>
                <a:srgbClr val="002060"/>
              </a:solidFill>
              <a:latin typeface="Times New Roman"/>
            </a:endParaRPr>
          </a:p>
          <a:p>
            <a:endParaRPr lang="ru-RU" dirty="0"/>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88232" y="1300200"/>
            <a:ext cx="2555776" cy="1916832"/>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254" y="994091"/>
            <a:ext cx="1347614" cy="1796819"/>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1096376"/>
            <a:ext cx="1297348" cy="1729797"/>
          </a:xfrm>
          <a:prstGeom prst="rect">
            <a:avLst/>
          </a:prstGeom>
        </p:spPr>
      </p:pic>
      <p:sp>
        <p:nvSpPr>
          <p:cNvPr id="6" name="TextBox 5"/>
          <p:cNvSpPr txBox="1"/>
          <p:nvPr/>
        </p:nvSpPr>
        <p:spPr>
          <a:xfrm>
            <a:off x="2744577" y="3140968"/>
            <a:ext cx="1202677" cy="369332"/>
          </a:xfrm>
          <a:prstGeom prst="rect">
            <a:avLst/>
          </a:prstGeom>
          <a:noFill/>
        </p:spPr>
        <p:txBody>
          <a:bodyPr wrap="square" rtlCol="0">
            <a:spAutoFit/>
          </a:bodyPr>
          <a:lstStyle/>
          <a:p>
            <a:r>
              <a:rPr lang="ru-RU" dirty="0" smtClean="0"/>
              <a:t>Джерки</a:t>
            </a:r>
            <a:endParaRPr lang="ru-RU" dirty="0"/>
          </a:p>
        </p:txBody>
      </p:sp>
      <p:sp>
        <p:nvSpPr>
          <p:cNvPr id="7" name="TextBox 6"/>
          <p:cNvSpPr txBox="1"/>
          <p:nvPr/>
        </p:nvSpPr>
        <p:spPr>
          <a:xfrm>
            <a:off x="3962953" y="2411444"/>
            <a:ext cx="1154356" cy="369332"/>
          </a:xfrm>
          <a:prstGeom prst="rect">
            <a:avLst/>
          </a:prstGeom>
          <a:noFill/>
        </p:spPr>
        <p:txBody>
          <a:bodyPr wrap="square" rtlCol="0">
            <a:spAutoFit/>
          </a:bodyPr>
          <a:lstStyle/>
          <a:p>
            <a:r>
              <a:rPr lang="ru-RU" dirty="0" smtClean="0"/>
              <a:t>Попперы</a:t>
            </a:r>
            <a:endParaRPr lang="ru-RU" dirty="0"/>
          </a:p>
        </p:txBody>
      </p:sp>
      <p:sp>
        <p:nvSpPr>
          <p:cNvPr id="8" name="TextBox 7"/>
          <p:cNvSpPr txBox="1"/>
          <p:nvPr/>
        </p:nvSpPr>
        <p:spPr>
          <a:xfrm>
            <a:off x="5473437" y="2518060"/>
            <a:ext cx="1274840" cy="369332"/>
          </a:xfrm>
          <a:prstGeom prst="rect">
            <a:avLst/>
          </a:prstGeom>
          <a:noFill/>
        </p:spPr>
        <p:txBody>
          <a:bodyPr wrap="square" rtlCol="0">
            <a:spAutoFit/>
          </a:bodyPr>
          <a:lstStyle/>
          <a:p>
            <a:r>
              <a:rPr lang="ru-RU" dirty="0" smtClean="0"/>
              <a:t>Воблеры</a:t>
            </a:r>
            <a:endParaRPr lang="ru-RU" dirty="0"/>
          </a:p>
        </p:txBody>
      </p:sp>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953" y="3111660"/>
            <a:ext cx="1316216" cy="1754955"/>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7000" y="1091787"/>
            <a:ext cx="1346704" cy="1795605"/>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096" y="3098202"/>
            <a:ext cx="1326310" cy="1768413"/>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5452" y="3083394"/>
            <a:ext cx="1358614" cy="1811486"/>
          </a:xfrm>
          <a:prstGeom prst="rect">
            <a:avLst/>
          </a:prstGeom>
        </p:spPr>
      </p:pic>
      <p:sp>
        <p:nvSpPr>
          <p:cNvPr id="13" name="TextBox 12"/>
          <p:cNvSpPr txBox="1"/>
          <p:nvPr/>
        </p:nvSpPr>
        <p:spPr>
          <a:xfrm>
            <a:off x="6805452" y="4497283"/>
            <a:ext cx="1726988" cy="369332"/>
          </a:xfrm>
          <a:prstGeom prst="rect">
            <a:avLst/>
          </a:prstGeom>
          <a:noFill/>
        </p:spPr>
        <p:txBody>
          <a:bodyPr wrap="square" rtlCol="0">
            <a:spAutoFit/>
          </a:bodyPr>
          <a:lstStyle/>
          <a:p>
            <a:r>
              <a:rPr lang="ru-RU" dirty="0" err="1" smtClean="0"/>
              <a:t>Виброхвосты</a:t>
            </a:r>
            <a:endParaRPr lang="ru-RU" dirty="0"/>
          </a:p>
        </p:txBody>
      </p:sp>
      <p:sp>
        <p:nvSpPr>
          <p:cNvPr id="14" name="TextBox 13"/>
          <p:cNvSpPr txBox="1"/>
          <p:nvPr/>
        </p:nvSpPr>
        <p:spPr>
          <a:xfrm>
            <a:off x="7067000" y="2456841"/>
            <a:ext cx="1306768" cy="369332"/>
          </a:xfrm>
          <a:prstGeom prst="rect">
            <a:avLst/>
          </a:prstGeom>
          <a:noFill/>
        </p:spPr>
        <p:txBody>
          <a:bodyPr wrap="none" rtlCol="0">
            <a:spAutoFit/>
          </a:bodyPr>
          <a:lstStyle/>
          <a:p>
            <a:r>
              <a:rPr lang="ru-RU" dirty="0" err="1" smtClean="0"/>
              <a:t>Свимбейты</a:t>
            </a:r>
            <a:endParaRPr lang="ru-RU" dirty="0"/>
          </a:p>
        </p:txBody>
      </p:sp>
      <p:sp>
        <p:nvSpPr>
          <p:cNvPr id="15" name="TextBox 14"/>
          <p:cNvSpPr txBox="1"/>
          <p:nvPr/>
        </p:nvSpPr>
        <p:spPr>
          <a:xfrm>
            <a:off x="5425096" y="4496623"/>
            <a:ext cx="785793" cy="369332"/>
          </a:xfrm>
          <a:prstGeom prst="rect">
            <a:avLst/>
          </a:prstGeom>
          <a:noFill/>
        </p:spPr>
        <p:txBody>
          <a:bodyPr wrap="none" rtlCol="0">
            <a:spAutoFit/>
          </a:bodyPr>
          <a:lstStyle/>
          <a:p>
            <a:r>
              <a:rPr lang="ru-RU" dirty="0" smtClean="0"/>
              <a:t>Черви</a:t>
            </a:r>
            <a:endParaRPr lang="ru-RU" dirty="0"/>
          </a:p>
        </p:txBody>
      </p:sp>
      <p:sp>
        <p:nvSpPr>
          <p:cNvPr id="16" name="TextBox 15"/>
          <p:cNvSpPr txBox="1"/>
          <p:nvPr/>
        </p:nvSpPr>
        <p:spPr>
          <a:xfrm>
            <a:off x="3914187" y="3040943"/>
            <a:ext cx="1092607" cy="369332"/>
          </a:xfrm>
          <a:prstGeom prst="rect">
            <a:avLst/>
          </a:prstGeom>
          <a:noFill/>
        </p:spPr>
        <p:txBody>
          <a:bodyPr wrap="none" rtlCol="0">
            <a:spAutoFit/>
          </a:bodyPr>
          <a:lstStyle/>
          <a:p>
            <a:r>
              <a:rPr lang="ru-RU" dirty="0" err="1" smtClean="0"/>
              <a:t>Твистеры</a:t>
            </a:r>
            <a:endParaRPr lang="ru-RU" dirty="0"/>
          </a:p>
        </p:txBody>
      </p:sp>
    </p:spTree>
    <p:extLst>
      <p:ext uri="{BB962C8B-B14F-4D97-AF65-F5344CB8AC3E}">
        <p14:creationId xmlns:p14="http://schemas.microsoft.com/office/powerpoint/2010/main" val="50527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844824"/>
            <a:ext cx="8229600" cy="2196244"/>
          </a:xfrm>
        </p:spPr>
        <p:txBody>
          <a:bodyPr/>
          <a:lstStyle/>
          <a:p>
            <a:r>
              <a:rPr lang="ru-RU" dirty="0" smtClean="0"/>
              <a:t>С</a:t>
            </a:r>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033539"/>
            <a:ext cx="311454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95536" y="4337521"/>
            <a:ext cx="8496944" cy="2492990"/>
          </a:xfrm>
          <a:prstGeom prst="rect">
            <a:avLst/>
          </a:prstGeom>
        </p:spPr>
        <p:txBody>
          <a:bodyPr wrap="square">
            <a:spAutoFit/>
          </a:bodyPr>
          <a:lstStyle/>
          <a:p>
            <a:endParaRPr lang="ru-RU" sz="2800" b="1" dirty="0" smtClean="0">
              <a:solidFill>
                <a:srgbClr val="FFFF00"/>
              </a:solidFill>
            </a:endParaRPr>
          </a:p>
          <a:p>
            <a:pPr algn="ctr"/>
            <a:endParaRPr lang="ru-RU" sz="3200" b="1" dirty="0" smtClean="0">
              <a:solidFill>
                <a:srgbClr val="FF0000"/>
              </a:solidFill>
            </a:endParaRPr>
          </a:p>
          <a:p>
            <a:pPr algn="ctr"/>
            <a:r>
              <a:rPr lang="ru-RU" sz="3200" b="1" dirty="0" smtClean="0">
                <a:solidFill>
                  <a:schemeClr val="bg2">
                    <a:lumMod val="75000"/>
                  </a:schemeClr>
                </a:solidFill>
              </a:rPr>
              <a:t>Рыбы Таймени </a:t>
            </a:r>
            <a:r>
              <a:rPr lang="ru-RU" sz="3200" b="1" dirty="0">
                <a:solidFill>
                  <a:schemeClr val="bg2">
                    <a:lumMod val="75000"/>
                  </a:schemeClr>
                </a:solidFill>
              </a:rPr>
              <a:t>живут д</a:t>
            </a:r>
            <a:r>
              <a:rPr lang="ru-RU" sz="3200" b="1" dirty="0" smtClean="0">
                <a:solidFill>
                  <a:schemeClr val="bg2">
                    <a:lumMod val="75000"/>
                  </a:schemeClr>
                </a:solidFill>
              </a:rPr>
              <a:t>о </a:t>
            </a:r>
            <a:r>
              <a:rPr lang="ru-RU" sz="3200" b="1" dirty="0">
                <a:solidFill>
                  <a:schemeClr val="bg2">
                    <a:lumMod val="75000"/>
                  </a:schemeClr>
                </a:solidFill>
              </a:rPr>
              <a:t>50 </a:t>
            </a:r>
            <a:r>
              <a:rPr lang="ru-RU" sz="3200" b="1" dirty="0" smtClean="0">
                <a:solidFill>
                  <a:schemeClr val="bg2">
                    <a:lumMod val="75000"/>
                  </a:schemeClr>
                </a:solidFill>
              </a:rPr>
              <a:t>лет, парами </a:t>
            </a:r>
            <a:r>
              <a:rPr lang="ru-RU" sz="3200" b="1" dirty="0">
                <a:solidFill>
                  <a:schemeClr val="bg2">
                    <a:lumMod val="75000"/>
                  </a:schemeClr>
                </a:solidFill>
              </a:rPr>
              <a:t>в одном и том же месте... </a:t>
            </a:r>
            <a:r>
              <a:rPr lang="ru-RU" sz="3200" b="1" dirty="0" smtClean="0">
                <a:solidFill>
                  <a:schemeClr val="bg2">
                    <a:lumMod val="75000"/>
                  </a:schemeClr>
                </a:solidFill>
              </a:rPr>
              <a:t>Местные – </a:t>
            </a:r>
            <a:r>
              <a:rPr lang="ru-RU" sz="3200" b="1" dirty="0" err="1" smtClean="0">
                <a:solidFill>
                  <a:schemeClr val="bg2">
                    <a:lumMod val="75000"/>
                  </a:schemeClr>
                </a:solidFill>
              </a:rPr>
              <a:t>амурчане</a:t>
            </a:r>
            <a:r>
              <a:rPr lang="ru-RU" sz="3200" b="1" dirty="0" smtClean="0">
                <a:solidFill>
                  <a:schemeClr val="bg2">
                    <a:lumMod val="75000"/>
                  </a:schemeClr>
                </a:solidFill>
              </a:rPr>
              <a:t> при вылове их </a:t>
            </a:r>
            <a:r>
              <a:rPr lang="ru-RU" sz="3200" b="1" dirty="0">
                <a:solidFill>
                  <a:schemeClr val="bg2">
                    <a:lumMod val="75000"/>
                  </a:schemeClr>
                </a:solidFill>
              </a:rPr>
              <a:t>отпускают обратно... </a:t>
            </a:r>
          </a:p>
        </p:txBody>
      </p:sp>
      <p:sp>
        <p:nvSpPr>
          <p:cNvPr id="5" name="Прямоугольник 4"/>
          <p:cNvSpPr/>
          <p:nvPr/>
        </p:nvSpPr>
        <p:spPr>
          <a:xfrm>
            <a:off x="179512" y="0"/>
            <a:ext cx="8856984" cy="3539430"/>
          </a:xfrm>
          <a:prstGeom prst="rect">
            <a:avLst/>
          </a:prstGeom>
        </p:spPr>
        <p:txBody>
          <a:bodyPr wrap="square">
            <a:spAutoFit/>
          </a:bodyPr>
          <a:lstStyle/>
          <a:p>
            <a:endParaRPr lang="ru-RU" sz="3200" b="1" dirty="0" smtClean="0">
              <a:solidFill>
                <a:srgbClr val="FFFF00"/>
              </a:solidFill>
              <a:latin typeface="Arial"/>
            </a:endParaRPr>
          </a:p>
          <a:p>
            <a:pPr algn="ctr"/>
            <a:r>
              <a:rPr lang="ru-RU" sz="3200" b="1" dirty="0" smtClean="0">
                <a:solidFill>
                  <a:schemeClr val="bg2">
                    <a:lumMod val="75000"/>
                  </a:schemeClr>
                </a:solidFill>
                <a:latin typeface="Arial"/>
              </a:rPr>
              <a:t>С течением времени рыба также эволюционировала, она </a:t>
            </a:r>
            <a:r>
              <a:rPr lang="ru-RU" sz="3200" b="1" dirty="0">
                <a:solidFill>
                  <a:schemeClr val="bg2">
                    <a:lumMod val="75000"/>
                  </a:schemeClr>
                </a:solidFill>
                <a:latin typeface="Arial"/>
              </a:rPr>
              <a:t>стала умнее </a:t>
            </a:r>
            <a:r>
              <a:rPr lang="ru-RU" sz="3200" b="1" dirty="0" smtClean="0">
                <a:solidFill>
                  <a:schemeClr val="bg2">
                    <a:lumMod val="75000"/>
                  </a:schemeClr>
                </a:solidFill>
                <a:latin typeface="Arial"/>
              </a:rPr>
              <a:t>и, к сожалению, </a:t>
            </a:r>
            <a:r>
              <a:rPr lang="ru-RU" sz="3200" b="1" dirty="0">
                <a:solidFill>
                  <a:schemeClr val="bg2">
                    <a:lumMod val="75000"/>
                  </a:schemeClr>
                </a:solidFill>
                <a:latin typeface="Arial"/>
              </a:rPr>
              <a:t>ее </a:t>
            </a:r>
            <a:r>
              <a:rPr lang="ru-RU" sz="3200" b="1" dirty="0" smtClean="0">
                <a:solidFill>
                  <a:schemeClr val="bg2">
                    <a:lumMod val="75000"/>
                  </a:schemeClr>
                </a:solidFill>
                <a:latin typeface="Arial"/>
              </a:rPr>
              <a:t>стало гораздо меньше, поэтому развивается бизнес разведения рыб для спортивной рыбалки</a:t>
            </a:r>
            <a:r>
              <a:rPr lang="ru-RU" sz="3200" b="1" dirty="0">
                <a:solidFill>
                  <a:schemeClr val="bg2">
                    <a:lumMod val="75000"/>
                  </a:schemeClr>
                </a:solidFill>
              </a:rPr>
              <a:t/>
            </a:r>
            <a:br>
              <a:rPr lang="ru-RU" sz="3200" b="1" dirty="0">
                <a:solidFill>
                  <a:schemeClr val="bg2">
                    <a:lumMod val="75000"/>
                  </a:schemeClr>
                </a:solidFill>
              </a:rPr>
            </a:br>
            <a:endParaRPr lang="ru-RU" sz="3200" b="1" dirty="0">
              <a:solidFill>
                <a:schemeClr val="bg2">
                  <a:lumMod val="75000"/>
                </a:schemeClr>
              </a:solidFill>
            </a:endParaRPr>
          </a:p>
        </p:txBody>
      </p:sp>
    </p:spTree>
    <p:extLst>
      <p:ext uri="{BB962C8B-B14F-4D97-AF65-F5344CB8AC3E}">
        <p14:creationId xmlns:p14="http://schemas.microsoft.com/office/powerpoint/2010/main" val="2752896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251521" y="260648"/>
            <a:ext cx="8640960" cy="6336703"/>
          </a:xfrm>
        </p:spPr>
        <p:txBody>
          <a:bodyPr>
            <a:noAutofit/>
          </a:bodyPr>
          <a:lstStyle/>
          <a:p>
            <a:pPr algn="just"/>
            <a:endParaRPr lang="ru-RU" sz="2000" b="1" dirty="0" smtClean="0">
              <a:solidFill>
                <a:srgbClr val="333333"/>
              </a:solidFill>
              <a:latin typeface="Arial"/>
            </a:endParaRPr>
          </a:p>
          <a:p>
            <a:pPr algn="just"/>
            <a:endParaRPr lang="ru-RU" sz="2000" b="1" u="sng" dirty="0" smtClean="0">
              <a:solidFill>
                <a:srgbClr val="FF0000"/>
              </a:solidFill>
              <a:latin typeface="Arial"/>
            </a:endParaRPr>
          </a:p>
          <a:p>
            <a:pPr marL="0" indent="0" algn="just">
              <a:buNone/>
            </a:pPr>
            <a:endParaRPr lang="ru-RU" sz="2000" b="1" u="sng" dirty="0">
              <a:solidFill>
                <a:srgbClr val="FF0000"/>
              </a:solidFill>
              <a:latin typeface="Arial"/>
            </a:endParaRPr>
          </a:p>
          <a:p>
            <a:pPr algn="just"/>
            <a:r>
              <a:rPr lang="ru-RU" sz="2000" b="1" u="sng" dirty="0" smtClean="0">
                <a:solidFill>
                  <a:schemeClr val="bg2">
                    <a:lumMod val="75000"/>
                  </a:schemeClr>
                </a:solidFill>
                <a:latin typeface="Arial"/>
              </a:rPr>
              <a:t>Вывод:</a:t>
            </a:r>
            <a:r>
              <a:rPr lang="ru-RU" sz="2000" b="1" dirty="0" smtClean="0">
                <a:solidFill>
                  <a:schemeClr val="bg2">
                    <a:lumMod val="75000"/>
                  </a:schemeClr>
                </a:solidFill>
                <a:latin typeface="Arial"/>
              </a:rPr>
              <a:t> рыбная </a:t>
            </a:r>
            <a:r>
              <a:rPr lang="ru-RU" sz="2000" b="1" dirty="0">
                <a:solidFill>
                  <a:schemeClr val="bg2">
                    <a:lumMod val="75000"/>
                  </a:schemeClr>
                </a:solidFill>
                <a:latin typeface="Arial"/>
              </a:rPr>
              <a:t>ловля – очень древнее </a:t>
            </a:r>
            <a:r>
              <a:rPr lang="ru-RU" sz="2000" b="1" dirty="0" smtClean="0">
                <a:solidFill>
                  <a:schemeClr val="bg2">
                    <a:lumMod val="75000"/>
                  </a:schemeClr>
                </a:solidFill>
                <a:latin typeface="Arial"/>
              </a:rPr>
              <a:t>занятие. Она </a:t>
            </a:r>
            <a:r>
              <a:rPr lang="ru-RU" sz="2000" b="1" dirty="0">
                <a:solidFill>
                  <a:schemeClr val="bg2">
                    <a:lumMod val="75000"/>
                  </a:schemeClr>
                </a:solidFill>
                <a:latin typeface="Arial"/>
              </a:rPr>
              <a:t>помогла человечеству выжить и сохранить свой род в </a:t>
            </a:r>
            <a:r>
              <a:rPr lang="ru-RU" sz="2000" b="1" dirty="0" smtClean="0">
                <a:solidFill>
                  <a:schemeClr val="bg2">
                    <a:lumMod val="75000"/>
                  </a:schemeClr>
                </a:solidFill>
                <a:latin typeface="Arial"/>
              </a:rPr>
              <a:t>сложных условиях для </a:t>
            </a:r>
            <a:r>
              <a:rPr lang="ru-RU" sz="2000" b="1" dirty="0">
                <a:solidFill>
                  <a:schemeClr val="bg2">
                    <a:lumMod val="75000"/>
                  </a:schemeClr>
                </a:solidFill>
                <a:latin typeface="Arial"/>
              </a:rPr>
              <a:t>выживания</a:t>
            </a:r>
            <a:r>
              <a:rPr lang="ru-RU" sz="2000" b="1" dirty="0" smtClean="0">
                <a:solidFill>
                  <a:schemeClr val="bg2">
                    <a:lumMod val="75000"/>
                  </a:schemeClr>
                </a:solidFill>
                <a:latin typeface="Arial"/>
              </a:rPr>
              <a:t>.</a:t>
            </a:r>
            <a:r>
              <a:rPr lang="ru-RU" sz="2000" dirty="0">
                <a:solidFill>
                  <a:schemeClr val="bg2">
                    <a:lumMod val="75000"/>
                  </a:schemeClr>
                </a:solidFill>
                <a:latin typeface="Times New Roman"/>
              </a:rPr>
              <a:t> </a:t>
            </a:r>
            <a:r>
              <a:rPr lang="ru-RU" sz="2000" b="1" dirty="0" smtClean="0">
                <a:solidFill>
                  <a:schemeClr val="bg2">
                    <a:lumMod val="75000"/>
                  </a:schemeClr>
                </a:solidFill>
                <a:latin typeface="Arial"/>
              </a:rPr>
              <a:t>А спортивная </a:t>
            </a:r>
            <a:r>
              <a:rPr lang="ru-RU" sz="2000" b="1" dirty="0">
                <a:solidFill>
                  <a:schemeClr val="bg2">
                    <a:lumMod val="75000"/>
                  </a:schemeClr>
                </a:solidFill>
                <a:latin typeface="Arial"/>
              </a:rPr>
              <a:t>рыбалка сохраняет и увеличивает популяции </a:t>
            </a:r>
            <a:r>
              <a:rPr lang="ru-RU" sz="2000" b="1" dirty="0" smtClean="0">
                <a:solidFill>
                  <a:schemeClr val="bg2">
                    <a:lumMod val="75000"/>
                  </a:schemeClr>
                </a:solidFill>
                <a:latin typeface="Arial"/>
              </a:rPr>
              <a:t>рыб.</a:t>
            </a:r>
          </a:p>
          <a:p>
            <a:pPr algn="just"/>
            <a:endParaRPr lang="ru-RU" sz="2000" dirty="0" smtClean="0">
              <a:solidFill>
                <a:schemeClr val="bg2">
                  <a:lumMod val="75000"/>
                </a:schemeClr>
              </a:solidFill>
              <a:latin typeface="Times New Roman"/>
            </a:endParaRPr>
          </a:p>
          <a:p>
            <a:pPr algn="just"/>
            <a:r>
              <a:rPr lang="ru-RU" sz="2000" b="1" dirty="0" smtClean="0">
                <a:solidFill>
                  <a:schemeClr val="bg2">
                    <a:lumMod val="75000"/>
                  </a:schemeClr>
                </a:solidFill>
                <a:latin typeface="Times New Roman"/>
              </a:rPr>
              <a:t>Рыболовный </a:t>
            </a:r>
            <a:r>
              <a:rPr lang="ru-RU" sz="2000" b="1" dirty="0">
                <a:solidFill>
                  <a:schemeClr val="bg2">
                    <a:lumMod val="75000"/>
                  </a:schemeClr>
                </a:solidFill>
                <a:latin typeface="Times New Roman"/>
              </a:rPr>
              <a:t>спорт принял в наше время </a:t>
            </a:r>
            <a:r>
              <a:rPr lang="ru-RU" sz="2000" b="1" dirty="0" smtClean="0">
                <a:solidFill>
                  <a:schemeClr val="bg2">
                    <a:lumMod val="75000"/>
                  </a:schemeClr>
                </a:solidFill>
                <a:latin typeface="Times New Roman"/>
              </a:rPr>
              <a:t>массовый </a:t>
            </a:r>
            <a:r>
              <a:rPr lang="ru-RU" sz="2000" b="1" dirty="0">
                <a:solidFill>
                  <a:schemeClr val="bg2">
                    <a:lumMod val="75000"/>
                  </a:schemeClr>
                </a:solidFill>
                <a:latin typeface="Times New Roman"/>
              </a:rPr>
              <a:t>размах</a:t>
            </a:r>
            <a:r>
              <a:rPr lang="ru-RU" sz="2000" b="1" dirty="0" smtClean="0">
                <a:solidFill>
                  <a:schemeClr val="bg2">
                    <a:lumMod val="75000"/>
                  </a:schemeClr>
                </a:solidFill>
                <a:latin typeface="Times New Roman"/>
              </a:rPr>
              <a:t>. </a:t>
            </a:r>
            <a:r>
              <a:rPr lang="ru-RU" sz="2000" b="1" dirty="0">
                <a:solidFill>
                  <a:schemeClr val="bg2">
                    <a:lumMod val="75000"/>
                  </a:schemeClr>
                </a:solidFill>
                <a:latin typeface="Times New Roman"/>
              </a:rPr>
              <a:t>Во многих странах устраиваются массовые рыболовные </a:t>
            </a:r>
            <a:r>
              <a:rPr lang="ru-RU" sz="2000" b="1" dirty="0" smtClean="0">
                <a:solidFill>
                  <a:schemeClr val="bg2">
                    <a:lumMod val="75000"/>
                  </a:schemeClr>
                </a:solidFill>
                <a:latin typeface="Times New Roman"/>
              </a:rPr>
              <a:t>соревнования.</a:t>
            </a:r>
            <a:endParaRPr lang="ru-RU" sz="2000" b="1" dirty="0">
              <a:solidFill>
                <a:schemeClr val="bg2">
                  <a:lumMod val="75000"/>
                </a:schemeClr>
              </a:solidFill>
              <a:latin typeface="Times New Roman"/>
            </a:endParaRPr>
          </a:p>
          <a:p>
            <a:pPr algn="just"/>
            <a:r>
              <a:rPr lang="ru-RU" sz="2000" b="1" dirty="0" smtClean="0">
                <a:solidFill>
                  <a:schemeClr val="bg2">
                    <a:lumMod val="75000"/>
                  </a:schemeClr>
                </a:solidFill>
                <a:latin typeface="Times New Roman"/>
              </a:rPr>
              <a:t>В </a:t>
            </a:r>
            <a:r>
              <a:rPr lang="ru-RU" sz="2000" b="1" dirty="0">
                <a:solidFill>
                  <a:schemeClr val="bg2">
                    <a:lumMod val="75000"/>
                  </a:schemeClr>
                </a:solidFill>
                <a:latin typeface="Times New Roman"/>
              </a:rPr>
              <a:t>наше время рыбалка – это вид активного отдыха, источник положительных эмоций, </a:t>
            </a:r>
            <a:r>
              <a:rPr lang="ru-RU" sz="2000" b="1" dirty="0" smtClean="0">
                <a:solidFill>
                  <a:schemeClr val="bg2">
                    <a:lumMod val="75000"/>
                  </a:schemeClr>
                </a:solidFill>
                <a:latin typeface="Times New Roman"/>
              </a:rPr>
              <a:t>вид </a:t>
            </a:r>
            <a:r>
              <a:rPr lang="ru-RU" sz="2000" b="1" dirty="0">
                <a:solidFill>
                  <a:schemeClr val="bg2">
                    <a:lumMod val="75000"/>
                  </a:schemeClr>
                </a:solidFill>
                <a:latin typeface="Times New Roman"/>
              </a:rPr>
              <a:t>спорта, </a:t>
            </a:r>
            <a:r>
              <a:rPr lang="ru-RU" sz="2000" b="1" dirty="0" smtClean="0">
                <a:solidFill>
                  <a:schemeClr val="bg2">
                    <a:lumMod val="75000"/>
                  </a:schemeClr>
                </a:solidFill>
                <a:latin typeface="Times New Roman"/>
              </a:rPr>
              <a:t>и </a:t>
            </a:r>
            <a:r>
              <a:rPr lang="ru-RU" sz="2000" b="1" dirty="0">
                <a:solidFill>
                  <a:schemeClr val="bg2">
                    <a:lumMod val="75000"/>
                  </a:schemeClr>
                </a:solidFill>
                <a:latin typeface="Times New Roman"/>
              </a:rPr>
              <a:t>способ общения с природой.</a:t>
            </a:r>
          </a:p>
          <a:p>
            <a:pPr lvl="0" algn="just">
              <a:lnSpc>
                <a:spcPct val="120000"/>
              </a:lnSpc>
              <a:buClr>
                <a:srgbClr val="31B6FD"/>
              </a:buClr>
            </a:pPr>
            <a:endParaRPr lang="ru-RU" sz="2000" b="1" dirty="0" smtClean="0">
              <a:solidFill>
                <a:schemeClr val="bg2">
                  <a:lumMod val="75000"/>
                </a:schemeClr>
              </a:solidFill>
              <a:latin typeface="Arial"/>
            </a:endParaRPr>
          </a:p>
          <a:p>
            <a:pPr lvl="0" algn="just">
              <a:buClr>
                <a:srgbClr val="31B6FD"/>
              </a:buClr>
            </a:pPr>
            <a:r>
              <a:rPr lang="ru-RU" sz="2000" b="1" dirty="0">
                <a:solidFill>
                  <a:schemeClr val="bg2">
                    <a:lumMod val="75000"/>
                  </a:schemeClr>
                </a:solidFill>
              </a:rPr>
              <a:t/>
            </a:r>
            <a:br>
              <a:rPr lang="ru-RU" sz="2000" b="1" dirty="0">
                <a:solidFill>
                  <a:schemeClr val="bg2">
                    <a:lumMod val="75000"/>
                  </a:schemeClr>
                </a:solidFill>
              </a:rPr>
            </a:br>
            <a:endParaRPr lang="ru-RU" sz="2000" b="1" dirty="0">
              <a:solidFill>
                <a:schemeClr val="bg2">
                  <a:lumMod val="75000"/>
                </a:schemeClr>
              </a:solidFill>
            </a:endParaRPr>
          </a:p>
          <a:p>
            <a:endParaRPr lang="ru-RU" sz="2000" dirty="0"/>
          </a:p>
        </p:txBody>
      </p:sp>
    </p:spTree>
    <p:extLst>
      <p:ext uri="{BB962C8B-B14F-4D97-AF65-F5344CB8AC3E}">
        <p14:creationId xmlns:p14="http://schemas.microsoft.com/office/powerpoint/2010/main" val="842743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0648"/>
            <a:ext cx="7408333" cy="720081"/>
          </a:xfrm>
        </p:spPr>
        <p:txBody>
          <a:bodyPr>
            <a:noAutofit/>
          </a:bodyPr>
          <a:lstStyle/>
          <a:p>
            <a:pPr algn="ctr"/>
            <a:r>
              <a:rPr lang="ru-RU" sz="4000" b="1" dirty="0" smtClean="0">
                <a:solidFill>
                  <a:srgbClr val="FF0000"/>
                </a:solidFill>
              </a:rPr>
              <a:t>ХОРОШЕГО УЛОВА</a:t>
            </a:r>
            <a:r>
              <a:rPr lang="ru-RU" sz="4000" dirty="0" smtClean="0">
                <a:solidFill>
                  <a:srgbClr val="FF0000"/>
                </a:solidFill>
              </a:rPr>
              <a:t>!</a:t>
            </a:r>
            <a:endParaRPr lang="ru-RU" sz="4000" dirty="0">
              <a:solidFill>
                <a:srgbClr val="FF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930119"/>
            <a:ext cx="2268252" cy="302433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908720"/>
            <a:ext cx="2265716" cy="3020955"/>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908720"/>
            <a:ext cx="2322258" cy="3096344"/>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077072"/>
            <a:ext cx="3422125" cy="2566594"/>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77072"/>
            <a:ext cx="3258361" cy="2443771"/>
          </a:xfrm>
          <a:prstGeom prst="rect">
            <a:avLst/>
          </a:prstGeom>
        </p:spPr>
      </p:pic>
    </p:spTree>
    <p:extLst>
      <p:ext uri="{BB962C8B-B14F-4D97-AF65-F5344CB8AC3E}">
        <p14:creationId xmlns:p14="http://schemas.microsoft.com/office/powerpoint/2010/main" val="190321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147248" cy="5433467"/>
          </a:xfrm>
        </p:spPr>
        <p:txBody>
          <a:bodyPr/>
          <a:lstStyle/>
          <a:p>
            <a:pPr algn="ctr"/>
            <a:r>
              <a:rPr lang="ru-RU" b="1" dirty="0" smtClean="0">
                <a:solidFill>
                  <a:schemeClr val="bg2">
                    <a:lumMod val="75000"/>
                  </a:schemeClr>
                </a:solidFill>
              </a:rPr>
              <a:t>СПАСИБО ЗА ВНИМАНИЕ!!!!!</a:t>
            </a:r>
            <a:endParaRPr lang="ru-RU" b="1" dirty="0">
              <a:solidFill>
                <a:schemeClr val="bg2">
                  <a:lumMod val="75000"/>
                </a:schemeClr>
              </a:solidFill>
            </a:endParaRPr>
          </a:p>
        </p:txBody>
      </p:sp>
    </p:spTree>
    <p:extLst>
      <p:ext uri="{BB962C8B-B14F-4D97-AF65-F5344CB8AC3E}">
        <p14:creationId xmlns:p14="http://schemas.microsoft.com/office/powerpoint/2010/main" val="10694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755576" y="620688"/>
            <a:ext cx="7552349" cy="4746840"/>
          </a:xfrm>
        </p:spPr>
        <p:txBody>
          <a:bodyPr>
            <a:noAutofit/>
          </a:bodyPr>
          <a:lstStyle/>
          <a:p>
            <a:pPr marL="0" lvl="0" indent="0" algn="ctr">
              <a:buClr>
                <a:srgbClr val="31B6FD"/>
              </a:buClr>
              <a:buNone/>
            </a:pPr>
            <a:r>
              <a:rPr lang="ru-RU" sz="3200" b="1" dirty="0">
                <a:solidFill>
                  <a:schemeClr val="accent1">
                    <a:lumMod val="50000"/>
                  </a:schemeClr>
                </a:solidFill>
                <a:latin typeface="Arial"/>
              </a:rPr>
              <a:t>Краткий план исследования</a:t>
            </a:r>
          </a:p>
          <a:p>
            <a:r>
              <a:rPr lang="ru-RU" sz="3600" b="1" dirty="0" smtClean="0">
                <a:solidFill>
                  <a:schemeClr val="accent1">
                    <a:lumMod val="50000"/>
                  </a:schemeClr>
                </a:solidFill>
              </a:rPr>
              <a:t>1. Тема работы  - титульный слайд</a:t>
            </a:r>
          </a:p>
          <a:p>
            <a:r>
              <a:rPr lang="ru-RU" sz="3600" b="1" dirty="0" smtClean="0">
                <a:solidFill>
                  <a:schemeClr val="accent1">
                    <a:lumMod val="50000"/>
                  </a:schemeClr>
                </a:solidFill>
              </a:rPr>
              <a:t>2</a:t>
            </a:r>
            <a:r>
              <a:rPr lang="ru-RU" sz="3600" b="1" dirty="0">
                <a:solidFill>
                  <a:schemeClr val="accent1">
                    <a:lumMod val="50000"/>
                  </a:schemeClr>
                </a:solidFill>
              </a:rPr>
              <a:t>. Краткий план исследования</a:t>
            </a:r>
          </a:p>
          <a:p>
            <a:r>
              <a:rPr lang="ru-RU" sz="3600" b="1" dirty="0" smtClean="0">
                <a:solidFill>
                  <a:schemeClr val="accent1">
                    <a:lumMod val="50000"/>
                  </a:schemeClr>
                </a:solidFill>
              </a:rPr>
              <a:t>3. </a:t>
            </a:r>
            <a:r>
              <a:rPr lang="ru-RU" sz="3600" b="1" dirty="0">
                <a:solidFill>
                  <a:schemeClr val="accent1">
                    <a:lumMod val="50000"/>
                  </a:schemeClr>
                </a:solidFill>
              </a:rPr>
              <a:t>Поэтапное исследование </a:t>
            </a:r>
            <a:endParaRPr lang="ru-RU" sz="3600" b="1" dirty="0" smtClean="0">
              <a:solidFill>
                <a:schemeClr val="accent1">
                  <a:lumMod val="50000"/>
                </a:schemeClr>
              </a:solidFill>
            </a:endParaRPr>
          </a:p>
          <a:p>
            <a:r>
              <a:rPr lang="ru-RU" sz="3600" b="1" dirty="0" smtClean="0">
                <a:solidFill>
                  <a:schemeClr val="accent1">
                    <a:lumMod val="50000"/>
                  </a:schemeClr>
                </a:solidFill>
              </a:rPr>
              <a:t>4. Выводы</a:t>
            </a:r>
            <a:endParaRPr lang="ru-RU" sz="3600" b="1" dirty="0">
              <a:solidFill>
                <a:schemeClr val="accent1">
                  <a:lumMod val="50000"/>
                </a:schemeClr>
              </a:solidFill>
            </a:endParaRPr>
          </a:p>
        </p:txBody>
      </p:sp>
    </p:spTree>
    <p:extLst>
      <p:ext uri="{BB962C8B-B14F-4D97-AF65-F5344CB8AC3E}">
        <p14:creationId xmlns:p14="http://schemas.microsoft.com/office/powerpoint/2010/main" val="1776442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23528" y="404664"/>
            <a:ext cx="8280919" cy="5832648"/>
          </a:xfrm>
        </p:spPr>
        <p:txBody>
          <a:bodyPr>
            <a:normAutofit fontScale="85000" lnSpcReduction="20000"/>
          </a:bodyPr>
          <a:lstStyle/>
          <a:p>
            <a:pPr lvl="0" algn="ctr">
              <a:buClr>
                <a:srgbClr val="31B6FD"/>
              </a:buClr>
            </a:pPr>
            <a:r>
              <a:rPr lang="ru-RU" b="1" dirty="0" smtClean="0">
                <a:solidFill>
                  <a:schemeClr val="bg2">
                    <a:lumMod val="75000"/>
                  </a:schemeClr>
                </a:solidFill>
                <a:latin typeface="Arial Black" panose="020B0A04020102020204" pitchFamily="34" charset="0"/>
              </a:rPr>
              <a:t>ВВЕДЕНИЕ</a:t>
            </a:r>
          </a:p>
          <a:p>
            <a:pPr lvl="0" algn="ctr">
              <a:buClr>
                <a:srgbClr val="31B6FD"/>
              </a:buClr>
            </a:pPr>
            <a:endParaRPr lang="ru-RU" b="1" dirty="0" smtClean="0">
              <a:solidFill>
                <a:schemeClr val="bg2">
                  <a:lumMod val="75000"/>
                </a:schemeClr>
              </a:solidFill>
              <a:latin typeface="Arial"/>
            </a:endParaRPr>
          </a:p>
          <a:p>
            <a:pPr lvl="0" algn="just">
              <a:buClr>
                <a:srgbClr val="31B6FD"/>
              </a:buClr>
            </a:pPr>
            <a:r>
              <a:rPr lang="ru-RU" b="1" u="sng" dirty="0" smtClean="0">
                <a:solidFill>
                  <a:schemeClr val="bg2">
                    <a:lumMod val="75000"/>
                  </a:schemeClr>
                </a:solidFill>
                <a:latin typeface="Arial"/>
              </a:rPr>
              <a:t>Проблема </a:t>
            </a:r>
            <a:r>
              <a:rPr lang="ru-RU" b="1" dirty="0" smtClean="0">
                <a:solidFill>
                  <a:schemeClr val="bg2">
                    <a:lumMod val="75000"/>
                  </a:schemeClr>
                </a:solidFill>
                <a:latin typeface="Arial"/>
              </a:rPr>
              <a:t>работы в том, что популяции рыб слишком быстро вылавливаются.</a:t>
            </a:r>
          </a:p>
          <a:p>
            <a:pPr lvl="0" algn="just">
              <a:buClr>
                <a:srgbClr val="31B6FD"/>
              </a:buClr>
            </a:pPr>
            <a:r>
              <a:rPr lang="ru-RU" b="1" u="sng" dirty="0" smtClean="0">
                <a:solidFill>
                  <a:schemeClr val="bg2">
                    <a:lumMod val="75000"/>
                  </a:schemeClr>
                </a:solidFill>
                <a:latin typeface="Arial"/>
              </a:rPr>
              <a:t>Цель</a:t>
            </a:r>
            <a:r>
              <a:rPr lang="ru-RU" b="1" dirty="0" smtClean="0">
                <a:solidFill>
                  <a:schemeClr val="bg2">
                    <a:lumMod val="75000"/>
                  </a:schemeClr>
                </a:solidFill>
                <a:latin typeface="Arial"/>
              </a:rPr>
              <a:t> – изучить историю снастей.</a:t>
            </a:r>
          </a:p>
          <a:p>
            <a:pPr lvl="0" algn="just">
              <a:buClr>
                <a:srgbClr val="31B6FD"/>
              </a:buClr>
            </a:pPr>
            <a:r>
              <a:rPr lang="ru-RU" b="1" u="sng" dirty="0" smtClean="0">
                <a:solidFill>
                  <a:schemeClr val="bg2">
                    <a:lumMod val="75000"/>
                  </a:schemeClr>
                </a:solidFill>
                <a:latin typeface="Arial"/>
              </a:rPr>
              <a:t>Задачи:</a:t>
            </a:r>
          </a:p>
          <a:p>
            <a:pPr algn="just">
              <a:buClr>
                <a:srgbClr val="31B6FD"/>
              </a:buClr>
            </a:pPr>
            <a:r>
              <a:rPr lang="ru-RU" b="1" dirty="0" smtClean="0">
                <a:solidFill>
                  <a:schemeClr val="bg2">
                    <a:lumMod val="75000"/>
                  </a:schemeClr>
                </a:solidFill>
                <a:latin typeface="Arial"/>
              </a:rPr>
              <a:t>- рассмотреть </a:t>
            </a:r>
            <a:r>
              <a:rPr lang="ru-RU" b="1" dirty="0">
                <a:solidFill>
                  <a:schemeClr val="bg2">
                    <a:lumMod val="75000"/>
                  </a:schemeClr>
                </a:solidFill>
                <a:latin typeface="Arial"/>
              </a:rPr>
              <a:t>как ловили </a:t>
            </a:r>
            <a:r>
              <a:rPr lang="ru-RU" b="1" dirty="0" smtClean="0">
                <a:solidFill>
                  <a:schemeClr val="bg2">
                    <a:lumMod val="75000"/>
                  </a:schemeClr>
                </a:solidFill>
                <a:latin typeface="Arial"/>
              </a:rPr>
              <a:t>рыбу,</a:t>
            </a:r>
          </a:p>
          <a:p>
            <a:pPr algn="just">
              <a:buClr>
                <a:srgbClr val="31B6FD"/>
              </a:buClr>
            </a:pPr>
            <a:r>
              <a:rPr lang="ru-RU" b="1" dirty="0" smtClean="0">
                <a:solidFill>
                  <a:schemeClr val="bg2">
                    <a:lumMod val="75000"/>
                  </a:schemeClr>
                </a:solidFill>
                <a:latin typeface="Arial"/>
              </a:rPr>
              <a:t>- </a:t>
            </a:r>
            <a:r>
              <a:rPr lang="ru-RU" b="1" dirty="0">
                <a:solidFill>
                  <a:schemeClr val="bg2">
                    <a:lumMod val="75000"/>
                  </a:schemeClr>
                </a:solidFill>
                <a:latin typeface="Arial"/>
              </a:rPr>
              <a:t>изучить историю </a:t>
            </a:r>
            <a:r>
              <a:rPr lang="ru-RU" b="1" dirty="0" smtClean="0">
                <a:solidFill>
                  <a:schemeClr val="bg2">
                    <a:lumMod val="75000"/>
                  </a:schemeClr>
                </a:solidFill>
                <a:latin typeface="Arial"/>
              </a:rPr>
              <a:t>развития снасти,</a:t>
            </a:r>
            <a:endParaRPr lang="ru-RU" b="1" dirty="0">
              <a:solidFill>
                <a:schemeClr val="bg2">
                  <a:lumMod val="75000"/>
                </a:schemeClr>
              </a:solidFill>
              <a:latin typeface="Arial"/>
            </a:endParaRPr>
          </a:p>
          <a:p>
            <a:pPr lvl="0" algn="just">
              <a:buClr>
                <a:srgbClr val="31B6FD"/>
              </a:buClr>
            </a:pPr>
            <a:r>
              <a:rPr lang="ru-RU" b="1" dirty="0" smtClean="0">
                <a:solidFill>
                  <a:schemeClr val="bg2">
                    <a:lumMod val="75000"/>
                  </a:schemeClr>
                </a:solidFill>
                <a:latin typeface="Arial"/>
              </a:rPr>
              <a:t>- сделать выводы.</a:t>
            </a:r>
          </a:p>
          <a:p>
            <a:pPr lvl="0" algn="just">
              <a:buClr>
                <a:srgbClr val="31B6FD"/>
              </a:buClr>
            </a:pPr>
            <a:r>
              <a:rPr lang="ru-RU" b="1" u="sng" dirty="0" smtClean="0">
                <a:solidFill>
                  <a:schemeClr val="bg2">
                    <a:lumMod val="75000"/>
                  </a:schemeClr>
                </a:solidFill>
                <a:latin typeface="Arial"/>
              </a:rPr>
              <a:t>Актуальность</a:t>
            </a:r>
            <a:r>
              <a:rPr lang="ru-RU" b="1" u="sng" dirty="0">
                <a:solidFill>
                  <a:schemeClr val="bg2">
                    <a:lumMod val="75000"/>
                  </a:schemeClr>
                </a:solidFill>
                <a:latin typeface="Arial"/>
              </a:rPr>
              <a:t>. </a:t>
            </a:r>
            <a:r>
              <a:rPr lang="ru-RU" b="1" dirty="0">
                <a:solidFill>
                  <a:schemeClr val="bg2">
                    <a:lumMod val="75000"/>
                  </a:schemeClr>
                </a:solidFill>
                <a:latin typeface="Arial"/>
              </a:rPr>
              <a:t>Очень важное и значимое в данный </a:t>
            </a:r>
            <a:r>
              <a:rPr lang="ru-RU" b="1" dirty="0" smtClean="0">
                <a:solidFill>
                  <a:schemeClr val="bg2">
                    <a:lumMod val="75000"/>
                  </a:schemeClr>
                </a:solidFill>
                <a:latin typeface="Arial"/>
              </a:rPr>
              <a:t>момент составляет история развития снастей и сохранение исчезающих рыб.</a:t>
            </a:r>
            <a:endParaRPr lang="ru-RU" b="1" dirty="0">
              <a:solidFill>
                <a:schemeClr val="bg2">
                  <a:lumMod val="75000"/>
                </a:schemeClr>
              </a:solidFill>
              <a:latin typeface="Arial"/>
            </a:endParaRPr>
          </a:p>
          <a:p>
            <a:pPr lvl="0" algn="just">
              <a:buClr>
                <a:srgbClr val="31B6FD"/>
              </a:buClr>
            </a:pPr>
            <a:r>
              <a:rPr lang="ru-RU" b="1" u="sng" dirty="0">
                <a:solidFill>
                  <a:schemeClr val="bg2">
                    <a:lumMod val="75000"/>
                  </a:schemeClr>
                </a:solidFill>
                <a:latin typeface="Arial"/>
              </a:rPr>
              <a:t>Гипотеза.</a:t>
            </a:r>
            <a:r>
              <a:rPr lang="ru-RU" b="1" dirty="0">
                <a:solidFill>
                  <a:schemeClr val="bg2">
                    <a:lumMod val="75000"/>
                  </a:schemeClr>
                </a:solidFill>
                <a:latin typeface="Arial"/>
              </a:rPr>
              <a:t> </a:t>
            </a:r>
            <a:r>
              <a:rPr lang="ru-RU" b="1" dirty="0" smtClean="0">
                <a:solidFill>
                  <a:schemeClr val="bg2">
                    <a:lumMod val="75000"/>
                  </a:schemeClr>
                </a:solidFill>
                <a:latin typeface="Arial"/>
              </a:rPr>
              <a:t>Догадка – спортивная рыбалка сохраняет и увеличивает популяции рыб.</a:t>
            </a:r>
            <a:endParaRPr lang="ru-RU" b="1" dirty="0">
              <a:solidFill>
                <a:schemeClr val="bg2">
                  <a:lumMod val="75000"/>
                </a:schemeClr>
              </a:solidFill>
              <a:latin typeface="Arial"/>
            </a:endParaRPr>
          </a:p>
          <a:p>
            <a:endParaRPr lang="ru-RU" b="1" dirty="0"/>
          </a:p>
        </p:txBody>
      </p:sp>
    </p:spTree>
    <p:extLst>
      <p:ext uri="{BB962C8B-B14F-4D97-AF65-F5344CB8AC3E}">
        <p14:creationId xmlns:p14="http://schemas.microsoft.com/office/powerpoint/2010/main" val="40050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91259" y="908720"/>
            <a:ext cx="8712968" cy="4031873"/>
          </a:xfrm>
          <a:prstGeom prst="rect">
            <a:avLst/>
          </a:prstGeom>
        </p:spPr>
        <p:txBody>
          <a:bodyPr wrap="square">
            <a:spAutoFit/>
          </a:bodyPr>
          <a:lstStyle/>
          <a:p>
            <a:pPr marL="274320" lvl="0" indent="-274320" algn="just">
              <a:spcBef>
                <a:spcPct val="20000"/>
              </a:spcBef>
              <a:buClr>
                <a:srgbClr val="31B6FD"/>
              </a:buClr>
              <a:buSzPct val="100000"/>
              <a:buFont typeface="Symbol" pitchFamily="18" charset="2"/>
              <a:buChar char=""/>
            </a:pPr>
            <a:r>
              <a:rPr lang="ru-RU" sz="2000" b="1" dirty="0" smtClean="0">
                <a:solidFill>
                  <a:schemeClr val="bg2">
                    <a:lumMod val="75000"/>
                  </a:schemeClr>
                </a:solidFill>
              </a:rPr>
              <a:t>Долгое </a:t>
            </a:r>
            <a:r>
              <a:rPr lang="ru-RU" sz="2000" b="1" dirty="0">
                <a:solidFill>
                  <a:schemeClr val="bg2">
                    <a:lumMod val="75000"/>
                  </a:schemeClr>
                </a:solidFill>
              </a:rPr>
              <a:t>время самыми главными способами поисков пищевых ресурсов были для человека охота, рыбалка и собирательство съедобных плодов и растений. Человек издавна селился у </a:t>
            </a:r>
            <a:r>
              <a:rPr lang="ru-RU" sz="2000" b="1" dirty="0" smtClean="0">
                <a:solidFill>
                  <a:schemeClr val="bg2">
                    <a:lumMod val="75000"/>
                  </a:schemeClr>
                </a:solidFill>
              </a:rPr>
              <a:t>воды. </a:t>
            </a:r>
            <a:r>
              <a:rPr lang="ru-RU" sz="2000" b="1" dirty="0">
                <a:solidFill>
                  <a:schemeClr val="bg2">
                    <a:lumMod val="75000"/>
                  </a:schemeClr>
                </a:solidFill>
              </a:rPr>
              <a:t>В</a:t>
            </a:r>
            <a:r>
              <a:rPr lang="ru-RU" sz="2000" b="1" dirty="0" smtClean="0">
                <a:solidFill>
                  <a:schemeClr val="bg2">
                    <a:lumMod val="75000"/>
                  </a:schemeClr>
                </a:solidFill>
              </a:rPr>
              <a:t>озле </a:t>
            </a:r>
            <a:r>
              <a:rPr lang="ru-RU" sz="2000" b="1" dirty="0">
                <a:solidFill>
                  <a:schemeClr val="bg2">
                    <a:lumMod val="75000"/>
                  </a:schemeClr>
                </a:solidFill>
              </a:rPr>
              <a:t>рек и на побережье морей были обнаружены первые поселения. Поэтому, добыча рыбы и морепродуктов стала для человека одним из главных условий в борьбе за существование</a:t>
            </a:r>
            <a:r>
              <a:rPr lang="ru-RU" sz="3200" b="1" dirty="0">
                <a:solidFill>
                  <a:schemeClr val="bg2">
                    <a:lumMod val="75000"/>
                  </a:schemeClr>
                </a:solidFill>
              </a:rPr>
              <a:t>. </a:t>
            </a:r>
            <a:endParaRPr lang="ru-RU" sz="3200" b="1" dirty="0" smtClean="0">
              <a:solidFill>
                <a:schemeClr val="bg2">
                  <a:lumMod val="75000"/>
                </a:schemeClr>
              </a:solidFill>
            </a:endParaRPr>
          </a:p>
          <a:p>
            <a:pPr marL="274320" lvl="0" indent="-274320" algn="just">
              <a:spcBef>
                <a:spcPct val="20000"/>
              </a:spcBef>
              <a:buClr>
                <a:srgbClr val="31B6FD"/>
              </a:buClr>
              <a:buSzPct val="100000"/>
              <a:buFont typeface="Symbol" pitchFamily="18" charset="2"/>
              <a:buChar char=""/>
            </a:pPr>
            <a:r>
              <a:rPr lang="ru-RU" sz="2000" b="1" dirty="0" smtClean="0">
                <a:solidFill>
                  <a:schemeClr val="bg2">
                    <a:lumMod val="75000"/>
                  </a:schemeClr>
                </a:solidFill>
              </a:rPr>
              <a:t>С </a:t>
            </a:r>
            <a:r>
              <a:rPr lang="ru-RU" sz="2000" b="1" dirty="0">
                <a:solidFill>
                  <a:schemeClr val="bg2">
                    <a:lumMod val="75000"/>
                  </a:schemeClr>
                </a:solidFill>
              </a:rPr>
              <a:t>древних времен в надежде найти пропитание, люди обращали свой взор к водоемам, в которых заманчиво плескалась рыбка большая и маленькая…. Рыбы - это одни из самых древних позвоночных животных, они обитают на Земле уже миллионы лет. За это время рыбы приспособились к жизни в разной воде – пресной, соленой, теплой, холодной, на глубине и на мелководье</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702998"/>
            <a:ext cx="2725192" cy="20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287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AutoShape 4" descr="https://img2.mokum.place/system/images/stage2/000/056/865/mokum-423b0288-7190-43cd-a50d-5b0107f49728-1100x6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5576" y="476672"/>
            <a:ext cx="6648672" cy="2363724"/>
          </a:xfrm>
          <a:prstGeom prst="rect">
            <a:avLst/>
          </a:prstGeom>
        </p:spPr>
        <p:txBody>
          <a:bodyPr wrap="square">
            <a:spAutoFit/>
          </a:bodyPr>
          <a:lstStyle/>
          <a:p>
            <a:pPr marL="274320" lvl="0" indent="-274320" algn="just">
              <a:spcBef>
                <a:spcPct val="20000"/>
              </a:spcBef>
              <a:buClr>
                <a:srgbClr val="31B6FD"/>
              </a:buClr>
              <a:buSzPct val="100000"/>
              <a:buFont typeface="Symbol" pitchFamily="18" charset="2"/>
              <a:buChar char=""/>
            </a:pPr>
            <a:endParaRPr lang="ru-RU" b="1" dirty="0" smtClean="0">
              <a:solidFill>
                <a:srgbClr val="FFFF00"/>
              </a:solidFill>
            </a:endParaRPr>
          </a:p>
          <a:p>
            <a:pPr marL="274320" lvl="0" indent="-274320" algn="just">
              <a:spcBef>
                <a:spcPct val="20000"/>
              </a:spcBef>
              <a:buClr>
                <a:srgbClr val="31B6FD"/>
              </a:buClr>
              <a:buSzPct val="100000"/>
              <a:buFont typeface="Symbol" pitchFamily="18" charset="2"/>
              <a:buChar char=""/>
            </a:pPr>
            <a:r>
              <a:rPr lang="ru-RU" b="1" dirty="0" smtClean="0">
                <a:solidFill>
                  <a:schemeClr val="bg2">
                    <a:lumMod val="75000"/>
                  </a:schemeClr>
                </a:solidFill>
              </a:rPr>
              <a:t>Найденные </a:t>
            </a:r>
            <a:r>
              <a:rPr lang="ru-RU" b="1" dirty="0">
                <a:solidFill>
                  <a:schemeClr val="bg2">
                    <a:lumMod val="75000"/>
                  </a:schemeClr>
                </a:solidFill>
              </a:rPr>
              <a:t>археологические находки </a:t>
            </a:r>
            <a:r>
              <a:rPr lang="ru-RU" b="1" dirty="0" smtClean="0">
                <a:solidFill>
                  <a:schemeClr val="bg2">
                    <a:lumMod val="75000"/>
                  </a:schemeClr>
                </a:solidFill>
              </a:rPr>
              <a:t>говорят </a:t>
            </a:r>
            <a:r>
              <a:rPr lang="ru-RU" b="1" dirty="0">
                <a:solidFill>
                  <a:schemeClr val="bg2">
                    <a:lumMod val="75000"/>
                  </a:schemeClr>
                </a:solidFill>
              </a:rPr>
              <a:t>о том, что человеку были уже известны такие атрибуты рыбного промысла, как остроги, трезубцы и примитивные крючки, сделанные из камня, кости и, скорее всего, из колючек деревьев. Озера, моря и реки хранили в себе огромные пищевые запасы: ракообразные, моллюски, тюлени, и в первую очередь, конечно, разные виды рыб.</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686" y="1101805"/>
            <a:ext cx="1835675" cy="275007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851880"/>
            <a:ext cx="3320692" cy="175374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861551"/>
            <a:ext cx="2513358" cy="193025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79" y="4087514"/>
            <a:ext cx="1618488" cy="2313432"/>
          </a:xfrm>
          <a:prstGeom prst="rect">
            <a:avLst/>
          </a:prstGeom>
        </p:spPr>
      </p:pic>
    </p:spTree>
    <p:extLst>
      <p:ext uri="{BB962C8B-B14F-4D97-AF65-F5344CB8AC3E}">
        <p14:creationId xmlns:p14="http://schemas.microsoft.com/office/powerpoint/2010/main" val="3785590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235" y="4396746"/>
            <a:ext cx="2911530" cy="218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7504" y="335845"/>
            <a:ext cx="8928992" cy="4081117"/>
          </a:xfrm>
          <a:prstGeom prst="rect">
            <a:avLst/>
          </a:prstGeom>
        </p:spPr>
        <p:txBody>
          <a:bodyPr wrap="square">
            <a:spAutoFit/>
          </a:bodyPr>
          <a:lstStyle/>
          <a:p>
            <a:pPr marL="274320" lvl="0" indent="-274320" algn="just">
              <a:spcBef>
                <a:spcPct val="20000"/>
              </a:spcBef>
              <a:buClr>
                <a:srgbClr val="31B6FD"/>
              </a:buClr>
              <a:buSzPct val="100000"/>
              <a:buFont typeface="Symbol" pitchFamily="18" charset="2"/>
              <a:buChar char=""/>
            </a:pPr>
            <a:r>
              <a:rPr lang="ru-RU" sz="2400" b="1" dirty="0" smtClean="0">
                <a:solidFill>
                  <a:schemeClr val="bg2">
                    <a:lumMod val="75000"/>
                  </a:schemeClr>
                </a:solidFill>
              </a:rPr>
              <a:t>Первой </a:t>
            </a:r>
            <a:r>
              <a:rPr lang="ru-RU" sz="2400" b="1" dirty="0">
                <a:solidFill>
                  <a:schemeClr val="bg2">
                    <a:lumMod val="75000"/>
                  </a:schemeClr>
                </a:solidFill>
              </a:rPr>
              <a:t>рыболовной принадлежностью явилась острога – заостренная палка с зазубренным костяным наконечником, которой можно было бить рыбу на мелководьях. </a:t>
            </a:r>
            <a:endParaRPr lang="ru-RU" sz="2400" b="1" dirty="0" smtClean="0">
              <a:solidFill>
                <a:schemeClr val="bg2">
                  <a:lumMod val="75000"/>
                </a:schemeClr>
              </a:solidFill>
            </a:endParaRPr>
          </a:p>
          <a:p>
            <a:pPr marL="274320" lvl="0" indent="-274320" algn="just">
              <a:spcBef>
                <a:spcPct val="20000"/>
              </a:spcBef>
              <a:buClr>
                <a:srgbClr val="31B6FD"/>
              </a:buClr>
              <a:buSzPct val="100000"/>
              <a:buFont typeface="Symbol" pitchFamily="18" charset="2"/>
              <a:buChar char=""/>
            </a:pPr>
            <a:endParaRPr lang="ru-RU" sz="2400" b="1" dirty="0">
              <a:solidFill>
                <a:schemeClr val="bg2">
                  <a:lumMod val="75000"/>
                </a:schemeClr>
              </a:solidFill>
            </a:endParaRPr>
          </a:p>
          <a:p>
            <a:pPr marL="274320" lvl="0" indent="-274320" algn="just">
              <a:spcBef>
                <a:spcPct val="20000"/>
              </a:spcBef>
              <a:buClr>
                <a:srgbClr val="31B6FD"/>
              </a:buClr>
              <a:buSzPct val="100000"/>
              <a:buFont typeface="Symbol" pitchFamily="18" charset="2"/>
              <a:buChar char=""/>
            </a:pPr>
            <a:endParaRPr lang="ru-RU" sz="2400" b="1" dirty="0" smtClean="0">
              <a:solidFill>
                <a:schemeClr val="bg2">
                  <a:lumMod val="75000"/>
                </a:schemeClr>
              </a:solidFill>
            </a:endParaRPr>
          </a:p>
          <a:p>
            <a:pPr marL="274320" lvl="0" indent="-274320" algn="just">
              <a:spcBef>
                <a:spcPct val="20000"/>
              </a:spcBef>
              <a:buClr>
                <a:srgbClr val="31B6FD"/>
              </a:buClr>
              <a:buSzPct val="100000"/>
              <a:buFont typeface="Symbol" pitchFamily="18" charset="2"/>
              <a:buChar char=""/>
            </a:pPr>
            <a:endParaRPr lang="ru-RU" sz="2400" b="1" dirty="0" smtClean="0">
              <a:solidFill>
                <a:schemeClr val="bg2">
                  <a:lumMod val="75000"/>
                </a:schemeClr>
              </a:solidFill>
            </a:endParaRPr>
          </a:p>
          <a:p>
            <a:pPr marL="274320" lvl="0" indent="-274320" algn="just">
              <a:spcBef>
                <a:spcPct val="20000"/>
              </a:spcBef>
              <a:buClr>
                <a:srgbClr val="31B6FD"/>
              </a:buClr>
              <a:buSzPct val="100000"/>
              <a:buFont typeface="Symbol" pitchFamily="18" charset="2"/>
              <a:buChar char=""/>
            </a:pPr>
            <a:r>
              <a:rPr lang="ru-RU" sz="2400" b="1" dirty="0" smtClean="0">
                <a:solidFill>
                  <a:schemeClr val="bg2">
                    <a:lumMod val="75000"/>
                  </a:schemeClr>
                </a:solidFill>
              </a:rPr>
              <a:t>В </a:t>
            </a:r>
            <a:r>
              <a:rPr lang="ru-RU" sz="2400" b="1" dirty="0">
                <a:solidFill>
                  <a:schemeClr val="bg2">
                    <a:lumMod val="75000"/>
                  </a:schemeClr>
                </a:solidFill>
              </a:rPr>
              <a:t>других местах можно было применять всякого рода ловушки для рыбы – плетеные из лозы сетки, верши, заколы, укрепленные кольями. Такие ловушки и поныне применяются в некоторых местах.</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556792"/>
            <a:ext cx="3902224" cy="119668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396746"/>
            <a:ext cx="2414032" cy="153049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4509120"/>
            <a:ext cx="2232248" cy="1489229"/>
          </a:xfrm>
          <a:prstGeom prst="rect">
            <a:avLst/>
          </a:prstGeom>
        </p:spPr>
      </p:pic>
    </p:spTree>
    <p:extLst>
      <p:ext uri="{BB962C8B-B14F-4D97-AF65-F5344CB8AC3E}">
        <p14:creationId xmlns:p14="http://schemas.microsoft.com/office/powerpoint/2010/main" val="1309770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260649"/>
            <a:ext cx="8640960" cy="2862322"/>
          </a:xfrm>
          <a:prstGeom prst="rect">
            <a:avLst/>
          </a:prstGeom>
        </p:spPr>
        <p:txBody>
          <a:bodyPr wrap="square">
            <a:spAutoFit/>
          </a:bodyPr>
          <a:lstStyle/>
          <a:p>
            <a:pPr algn="just"/>
            <a:endParaRPr lang="ru-RU" sz="2000" b="1" dirty="0" smtClean="0">
              <a:solidFill>
                <a:srgbClr val="FFFF00"/>
              </a:solidFill>
            </a:endParaRPr>
          </a:p>
          <a:p>
            <a:pPr algn="just"/>
            <a:r>
              <a:rPr lang="ru-RU" sz="2000" b="1" dirty="0" smtClean="0">
                <a:solidFill>
                  <a:schemeClr val="bg2">
                    <a:lumMod val="75000"/>
                  </a:schemeClr>
                </a:solidFill>
              </a:rPr>
              <a:t>По </a:t>
            </a:r>
            <a:r>
              <a:rPr lang="ru-RU" sz="2000" b="1" dirty="0">
                <a:solidFill>
                  <a:schemeClr val="bg2">
                    <a:lumMod val="75000"/>
                  </a:schemeClr>
                </a:solidFill>
              </a:rPr>
              <a:t>мере того, как </a:t>
            </a:r>
            <a:r>
              <a:rPr lang="ru-RU" sz="2000" b="1" dirty="0" smtClean="0">
                <a:solidFill>
                  <a:schemeClr val="bg2">
                    <a:lumMod val="75000"/>
                  </a:schemeClr>
                </a:solidFill>
              </a:rPr>
              <a:t>человек переходил </a:t>
            </a:r>
            <a:r>
              <a:rPr lang="ru-RU" sz="2000" b="1" dirty="0">
                <a:solidFill>
                  <a:schemeClr val="bg2">
                    <a:lumMod val="75000"/>
                  </a:schemeClr>
                </a:solidFill>
              </a:rPr>
              <a:t>к оседлому образу жизни, значение охоты постепенно падало, потому что появились прирученные человеком домашние животные. Но одомашнить рыбу человеку еще долго не удавалось, поэтому рыболовство всегда играло очень важную роль. Конечно, способы ловли рыбы все более совершенствовались. И уже на древнеегипетских фресках мы видим целые картины, рисующие нам ловлю рыбы. На многих рисунках изображены люди в лодках с орудиями, напоминающими удочку</a:t>
            </a:r>
            <a:r>
              <a:rPr lang="ru-RU" sz="2000" b="1" dirty="0" smtClean="0">
                <a:solidFill>
                  <a:schemeClr val="bg2">
                    <a:lumMod val="75000"/>
                  </a:schemeClr>
                </a:solidFill>
              </a:rPr>
              <a:t>. </a:t>
            </a:r>
            <a:endParaRPr lang="ru-RU" sz="2000" b="1" dirty="0">
              <a:solidFill>
                <a:schemeClr val="bg2">
                  <a:lumMod val="75000"/>
                </a:schemeClr>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365" y="3581934"/>
            <a:ext cx="3726213" cy="153348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100754"/>
            <a:ext cx="3703503" cy="2495839"/>
          </a:xfrm>
          <a:prstGeom prst="rect">
            <a:avLst/>
          </a:prstGeom>
        </p:spPr>
      </p:pic>
    </p:spTree>
    <p:extLst>
      <p:ext uri="{BB962C8B-B14F-4D97-AF65-F5344CB8AC3E}">
        <p14:creationId xmlns:p14="http://schemas.microsoft.com/office/powerpoint/2010/main" val="1051438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3356992"/>
            <a:ext cx="3121152" cy="2602992"/>
          </a:xfrm>
        </p:spPr>
      </p:pic>
      <p:sp>
        <p:nvSpPr>
          <p:cNvPr id="5" name="Прямоугольник 4"/>
          <p:cNvSpPr/>
          <p:nvPr/>
        </p:nvSpPr>
        <p:spPr>
          <a:xfrm>
            <a:off x="323528" y="44624"/>
            <a:ext cx="8532948" cy="3108543"/>
          </a:xfrm>
          <a:prstGeom prst="rect">
            <a:avLst/>
          </a:prstGeom>
        </p:spPr>
        <p:txBody>
          <a:bodyPr wrap="square">
            <a:spAutoFit/>
          </a:bodyPr>
          <a:lstStyle/>
          <a:p>
            <a:pPr algn="just"/>
            <a:r>
              <a:rPr lang="ru-RU" sz="2800" b="1" dirty="0">
                <a:solidFill>
                  <a:schemeClr val="bg2">
                    <a:lumMod val="75000"/>
                  </a:schemeClr>
                </a:solidFill>
              </a:rPr>
              <a:t>Удочка в том виде, которой мы ее привыкли видеть, появилась гораздо позднее. Около 30 тысяч лет назад, в эпоху неолита, стали известны первые крючки, сделанные из камня и выточенные из кости животных. Крючки вероятнее всего привязывались к леске, которая изготавливалась из жил разных животных, из лиан растений.</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3356992"/>
            <a:ext cx="3946039" cy="2466274"/>
          </a:xfrm>
          <a:prstGeom prst="rect">
            <a:avLst/>
          </a:prstGeom>
        </p:spPr>
      </p:pic>
    </p:spTree>
    <p:extLst>
      <p:ext uri="{BB962C8B-B14F-4D97-AF65-F5344CB8AC3E}">
        <p14:creationId xmlns:p14="http://schemas.microsoft.com/office/powerpoint/2010/main" val="571517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9851"/>
            <a:ext cx="3384376" cy="253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2708920"/>
            <a:ext cx="8591578" cy="3539430"/>
          </a:xfrm>
          <a:prstGeom prst="rect">
            <a:avLst/>
          </a:prstGeom>
        </p:spPr>
        <p:txBody>
          <a:bodyPr wrap="square">
            <a:spAutoFit/>
          </a:bodyPr>
          <a:lstStyle/>
          <a:p>
            <a:pPr marL="274320" lvl="0" indent="-274320" algn="just">
              <a:spcBef>
                <a:spcPct val="20000"/>
              </a:spcBef>
              <a:buClr>
                <a:srgbClr val="31B6FD"/>
              </a:buClr>
              <a:buSzPct val="100000"/>
              <a:buFont typeface="Symbol" pitchFamily="18" charset="2"/>
              <a:buChar char=""/>
            </a:pPr>
            <a:r>
              <a:rPr lang="ru-RU" sz="2800" b="1" dirty="0">
                <a:solidFill>
                  <a:schemeClr val="bg2">
                    <a:lumMod val="75000"/>
                  </a:schemeClr>
                </a:solidFill>
              </a:rPr>
              <a:t>рыбная ловля как спорт, то есть спортивная рыбалка появились в Древней Греции и немного позже – в Древнем Риме, рыбная ловля была уже возведена в ранг искусства и развлечения аристократов, по крайней мере, имеются письменные упоминания о рыболовных состязаниях уже с удилищами и леской из конского волоса. </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61642"/>
            <a:ext cx="2801888" cy="2134105"/>
          </a:xfrm>
          <a:prstGeom prst="rect">
            <a:avLst/>
          </a:prstGeom>
        </p:spPr>
      </p:pic>
    </p:spTree>
    <p:extLst>
      <p:ext uri="{BB962C8B-B14F-4D97-AF65-F5344CB8AC3E}">
        <p14:creationId xmlns:p14="http://schemas.microsoft.com/office/powerpoint/2010/main" val="1665449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950</Words>
  <Application>Microsoft Office PowerPoint</Application>
  <PresentationFormat>Экран (4:3)</PresentationFormat>
  <Paragraphs>106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«Ловись рыбка большая и маленькая»</dc:title>
  <dc:creator>user</dc:creator>
  <cp:lastModifiedBy>Юрий</cp:lastModifiedBy>
  <cp:revision>59</cp:revision>
  <cp:lastPrinted>2019-01-14T17:20:14Z</cp:lastPrinted>
  <dcterms:created xsi:type="dcterms:W3CDTF">2019-01-09T18:27:43Z</dcterms:created>
  <dcterms:modified xsi:type="dcterms:W3CDTF">2019-01-15T10:39:03Z</dcterms:modified>
</cp:coreProperties>
</file>