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8" r:id="rId5"/>
    <p:sldId id="259" r:id="rId6"/>
    <p:sldId id="258" r:id="rId7"/>
    <p:sldId id="260" r:id="rId8"/>
    <p:sldId id="262" r:id="rId9"/>
    <p:sldId id="263" r:id="rId10"/>
    <p:sldId id="264" r:id="rId11"/>
    <p:sldId id="265" r:id="rId12"/>
    <p:sldId id="269" r:id="rId13"/>
    <p:sldId id="271" r:id="rId14"/>
    <p:sldId id="272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80" y="4120595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8825" y="5036825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6BA42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443836"/>
            <a:ext cx="6710784" cy="4275740"/>
          </a:xfrm>
        </p:spPr>
        <p:txBody>
          <a:bodyPr/>
          <a:lstStyle>
            <a:lvl1pPr>
              <a:defRPr sz="2800">
                <a:solidFill>
                  <a:srgbClr val="6BA42C"/>
                </a:solidFill>
              </a:defRPr>
            </a:lvl1pPr>
            <a:lvl2pPr>
              <a:defRPr>
                <a:solidFill>
                  <a:srgbClr val="6BA42C"/>
                </a:solidFill>
              </a:defRPr>
            </a:lvl2pPr>
            <a:lvl3pPr>
              <a:defRPr>
                <a:solidFill>
                  <a:srgbClr val="6BA42C"/>
                </a:solidFill>
              </a:defRPr>
            </a:lvl3pPr>
            <a:lvl4pPr>
              <a:defRPr>
                <a:solidFill>
                  <a:srgbClr val="6BA42C"/>
                </a:solidFill>
              </a:defRPr>
            </a:lvl4pPr>
            <a:lvl5pPr>
              <a:defRPr>
                <a:solidFill>
                  <a:srgbClr val="6BA42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BA4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rgbClr val="6BA42C"/>
                </a:solidFill>
              </a:defRPr>
            </a:lvl1pPr>
            <a:lvl2pPr>
              <a:defRPr sz="2000">
                <a:solidFill>
                  <a:srgbClr val="6BA42C"/>
                </a:solidFill>
              </a:defRPr>
            </a:lvl2pPr>
            <a:lvl3pPr>
              <a:defRPr sz="1800">
                <a:solidFill>
                  <a:srgbClr val="6BA42C"/>
                </a:solidFill>
              </a:defRPr>
            </a:lvl3pPr>
            <a:lvl4pPr>
              <a:defRPr sz="1600">
                <a:solidFill>
                  <a:srgbClr val="6BA42C"/>
                </a:solidFill>
              </a:defRPr>
            </a:lvl4pPr>
            <a:lvl5pPr>
              <a:defRPr sz="1600">
                <a:solidFill>
                  <a:srgbClr val="6BA42C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Grp="1" noChangeArrowheads="1" noChangeShapeType="1" noTextEdit="1"/>
          </p:cNvSpPr>
          <p:nvPr>
            <p:ph type="subTitle" idx="1"/>
          </p:nvPr>
        </p:nvSpPr>
        <p:spPr bwMode="auto">
          <a:xfrm>
            <a:off x="3961180" y="4956050"/>
            <a:ext cx="5039265" cy="1374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r>
              <a:rPr lang="ru-RU" sz="1800" kern="10" dirty="0" smtClean="0">
                <a:ln w="1905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50000">
                      <a:srgbClr val="0066CC">
                        <a:gamma/>
                        <a:shade val="46275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Автор  :  ученик 3 «в" класса </a:t>
            </a:r>
          </a:p>
          <a:p>
            <a:r>
              <a:rPr lang="ru-RU" sz="1800" kern="10" dirty="0" smtClean="0">
                <a:ln w="1905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50000">
                      <a:srgbClr val="0066CC">
                        <a:gamma/>
                        <a:shade val="46275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Кузнецов Михаил</a:t>
            </a:r>
            <a:endParaRPr lang="ru-RU" sz="1800" kern="10" dirty="0">
              <a:ln w="1905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CC"/>
                  </a:gs>
                  <a:gs pos="50000">
                    <a:srgbClr val="0066CC">
                      <a:gamma/>
                      <a:shade val="46275"/>
                      <a:invGamma/>
                    </a:srgbClr>
                  </a:gs>
                  <a:gs pos="100000">
                    <a:srgbClr val="0066CC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r>
              <a:rPr lang="ru-RU" sz="1800" kern="10" dirty="0">
                <a:ln w="1905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50000">
                      <a:srgbClr val="0066CC">
                        <a:gamma/>
                        <a:shade val="46275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Руководитель </a:t>
            </a:r>
            <a:r>
              <a:rPr lang="ru-RU" sz="1800" kern="10" dirty="0" smtClean="0">
                <a:ln w="1905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50000">
                      <a:srgbClr val="0066CC">
                        <a:gamma/>
                        <a:shade val="46275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: Кормилина И.Н.</a:t>
            </a:r>
            <a:endParaRPr lang="ru-RU" sz="1800" kern="10" dirty="0">
              <a:ln w="19050">
                <a:solidFill>
                  <a:srgbClr val="66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CC"/>
                  </a:gs>
                  <a:gs pos="50000">
                    <a:srgbClr val="0066CC">
                      <a:gamma/>
                      <a:shade val="46275"/>
                      <a:invGamma/>
                    </a:srgbClr>
                  </a:gs>
                  <a:gs pos="100000">
                    <a:srgbClr val="0066CC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r>
              <a:rPr lang="ru-RU" sz="1800" kern="10" dirty="0">
                <a:ln w="19050">
                  <a:solidFill>
                    <a:srgbClr val="66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50000">
                      <a:srgbClr val="0066CC">
                        <a:gamma/>
                        <a:shade val="46275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учитель начальных классов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66590" y="2512770"/>
            <a:ext cx="4733855" cy="1985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400" b="1" i="1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0700" b="1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Исследовательский </a:t>
            </a:r>
            <a:r>
              <a:rPr kumimoji="0" lang="ru-RU" sz="10700" b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«Хитрости маскировки насекомых</a:t>
            </a:r>
            <a:endParaRPr kumimoji="0" lang="ru-RU" sz="10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9" name="Zvuki_prirody_-_Zvuki_prirody_gitara_flej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55" y="6177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54375" y="374900"/>
            <a:ext cx="7940660" cy="37985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Ещё один вид мимикрии – это ядовитый цвет насекомых. Насекомые некоторых видов наделены пестрой демонстрационной (угрожающей) </a:t>
            </a:r>
            <a:r>
              <a:rPr lang="ru-RU" sz="20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окраской. </a:t>
            </a:r>
            <a:r>
              <a:rPr lang="ru-RU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Их яркая окраска — своеобразное предупреждение — Не трогай меня! Опасно для жизни! </a:t>
            </a:r>
            <a:endParaRPr lang="ru-RU" sz="2000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0" indent="0" algn="ctr">
              <a:buNone/>
            </a:pPr>
            <a:r>
              <a:rPr lang="ru-RU" sz="20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Это </a:t>
            </a:r>
            <a:r>
              <a:rPr lang="ru-RU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относится и к жуку божьей </a:t>
            </a:r>
            <a:r>
              <a:rPr lang="ru-RU" sz="20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коровке. Такая </a:t>
            </a:r>
            <a:r>
              <a:rPr lang="ru-RU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форма защиты называется предупреждающей, и настолько эффективна, что многочисленные неядовитые виды переняли внешность этих несъедобных, бросающихся в глаза животных, а потому хищники опасаются их трогать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83" y="4192526"/>
            <a:ext cx="2892899" cy="244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98" y="3429000"/>
            <a:ext cx="3656380" cy="228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07" y="1748127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54758" y="222195"/>
            <a:ext cx="41230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Еще одна хитрость, к которой прибегают беззащитные бабочки и некоторые мухи, - это притвориться другим насекомым, по возможности опасным. Широко распространено подражание жалоносным насекомым. </a:t>
            </a:r>
            <a:r>
              <a:rPr lang="ru-RU" sz="20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У </a:t>
            </a:r>
            <a:r>
              <a:rPr lang="ru-RU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одних насекомых сходство очень велико, у других ограничено лишь окраской, но и в том и другом случае оно защищает их от многих птиц.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222195"/>
            <a:ext cx="2443280" cy="286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226" y="3734410"/>
            <a:ext cx="3476626" cy="292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06" y="851140"/>
            <a:ext cx="30480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25" y="65405"/>
            <a:ext cx="2369697" cy="1777273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48965" y="222195"/>
            <a:ext cx="4581150" cy="122164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Работая над проектом,</a:t>
            </a:r>
            <a:br>
              <a:rPr lang="ru-RU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был проведен социологический опрос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1" y="1749245"/>
            <a:ext cx="822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10" y="2512770"/>
            <a:ext cx="3248573" cy="398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0" y="2397552"/>
            <a:ext cx="3359510" cy="406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5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03065" y="274638"/>
            <a:ext cx="549737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социологического опроса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1" y="179760"/>
            <a:ext cx="2137870" cy="144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3382" y="1596540"/>
            <a:ext cx="8856889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</a:rPr>
              <a:t>       Опрос проводился среди обучающихся </a:t>
            </a:r>
            <a:r>
              <a:rPr lang="ru-RU" dirty="0" smtClean="0">
                <a:latin typeface="Times New Roman" pitchFamily="18" charset="0"/>
              </a:rPr>
              <a:t>3 </a:t>
            </a:r>
            <a:r>
              <a:rPr lang="ru-RU" dirty="0" smtClean="0">
                <a:latin typeface="Times New Roman" pitchFamily="18" charset="0"/>
              </a:rPr>
              <a:t>«в» класса нашей школы, моих одноклассников. Благодаря опросу, я выяснил, что не все знают о способах маскировки насекомых.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</a:rPr>
              <a:t>          Поэтому возникла необходимость посвятить этой теме ближайший классный час.</a:t>
            </a:r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7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61" y="1901950"/>
            <a:ext cx="8794926" cy="11430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Анализируя результаты моего исследования</a:t>
            </a:r>
            <a:r>
              <a:rPr lang="ru-RU" sz="2400" dirty="0" smtClean="0">
                <a:solidFill>
                  <a:srgbClr val="00B050"/>
                </a:solidFill>
              </a:rPr>
              <a:t>,  </a:t>
            </a:r>
            <a:r>
              <a:rPr lang="ru-RU" sz="2400" dirty="0">
                <a:solidFill>
                  <a:srgbClr val="00B050"/>
                </a:solidFill>
              </a:rPr>
              <a:t>делаю следующие выводы:</a:t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dirty="0">
                <a:solidFill>
                  <a:srgbClr val="00B050"/>
                </a:solidFill>
              </a:rPr>
              <a:t>     </a:t>
            </a:r>
            <a:r>
              <a:rPr lang="ru-RU" sz="2400" dirty="0" smtClean="0">
                <a:solidFill>
                  <a:srgbClr val="00B050"/>
                </a:solidFill>
              </a:rPr>
              <a:t>Моя </a:t>
            </a:r>
            <a:r>
              <a:rPr lang="ru-RU" sz="2400" dirty="0">
                <a:solidFill>
                  <a:srgbClr val="00B050"/>
                </a:solidFill>
              </a:rPr>
              <a:t>гипотеза о том, что </a:t>
            </a:r>
            <a:r>
              <a:rPr lang="ru-RU" sz="2400" dirty="0">
                <a:solidFill>
                  <a:schemeClr val="tx1"/>
                </a:solidFill>
              </a:rPr>
              <a:t>многие виды насекомых не могли бы существовать без маскировки под свою среду </a:t>
            </a:r>
            <a:r>
              <a:rPr lang="ru-RU" sz="2400" dirty="0" smtClean="0">
                <a:solidFill>
                  <a:schemeClr val="tx1"/>
                </a:solidFill>
              </a:rPr>
              <a:t>обитания полностью подтвердилась. В </a:t>
            </a:r>
            <a:r>
              <a:rPr lang="ru-RU" sz="2400" dirty="0">
                <a:solidFill>
                  <a:schemeClr val="tx1"/>
                </a:solidFill>
              </a:rPr>
              <a:t>дикой природе выживание насекомых может стать сложнейшей задачей, особенно, если </a:t>
            </a:r>
            <a:r>
              <a:rPr lang="ru-RU" sz="2400" dirty="0" smtClean="0">
                <a:solidFill>
                  <a:schemeClr val="tx1"/>
                </a:solidFill>
              </a:rPr>
              <a:t>они </a:t>
            </a:r>
            <a:r>
              <a:rPr lang="ru-RU" sz="2400" dirty="0">
                <a:solidFill>
                  <a:schemeClr val="tx1"/>
                </a:solidFill>
              </a:rPr>
              <a:t>меньше или медленнее своих врагов.</a:t>
            </a:r>
            <a:r>
              <a:rPr lang="ru-RU" sz="2400" dirty="0">
                <a:solidFill>
                  <a:srgbClr val="00B050"/>
                </a:solidFill>
              </a:rPr>
              <a:t/>
            </a:r>
            <a:br>
              <a:rPr lang="ru-RU" sz="2400" dirty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     </a:t>
            </a:r>
            <a:r>
              <a:rPr lang="ru-RU" sz="24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  <a:r>
              <a:rPr lang="ru-RU" sz="2400" u="sng" dirty="0" smtClean="0">
                <a:solidFill>
                  <a:srgbClr val="00B050"/>
                </a:solidFill>
              </a:rPr>
              <a:t>: </a:t>
            </a:r>
            <a:r>
              <a:rPr lang="ru-RU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бы насекомое не имело маскировки и не умело бы прятаться, то стало бы легкой добычей для своих врагов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Поэтому многие </a:t>
            </a:r>
            <a:r>
              <a:rPr lang="ru-RU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выработали в себе разные способы камуфляжа, </a:t>
            </a: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природа </a:t>
            </a:r>
            <a:r>
              <a:rPr lang="ru-RU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позаботилась и постаралась наделить способностью прятаться почти каждого</a:t>
            </a:r>
            <a:r>
              <a:rPr lang="ru-RU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>
                <a:solidFill>
                  <a:srgbClr val="00B050"/>
                </a:solidFill>
              </a:rPr>
              <a:t> </a:t>
            </a:r>
            <a:r>
              <a:rPr lang="ru-RU" sz="2400" dirty="0" smtClean="0">
                <a:solidFill>
                  <a:srgbClr val="00B050"/>
                </a:solidFill>
              </a:rPr>
              <a:t>    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24871" y="4412528"/>
            <a:ext cx="65663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</a:t>
            </a:r>
            <a:r>
              <a:rPr lang="ru-RU" sz="2200" b="1" dirty="0" smtClean="0"/>
              <a:t>А ещё, очень </a:t>
            </a:r>
            <a:r>
              <a:rPr lang="ru-RU" sz="2200" b="1" dirty="0"/>
              <a:t>важно, чтобы </a:t>
            </a:r>
            <a:r>
              <a:rPr lang="ru-RU" sz="2200" b="1" dirty="0" smtClean="0"/>
              <a:t>насекомые, </a:t>
            </a:r>
            <a:r>
              <a:rPr lang="ru-RU" sz="2200" b="1" dirty="0"/>
              <a:t>эти прекрасные создания, неустанные труженики, полные для человека притягательных тайн, жили счастливо на нашей Земле! Ведь там, где плохо нашим соседям по планете, плохо и нам самим. </a:t>
            </a:r>
            <a:endParaRPr lang="ru-RU" sz="2200" b="1" dirty="0" smtClean="0"/>
          </a:p>
          <a:p>
            <a:r>
              <a:rPr lang="ru-RU" sz="2200" b="1" dirty="0"/>
              <a:t> </a:t>
            </a:r>
            <a:r>
              <a:rPr lang="ru-RU" sz="2200" b="1" dirty="0" smtClean="0"/>
              <a:t>         И</a:t>
            </a:r>
            <a:r>
              <a:rPr lang="ru-RU" sz="2200" b="1" dirty="0"/>
              <a:t>, спасая их, мы спасаем самих себя. </a:t>
            </a:r>
          </a:p>
        </p:txBody>
      </p:sp>
    </p:spTree>
    <p:extLst>
      <p:ext uri="{BB962C8B-B14F-4D97-AF65-F5344CB8AC3E}">
        <p14:creationId xmlns:p14="http://schemas.microsoft.com/office/powerpoint/2010/main" val="16230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5" y="680310"/>
            <a:ext cx="3893946" cy="5192640"/>
          </a:xfrm>
        </p:spPr>
      </p:pic>
      <p:sp>
        <p:nvSpPr>
          <p:cNvPr id="8" name="TextBox 7"/>
          <p:cNvSpPr txBox="1"/>
          <p:nvPr/>
        </p:nvSpPr>
        <p:spPr>
          <a:xfrm>
            <a:off x="296260" y="1901950"/>
            <a:ext cx="4886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rgbClr val="6BA42C"/>
                </a:solidFill>
                <a:latin typeface="Candara" pitchFamily="34" charset="0"/>
              </a:rPr>
              <a:t>СПАСИБО ЗА ВНИМАНИЕ!</a:t>
            </a:r>
            <a:endParaRPr lang="ru-RU" sz="6000" i="1" dirty="0">
              <a:solidFill>
                <a:srgbClr val="6BA42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965" y="25843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</a:t>
            </a:r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</a:t>
            </a: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3200" dirty="0">
                <a:solidFill>
                  <a:schemeClr val="tx1"/>
                </a:solidFill>
              </a:rPr>
              <a:t>рассмотреть способы маскировки </a:t>
            </a:r>
            <a:r>
              <a:rPr lang="ru-RU" sz="3200" dirty="0" smtClean="0">
                <a:solidFill>
                  <a:schemeClr val="tx1"/>
                </a:solidFill>
              </a:rPr>
              <a:t>насекомых </a:t>
            </a:r>
            <a:r>
              <a:rPr lang="ru-RU" sz="3200" dirty="0">
                <a:solidFill>
                  <a:schemeClr val="tx1"/>
                </a:solidFill>
              </a:rPr>
              <a:t>в среде обитания.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669" y="1291130"/>
            <a:ext cx="839877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Задачи: </a:t>
            </a:r>
            <a:endParaRPr kumimoji="0" lang="ru-RU" sz="3200" b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изучить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литературу по теме;</a:t>
            </a:r>
          </a:p>
          <a:p>
            <a:pPr marL="457200" indent="-457200">
              <a:buFont typeface="Courier New" pitchFamily="49" charset="0"/>
              <a:buChar char="o"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провести опрос и </a:t>
            </a:r>
            <a:r>
              <a:rPr lang="ru-RU" sz="3200" kern="0" dirty="0" smtClean="0">
                <a:solidFill>
                  <a:sysClr val="windowText" lastClr="000000"/>
                </a:solidFill>
              </a:rPr>
              <a:t>сделать </a:t>
            </a:r>
            <a:r>
              <a:rPr lang="ru-RU" sz="3200" kern="0" dirty="0">
                <a:solidFill>
                  <a:sysClr val="windowText" lastClr="000000"/>
                </a:solidFill>
              </a:rPr>
              <a:t>выводы по результатам опроса;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изучить способы маскировки насекомых на фотоматериалах;</a:t>
            </a:r>
          </a:p>
          <a:p>
            <a:pPr marL="457200" lvl="0" indent="-457200">
              <a:buFont typeface="Courier New" pitchFamily="49" charset="0"/>
              <a:buChar char="o"/>
            </a:pPr>
            <a:r>
              <a:rPr lang="ru-RU" sz="3200" kern="0" dirty="0" smtClean="0">
                <a:solidFill>
                  <a:sysClr val="windowText" lastClr="000000"/>
                </a:solidFill>
              </a:rPr>
              <a:t>рассказать одноклассникам о проделанной работе и сделанных выводах.</a:t>
            </a:r>
          </a:p>
          <a:p>
            <a:pPr marL="457200" lvl="0" indent="-457200">
              <a:buFont typeface="Courier New" pitchFamily="49" charset="0"/>
              <a:buChar char="o"/>
            </a:pPr>
            <a:endParaRPr lang="ru-RU" sz="3200" kern="0" dirty="0">
              <a:solidFill>
                <a:sysClr val="windowText" lastClr="000000"/>
              </a:solidFill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lvl="0"/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lvl="0" indent="-457200">
              <a:buFontTx/>
              <a:buChar char="-"/>
            </a:pP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155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090" y="0"/>
            <a:ext cx="7243096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Актуальность темы:</a:t>
            </a:r>
            <a:endParaRPr lang="en-US" sz="3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5" y="4345229"/>
            <a:ext cx="3817626" cy="240128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39539" y="1771011"/>
            <a:ext cx="6260905" cy="334591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Актуальность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данной темы переоценить сложно. На протяжении всей истории существования человека, он является неотъемлемой частью природы. Так как мы живем в городе, для многих воссоединение с природой кажется проблематично, скучно, а многим просто не хватает на это времени. И многие не знают, что то, что для нас является игрой, для многих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насекомых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способом выживания.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1022" y="833015"/>
            <a:ext cx="6252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«Насекомые </a:t>
            </a:r>
            <a:r>
              <a:rPr lang="ru-RU" dirty="0"/>
              <a:t>сейчас – единственные существа, </a:t>
            </a:r>
          </a:p>
          <a:p>
            <a:r>
              <a:rPr lang="ru-RU" dirty="0"/>
              <a:t>оспаривающие у человека право господства над </a:t>
            </a:r>
            <a:r>
              <a:rPr lang="ru-RU" dirty="0" smtClean="0"/>
              <a:t>планетой»</a:t>
            </a:r>
            <a:endParaRPr lang="ru-RU" dirty="0"/>
          </a:p>
          <a:p>
            <a:pPr algn="r"/>
            <a:r>
              <a:rPr lang="ru-RU" i="1" dirty="0"/>
              <a:t>(У. </a:t>
            </a:r>
            <a:r>
              <a:rPr lang="ru-RU" i="1" dirty="0" err="1"/>
              <a:t>Холлэнд</a:t>
            </a:r>
            <a:r>
              <a:rPr lang="ru-RU" i="1" dirty="0"/>
              <a:t>, энтомолог)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" y="95987"/>
            <a:ext cx="2594763" cy="36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080" y="2665475"/>
            <a:ext cx="7941756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Гипотеза: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многие виды </a:t>
            </a:r>
            <a:r>
              <a:rPr lang="ru-RU" dirty="0" smtClean="0">
                <a:solidFill>
                  <a:schemeClr val="tx1"/>
                </a:solidFill>
              </a:rPr>
              <a:t>насекомых </a:t>
            </a:r>
            <a:r>
              <a:rPr lang="ru-RU" dirty="0">
                <a:solidFill>
                  <a:schemeClr val="tx1"/>
                </a:solidFill>
              </a:rPr>
              <a:t>не могли бы существовать без маскировки под свою среду обитания (без </a:t>
            </a:r>
            <a:r>
              <a:rPr lang="ru-RU" dirty="0" smtClean="0">
                <a:solidFill>
                  <a:schemeClr val="tx1"/>
                </a:solidFill>
              </a:rPr>
              <a:t>хитростей и  «игр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smtClean="0">
                <a:solidFill>
                  <a:schemeClr val="tx1"/>
                </a:solidFill>
              </a:rPr>
              <a:t>прятки»)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исследования: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1) </a:t>
            </a:r>
            <a:r>
              <a:rPr lang="ru-RU" dirty="0" smtClean="0">
                <a:solidFill>
                  <a:schemeClr val="tx1"/>
                </a:solidFill>
              </a:rPr>
              <a:t>сравнение; </a:t>
            </a:r>
            <a:r>
              <a:rPr lang="ru-RU" dirty="0">
                <a:solidFill>
                  <a:schemeClr val="tx1"/>
                </a:solidFill>
              </a:rPr>
              <a:t>2) наблюдение; </a:t>
            </a:r>
            <a:r>
              <a:rPr lang="ru-RU" dirty="0" smtClean="0">
                <a:solidFill>
                  <a:schemeClr val="tx1"/>
                </a:solidFill>
              </a:rPr>
              <a:t>3</a:t>
            </a:r>
            <a:r>
              <a:rPr lang="ru-RU" dirty="0">
                <a:solidFill>
                  <a:schemeClr val="tx1"/>
                </a:solidFill>
              </a:rPr>
              <a:t>) анализ; </a:t>
            </a:r>
            <a:r>
              <a:rPr lang="ru-RU" dirty="0" smtClean="0">
                <a:solidFill>
                  <a:schemeClr val="tx1"/>
                </a:solidFill>
              </a:rPr>
              <a:t>4)опрос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исследования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 smtClean="0">
                <a:solidFill>
                  <a:schemeClr val="tx1"/>
                </a:solidFill>
              </a:rPr>
              <a:t>насекомые, </a:t>
            </a:r>
            <a:r>
              <a:rPr lang="ru-RU" dirty="0">
                <a:solidFill>
                  <a:schemeClr val="tx1"/>
                </a:solidFill>
              </a:rPr>
              <a:t>среда </a:t>
            </a:r>
            <a:r>
              <a:rPr lang="ru-RU" dirty="0" smtClean="0">
                <a:solidFill>
                  <a:schemeClr val="tx1"/>
                </a:solidFill>
              </a:rPr>
              <a:t>обитания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          </a:t>
            </a: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исследования</a:t>
            </a:r>
            <a:r>
              <a:rPr lang="ru-RU" dirty="0">
                <a:solidFill>
                  <a:schemeClr val="tx1"/>
                </a:solidFill>
              </a:rPr>
              <a:t>: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       маскировка  насекомых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6869" y="3123590"/>
            <a:ext cx="6076885" cy="2650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Свойство насекомых подстраиваться, сливаться с окружающим миром имеет </a:t>
            </a:r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название</a:t>
            </a:r>
            <a:endParaRPr lang="en-US" dirty="0" smtClean="0"/>
          </a:p>
        </p:txBody>
      </p:sp>
      <p:pic>
        <p:nvPicPr>
          <p:cNvPr id="2052" name="Picture 4" descr="http://img-fotki.yandex.ru/get/23/klassiksimb.10/0_8fbc_e9a44c12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3604941"/>
            <a:ext cx="2459590" cy="285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log.pocketranger.com/wp-content/uploads/2014/07/269801551_974721760d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0" y="222195"/>
            <a:ext cx="3710506" cy="24798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 rot="10085044">
            <a:off x="4482236" y="4919716"/>
            <a:ext cx="2865335" cy="1091643"/>
          </a:xfrm>
          <a:prstGeom prst="wedgeEllipseCallout">
            <a:avLst>
              <a:gd name="adj1" fmla="val -52412"/>
              <a:gd name="adj2" fmla="val 62500"/>
            </a:avLst>
          </a:prstGeom>
          <a:noFill/>
          <a:ln w="381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628440">
            <a:off x="4892027" y="5173149"/>
            <a:ext cx="2045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мимикрия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08122" y="232531"/>
            <a:ext cx="5191970" cy="137434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Наиболее ярко выраженный случай мимикрии представляют из себя </a:t>
            </a:r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палочники и </a:t>
            </a:r>
            <a:r>
              <a:rPr lang="ru-RU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листотелы</a:t>
            </a:r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(</a:t>
            </a:r>
            <a:r>
              <a:rPr lang="ru-RU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листовидки</a:t>
            </a:r>
            <a:r>
              <a:rPr lang="ru-RU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). </a:t>
            </a:r>
            <a:endParaRPr lang="en-US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22195"/>
            <a:ext cx="3359510" cy="229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65" y="1357347"/>
            <a:ext cx="3359510" cy="251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3"/>
          <p:cNvSpPr>
            <a:spLocks noGrp="1"/>
          </p:cNvSpPr>
          <p:nvPr>
            <p:ph sz="half" idx="2"/>
          </p:nvPr>
        </p:nvSpPr>
        <p:spPr>
          <a:xfrm>
            <a:off x="448965" y="2626450"/>
            <a:ext cx="4040188" cy="1557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Некоторые бабочки и моли часто пользуются цветом и рисунком в целях маскировки.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20" y="3781305"/>
            <a:ext cx="410368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640" y="4192525"/>
            <a:ext cx="3443817" cy="240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4115" y="222194"/>
            <a:ext cx="4736781" cy="229057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Различные виды богомолов, сидя неподвижно на деревьях и кустах, выглядят точь- в-точь как сучочки, листья или цветки, так что даже остроглазые птицы обнаруживают их лишь с большим трудом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115" y="222194"/>
            <a:ext cx="3896831" cy="259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54946" y="297088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Кузнечики тоже научились идеально имитировать листья любой формы и окраски в любом их состоянии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65" y="4227066"/>
            <a:ext cx="2569615" cy="256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94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43555" y="69491"/>
            <a:ext cx="5497380" cy="1221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Некоторые насекомые не прочь воспользоваться своей маскировочной окраской во время охоты. Практически невозможно заметить засевшего в засаде </a:t>
            </a: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паука.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087312"/>
            <a:ext cx="3705848" cy="230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4497935"/>
            <a:ext cx="3292475" cy="219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90" y="0"/>
            <a:ext cx="1905000" cy="25158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28281" y="2054655"/>
            <a:ext cx="50301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Название орхидейного богомола говорит само за себя: его крылышки больше похожи на лепестки экзотического цветка, в котором он прячется в ожидании какой-нибудь незадачливой мошки </a:t>
            </a:r>
          </a:p>
        </p:txBody>
      </p:sp>
    </p:spTree>
    <p:extLst>
      <p:ext uri="{BB962C8B-B14F-4D97-AF65-F5344CB8AC3E}">
        <p14:creationId xmlns:p14="http://schemas.microsoft.com/office/powerpoint/2010/main" val="126190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99662" y="69490"/>
            <a:ext cx="71771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6BA4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К мимикрии относится и устрашение. У многих бабочек на крыльях есть глазки – темные пятна, имитирующие глаза животного. Когда бабочка находится в состоянии покоя, эти пятна незаметны, но как только на неё нападают, она демонстрирует свои «ложные глаза», которые отпугивают противника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2920682"/>
            <a:ext cx="5497380" cy="36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0" y="670064"/>
            <a:ext cx="2430473" cy="225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3556</TotalTime>
  <Words>582</Words>
  <Application>Microsoft Office PowerPoint</Application>
  <PresentationFormat>Экран (4:3)</PresentationFormat>
  <Paragraphs>41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Актуальность темы:</vt:lpstr>
      <vt:lpstr>Гипотеза: многие виды насекомых не могли бы существовать без маскировки под свою среду обитания (без хитростей и  «игр в прятки») Методы исследования: 1) сравнение; 2) наблюдение; 3) анализ; 4)опрос Объект исследования: насекомые, среда обитания            Предмет исследования:                    маскировка  насекомых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Работая над проектом, был проведен социологический опрос </vt:lpstr>
      <vt:lpstr>Результаты социологического опроса</vt:lpstr>
      <vt:lpstr>Анализируя результаты моего исследования,  делаю следующие выводы:      Моя гипотеза о том, что многие виды насекомых не могли бы существовать без маскировки под свою среду обитания полностью подтвердилась. В дикой природе выживание насекомых может стать сложнейшей задачей, особенно, если они меньше или медленнее своих врагов.      Вывод:  если бы насекомое не имело маскировки и не умело бы прятаться, то стало бы легкой добычей для своих врагов. Поэтому многие виды выработали в себе разные способы камуфляжа, а природа позаботилась и постаралась наделить способностью прятаться почти каждого.      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user</cp:lastModifiedBy>
  <cp:revision>44</cp:revision>
  <dcterms:created xsi:type="dcterms:W3CDTF">2013-08-21T19:17:07Z</dcterms:created>
  <dcterms:modified xsi:type="dcterms:W3CDTF">2019-02-19T09:31:42Z</dcterms:modified>
</cp:coreProperties>
</file>