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1"/>
  </p:notesMasterIdLst>
  <p:handoutMasterIdLst>
    <p:handoutMasterId r:id="rId22"/>
  </p:handoutMasterIdLst>
  <p:sldIdLst>
    <p:sldId id="290" r:id="rId2"/>
    <p:sldId id="292" r:id="rId3"/>
    <p:sldId id="293" r:id="rId4"/>
    <p:sldId id="273" r:id="rId5"/>
    <p:sldId id="283" r:id="rId6"/>
    <p:sldId id="314" r:id="rId7"/>
    <p:sldId id="276" r:id="rId8"/>
    <p:sldId id="291" r:id="rId9"/>
    <p:sldId id="288" r:id="rId10"/>
    <p:sldId id="308" r:id="rId11"/>
    <p:sldId id="279" r:id="rId12"/>
    <p:sldId id="286" r:id="rId13"/>
    <p:sldId id="296" r:id="rId14"/>
    <p:sldId id="274" r:id="rId15"/>
    <p:sldId id="295" r:id="rId16"/>
    <p:sldId id="320" r:id="rId17"/>
    <p:sldId id="284" r:id="rId18"/>
    <p:sldId id="312" r:id="rId19"/>
    <p:sldId id="287" r:id="rId20"/>
  </p:sldIdLst>
  <p:sldSz cx="10691813" cy="7559675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="" xmlns:p15="http://schemas.microsoft.com/office/powerpoint/2012/main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42D"/>
    <a:srgbClr val="EBEFF6"/>
    <a:srgbClr val="0048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022" autoAdjust="0"/>
    <p:restoredTop sz="79749" autoAdjust="0"/>
  </p:normalViewPr>
  <p:slideViewPr>
    <p:cSldViewPr snapToGrid="0" showGuides="1">
      <p:cViewPr>
        <p:scale>
          <a:sx n="70" d="100"/>
          <a:sy n="70" d="100"/>
        </p:scale>
        <p:origin x="-1674" y="5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ver\Downloads\first_tour_receipt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Любите ли Вы читать?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CatName val="1"/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люблю читать</c:v>
                </c:pt>
                <c:pt idx="1">
                  <c:v>не люблю читать</c:v>
                </c:pt>
                <c:pt idx="2">
                  <c:v>читаю, если интересно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0.4</c:v>
                </c:pt>
                <c:pt idx="1">
                  <c:v>0.16000000000000009</c:v>
                </c:pt>
                <c:pt idx="2" formatCode="0.00%">
                  <c:v>0.21600000000000008</c:v>
                </c:pt>
                <c:pt idx="3" formatCode="0.00%">
                  <c:v>0.21600000000000008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</a:t>
            </a:r>
            <a:r>
              <a:rPr lang="ru-RU" dirty="0" err="1"/>
              <a:t>тезисно</a:t>
            </a:r>
            <a:r>
              <a:rPr lang="ru-RU" dirty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/>
              <a:t> цветом</a:t>
            </a:r>
            <a:r>
              <a:rPr lang="ru-RU" dirty="0"/>
              <a:t>. Общая длительность этапа и всего проекта обозначается темно-зеленым цветом.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65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78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Раздел "Бюджет проекта" содержит информацию об объеме требуемого для реализации проекта финансового обеспечения и источников финансирования по годам реализации проекта.</a:t>
            </a:r>
          </a:p>
          <a:p>
            <a:r>
              <a:rPr lang="ru-RU" dirty="0"/>
              <a:t>Распределение объема финансовых средств по годам реализации проекта осуществляется в соответствии со сроками выполнения мероприятий проекта и создания результатов проекта.</a:t>
            </a:r>
          </a:p>
          <a:p>
            <a:r>
              <a:rPr lang="ru-RU" dirty="0"/>
              <a:t>В качестве бюджетных источников реализации проекта, при наличии, указываются расходы федерального бюджета, субъектов Российской Федерации, местных бюджетов органов местного самоуправления, расходы государственных внебюджетных фондов Российской Федерации.</a:t>
            </a:r>
          </a:p>
          <a:p>
            <a:r>
              <a:rPr lang="ru-RU" dirty="0"/>
              <a:t>К внебюджетным источникам финансирования проекта, при наличии, относятся средства инвесторов, организаций, фондов и прочие средства, неотраженные в бюджетах органов государственной власти всех уровней.</a:t>
            </a:r>
          </a:p>
          <a:p>
            <a:r>
              <a:rPr lang="ru-RU" dirty="0"/>
              <a:t>Объемы расходов указываются по годам в млн рублей, до двух знаков после запятой.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6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99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Реестр заинтересованных сторон - проектный документ (или его раздел), включающий в себя перечень  людей и организаций, которые могут повлиять на реализацию проекта, либо проект может затронуть их интересы с указанием представителя заинтересованной стороны (ФИО, должность) и ожиданий от реализации проекта, достижения его цели, показателей и результатов</a:t>
            </a:r>
          </a:p>
          <a:p>
            <a:r>
              <a:rPr lang="ru-RU" dirty="0"/>
              <a:t>В разделе "Реестр заинтересованных сторон" рекомендуется указывать перечень федеральных органов исполнительной власти, органов исполнительной власти субъектов Российской Федерации, муниципальных образований и иных бюджетных и внебюджетных организаций, которые могут повлиять на реализацию проекта, либо проект может затронуть их интересы.</a:t>
            </a:r>
          </a:p>
          <a:p>
            <a:r>
              <a:rPr lang="ru-RU" dirty="0"/>
              <a:t>Также указывается представитель заинтересованной стороны </a:t>
            </a:r>
            <a:br>
              <a:rPr lang="ru-RU" dirty="0"/>
            </a:br>
            <a:r>
              <a:rPr lang="ru-RU" dirty="0"/>
              <a:t>(ФИО, должность) и ожидание от реализации проекта, достижения его цели, показателей и результатов.</a:t>
            </a:r>
          </a:p>
          <a:p>
            <a:r>
              <a:rPr lang="ru-RU" dirty="0"/>
              <a:t>В случае если в проекте в качестве заинтересованных сторон выступают все субъекты Российской Федерации, в таблице рекомендуется делать одну соответствующую запись.</a:t>
            </a:r>
          </a:p>
          <a:p>
            <a:r>
              <a:rPr lang="ru-RU" dirty="0"/>
              <a:t>Формирование реестра заинтересованных сторон и их ожиданий от реализации проекта позволяет выявить риски проекта, уточнить перечень результатов проекта, определить исполнителей и соисполнителей мероприятий проекта.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Пример ожидания:</a:t>
            </a:r>
          </a:p>
          <a:p>
            <a:r>
              <a:rPr lang="ru-RU" dirty="0"/>
              <a:t>- Повышения качества образовательных услуг;</a:t>
            </a:r>
          </a:p>
          <a:p>
            <a:r>
              <a:rPr lang="ru-RU" dirty="0"/>
              <a:t>- Снижение уровня преступности в среде учащихся СПО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11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9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9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/>
              <a:t> </a:t>
            </a:r>
            <a:r>
              <a:rPr lang="ru-RU" dirty="0"/>
              <a:t>- столбцами (или наоборот).</a:t>
            </a:r>
          </a:p>
          <a:p>
            <a:r>
              <a:rPr lang="ru-RU" dirty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/>
          </a:p>
          <a:p>
            <a:r>
              <a:rPr lang="ru-RU" dirty="0"/>
              <a:t>1) Ответственный</a:t>
            </a:r>
            <a:r>
              <a:rPr lang="ru-RU" baseline="0" dirty="0"/>
              <a:t> за результат. </a:t>
            </a:r>
            <a:r>
              <a:rPr lang="ru-RU" dirty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/>
          </a:p>
          <a:p>
            <a:r>
              <a:rPr lang="ru-RU" dirty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/>
          </a:p>
          <a:p>
            <a:r>
              <a:rPr lang="ru-RU" dirty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/>
          </a:p>
          <a:p>
            <a:r>
              <a:rPr lang="ru-RU" dirty="0"/>
              <a:t>4) Согласующий. Человек, который участвует в согласовании полученных результатов. Их может быть несколько.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/>
              <a:t> </a:t>
            </a:r>
            <a:r>
              <a:rPr lang="ru-RU" dirty="0"/>
              <a:t>- столбцами (или наоборот).</a:t>
            </a:r>
          </a:p>
          <a:p>
            <a:r>
              <a:rPr lang="ru-RU" dirty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/>
          </a:p>
          <a:p>
            <a:r>
              <a:rPr lang="ru-RU" dirty="0"/>
              <a:t>1) Ответственный</a:t>
            </a:r>
            <a:r>
              <a:rPr lang="ru-RU" baseline="0" dirty="0"/>
              <a:t> за результат. </a:t>
            </a:r>
            <a:r>
              <a:rPr lang="ru-RU" dirty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/>
          </a:p>
          <a:p>
            <a:r>
              <a:rPr lang="ru-RU" dirty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/>
          </a:p>
          <a:p>
            <a:r>
              <a:rPr lang="ru-RU" dirty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/>
          </a:p>
          <a:p>
            <a:r>
              <a:rPr lang="ru-RU" dirty="0"/>
              <a:t>4) Согласующий. Человек, который участвует в согласовании полученных результатов. Их может быть несколько.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 "Ключевые риски и возможности".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Рекомендуется приводить краткое описание 3 - 5 ключевых рисков и возможностей с отражением негативных последствий от наступления риска, а также вероятных позитивных эффектов от ключевых возможностей, включая влияние на показатели проекта. Также указывается перечень мероприятий и мер, которые будут способствовать предупреждению наступления риска, и мероприятий, которые будут способствовать реализации ключевых возможностей.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Формулировка риска должна содержать описание негативных последствий от его наступления, описание факторов или событий, вызывающих возникновение риска (рисковое событие), а также причину их появления.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риска: отсутствие интереса у персонала к проекту приведет к увеличению срока его реализации. Действия по предупреждению риска: разработка новой системы мотивации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перслонала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возможности: повышение качества подготовки специалистов организациями СПО приведет к востребованности выпускников предприятиями других регионов.  Действия по реализации возможности: заключение соглашений между ВУЗами, осуществляющими подготовку IT-специалистов, и IT-технопарками на предмет организации на базе технопарков  практики, целевого обучения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89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Формулировку наименования проекта  (полную) необходимо  выстраивать по схеме &lt;Действие&gt;+&lt;Объект&gt;+&lt;Территория&gt;, где:</a:t>
            </a:r>
          </a:p>
          <a:p>
            <a:r>
              <a:rPr lang="ru-RU" dirty="0"/>
              <a:t>• Действие – одно или несколько слов, обозначающих действие, например: создание, строительство и открытие, внедрение, разработка и т.п.</a:t>
            </a:r>
          </a:p>
          <a:p>
            <a:r>
              <a:rPr lang="ru-RU" dirty="0"/>
              <a:t>• Объект – то, что планируется создать или изменить в ходе реализации проекта</a:t>
            </a:r>
          </a:p>
          <a:p>
            <a:r>
              <a:rPr lang="ru-RU" dirty="0"/>
              <a:t>• Территория – указывается, на какой территории будут выполняться работы проекта</a:t>
            </a:r>
          </a:p>
          <a:p>
            <a:r>
              <a:rPr lang="ru-RU" dirty="0"/>
              <a:t>Например:  «Разработка и внедрение механизма управления кадровым потенциалом в ………(наименование организации СПО)». </a:t>
            </a:r>
          </a:p>
          <a:p>
            <a:r>
              <a:rPr lang="ru-RU" dirty="0"/>
              <a:t>Сокращенное</a:t>
            </a:r>
            <a:r>
              <a:rPr lang="ru-RU" baseline="0" dirty="0"/>
              <a:t> </a:t>
            </a:r>
            <a:r>
              <a:rPr lang="ru-RU" dirty="0"/>
              <a:t>наименование проекта должно содержать не более трех слов и отражать основную суть проекта. Указывается словосочетание, состоящее из 2-3 слов, которое может использоваться в СМИ при освещении проекта. Краткое наименование рекомендуется формулировать в терминах, формирующих позитивный образ проекта.</a:t>
            </a:r>
          </a:p>
          <a:p>
            <a:r>
              <a:rPr lang="ru-RU" dirty="0"/>
              <a:t>Например,</a:t>
            </a:r>
            <a:r>
              <a:rPr lang="ru-RU" baseline="0" dirty="0"/>
              <a:t> «Эффективные кадры для СПО»</a:t>
            </a:r>
          </a:p>
          <a:p>
            <a:endParaRPr lang="ru-RU" baseline="0" dirty="0"/>
          </a:p>
          <a:p>
            <a:r>
              <a:rPr lang="ru-RU" dirty="0"/>
              <a:t>Куратор ФИО и должность (определен решением проектного комитета организации СПО) </a:t>
            </a:r>
          </a:p>
          <a:p>
            <a:r>
              <a:rPr lang="ru-RU" dirty="0"/>
              <a:t>Функциональный заказчик:  ФИО и должность (чаще зам. Директора СПО, в наибольшей степени заинтересованный в результатах проекта) (определен решением Проектного комитета организации СПО) </a:t>
            </a:r>
          </a:p>
          <a:p>
            <a:r>
              <a:rPr lang="ru-RU" dirty="0"/>
              <a:t>Руководитель проекта: ФИО и должность (лицо, наделенное полномочиями и ответственностью по управлению проектом)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23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</a:t>
            </a:r>
            <a:r>
              <a:rPr lang="ru-RU" dirty="0" err="1"/>
              <a:t>тезисно</a:t>
            </a:r>
            <a:r>
              <a:rPr lang="ru-RU" dirty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</a:t>
            </a:r>
            <a:r>
              <a:rPr lang="ru-RU" dirty="0" err="1"/>
              <a:t>тезисно</a:t>
            </a:r>
            <a:r>
              <a:rPr lang="ru-RU" dirty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/>
              <a:t>"Цель проекта"</a:t>
            </a:r>
          </a:p>
          <a:p>
            <a:r>
              <a:rPr lang="ru-RU" dirty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/>
              <a:t>Пример: обеспечить</a:t>
            </a:r>
            <a:r>
              <a:rPr lang="ru-RU" baseline="0" dirty="0"/>
              <a:t> оценку и развитие </a:t>
            </a:r>
            <a:r>
              <a:rPr lang="ru-RU" dirty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/>
          </a:p>
          <a:p>
            <a:r>
              <a:rPr lang="ru-RU" dirty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/>
              <a:t>"Показатели проекта и их значения по годам"</a:t>
            </a:r>
          </a:p>
          <a:p>
            <a:r>
              <a:rPr lang="ru-RU" dirty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/>
              <a:t>Не рекомендуется использовать показатели с нулевым базовым значением.</a:t>
            </a:r>
          </a:p>
          <a:p>
            <a:r>
              <a:rPr lang="ru-RU" dirty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Доля</a:t>
            </a:r>
            <a:r>
              <a:rPr lang="ru-RU" baseline="0" dirty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Доля сотрудников организации СПО,</a:t>
            </a:r>
            <a:r>
              <a:rPr lang="ru-RU" baseline="0" dirty="0"/>
              <a:t> вошедших в кадровый резерв </a:t>
            </a:r>
            <a:endParaRPr lang="ru-RU" dirty="0"/>
          </a:p>
          <a:p>
            <a:r>
              <a:rPr lang="ru-RU" dirty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Охват сотрудников организации СПО мероприятиями,</a:t>
            </a:r>
            <a:r>
              <a:rPr lang="ru-RU" baseline="0" dirty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"Результаты проекта". </a:t>
            </a:r>
          </a:p>
          <a:p>
            <a:r>
              <a:rPr lang="ru-RU" dirty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/>
              <a:t>Пример:</a:t>
            </a:r>
          </a:p>
          <a:p>
            <a:r>
              <a:rPr lang="ru-RU" dirty="0"/>
              <a:t>1. Разработан</a:t>
            </a:r>
            <a:r>
              <a:rPr lang="ru-RU" baseline="0" dirty="0"/>
              <a:t> механизм управления кадровым потенциалом, включающий 5 компонентов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Разработана</a:t>
            </a:r>
            <a:r>
              <a:rPr lang="ru-RU" baseline="0" dirty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Обустроена зона для проведения мероприятий с кадровым</a:t>
            </a:r>
            <a:r>
              <a:rPr lang="ru-RU" baseline="0" dirty="0"/>
              <a:t> резервом</a:t>
            </a:r>
            <a:r>
              <a:rPr lang="ru-RU" dirty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…..</a:t>
            </a:r>
          </a:p>
          <a:p>
            <a:r>
              <a:rPr lang="ru-RU" dirty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/>
              <a:t> реализующая не менее </a:t>
            </a:r>
            <a:r>
              <a:rPr lang="ru-RU" dirty="0"/>
              <a:t> 7</a:t>
            </a:r>
            <a:r>
              <a:rPr lang="ru-RU" baseline="0" dirty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/>
              <a:t>…..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7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25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/>
              <a:t> цветом</a:t>
            </a:r>
            <a:r>
              <a:rPr lang="ru-RU" dirty="0"/>
              <a:t>. Общая длительность этапа и всего проекта обозначается темно-зеленым цветом.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6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17850069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84543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914431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9718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7602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5418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94706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8254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3513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2006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9188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8407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64716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12383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7441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2695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86665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63619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42040488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14337373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6566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4325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35613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935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734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048221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880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8717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36201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245296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0069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8349414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2456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40033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32473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817803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81439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17557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0533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7345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="" xmlns:p14="http://schemas.microsoft.com/office/powerpoint/2010/main" val="25685230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="" xmlns:p14="http://schemas.microsoft.com/office/powerpoint/2010/main" val="34420429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41171917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7840859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8208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7025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6288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6581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5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5;&#1072;&#1083;&#1080;&#1090;&#1080;&#1095;&#1077;&#1089;&#1082;&#1072;&#1103;%20&#1089;&#1087;&#1088;&#1072;&#1074;&#1082;&#1072;%20&#1072;&#1085;&#1082;&#1077;&#1090;&#1080;&#1088;&#1086;&#1074;&#1072;&#1085;&#1080;&#1077;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7;&#1087;&#1088;&#1072;&#1074;&#1082;&#1072;%20&#1086;%20&#1073;&#1080;&#1073;&#1083;&#1080;&#1086;&#1090;&#1077;&#1095;&#1085;&#1086;&#1084;%20&#1092;&#1086;&#1085;&#1076;&#1077;.docx" TargetMode="External"/><Relationship Id="rId4" Type="http://schemas.openxmlformats.org/officeDocument/2006/relationships/hyperlink" Target="&#1072;&#1085;&#1072;&#1083;%20&#1089;&#1087;&#1088;&#1072;&#1074;&#1082;&#1072;%20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945" y="4513094"/>
            <a:ext cx="5345907" cy="353862"/>
          </a:xfrm>
          <a:prstGeom prst="rect">
            <a:avLst/>
          </a:prstGeom>
        </p:spPr>
        <p:txBody>
          <a:bodyPr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3" name="Shape 113"/>
          <p:cNvSpPr>
            <a:spLocks noGrp="1"/>
          </p:cNvSpPr>
          <p:nvPr>
            <p:ph type="title" idx="4294967295"/>
          </p:nvPr>
        </p:nvSpPr>
        <p:spPr>
          <a:xfrm>
            <a:off x="576368" y="1354038"/>
            <a:ext cx="9577387" cy="792814"/>
          </a:xfrm>
          <a:prstGeom prst="rect">
            <a:avLst/>
          </a:prstGeom>
        </p:spPr>
        <p:txBody>
          <a:bodyPr>
            <a:normAutofit/>
          </a:bodyPr>
          <a:lstStyle>
            <a:lvl1pPr defTabSz="630936">
              <a:spcBef>
                <a:spcPts val="200"/>
              </a:spcBef>
              <a:defRPr sz="1104">
                <a:solidFill>
                  <a:srgbClr val="000000"/>
                </a:solidFill>
              </a:defRPr>
            </a:lvl1pPr>
          </a:lstStyle>
          <a:p>
            <a:r>
              <a:rPr lang="ru-RU" sz="1400" dirty="0" smtClean="0"/>
              <a:t>Муниципальное бюджетное общеобразовательное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основная общеобразовательная школа №2</a:t>
            </a:r>
            <a:br>
              <a:rPr lang="ru-RU" sz="1400" dirty="0" smtClean="0"/>
            </a:br>
            <a:endParaRPr sz="1300" dirty="0">
              <a:solidFill>
                <a:schemeClr val="tx1"/>
              </a:solidFill>
            </a:endParaRPr>
          </a:p>
        </p:txBody>
      </p:sp>
      <p:sp>
        <p:nvSpPr>
          <p:cNvPr id="14" name="Shape 121"/>
          <p:cNvSpPr/>
          <p:nvPr/>
        </p:nvSpPr>
        <p:spPr>
          <a:xfrm>
            <a:off x="1252781" y="3153616"/>
            <a:ext cx="8215371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rPr lang="ru-RU" sz="2800" b="1" dirty="0" smtClean="0"/>
              <a:t>Проект</a:t>
            </a:r>
            <a:endParaRPr lang="ru-RU" sz="2800" b="1" dirty="0"/>
          </a:p>
          <a:p>
            <a:pPr algn="ctr">
              <a:defRPr sz="2400"/>
            </a:pPr>
            <a:r>
              <a:rPr sz="2800" b="1" dirty="0" smtClean="0"/>
              <a:t>"</a:t>
            </a:r>
            <a:r>
              <a:rPr lang="ru-RU" sz="2800" b="1" dirty="0" smtClean="0"/>
              <a:t>Книга + Я: школьники в поддержку чтения</a:t>
            </a:r>
            <a:r>
              <a:rPr sz="2800" b="1" dirty="0" smtClean="0"/>
              <a:t>"</a:t>
            </a:r>
            <a:endParaRPr lang="ru-RU" sz="2800" b="1" dirty="0"/>
          </a:p>
          <a:p>
            <a:pPr algn="ctr">
              <a:defRPr sz="2400"/>
            </a:pPr>
            <a:endParaRPr sz="1400" dirty="0"/>
          </a:p>
        </p:txBody>
      </p:sp>
      <p:sp>
        <p:nvSpPr>
          <p:cNvPr id="15" name="Shape 176"/>
          <p:cNvSpPr/>
          <p:nvPr/>
        </p:nvSpPr>
        <p:spPr>
          <a:xfrm>
            <a:off x="5109689" y="4790919"/>
            <a:ext cx="5044066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Участники </a:t>
            </a:r>
            <a:r>
              <a:rPr dirty="0" err="1"/>
              <a:t>команды</a:t>
            </a:r>
            <a:r>
              <a:rPr dirty="0"/>
              <a:t>:</a:t>
            </a:r>
          </a:p>
          <a:p>
            <a:r>
              <a:rPr dirty="0" smtClean="0"/>
              <a:t>ФИО</a:t>
            </a:r>
            <a:r>
              <a:rPr lang="ru-RU" dirty="0" smtClean="0"/>
              <a:t> </a:t>
            </a:r>
            <a:r>
              <a:rPr lang="ru-RU" dirty="0" err="1" smtClean="0"/>
              <a:t>Корзунов</a:t>
            </a:r>
            <a:r>
              <a:rPr lang="ru-RU" dirty="0" smtClean="0"/>
              <a:t> Матвей</a:t>
            </a:r>
            <a:r>
              <a:rPr dirty="0" smtClean="0"/>
              <a:t> </a:t>
            </a:r>
            <a:r>
              <a:rPr lang="ru-RU" dirty="0" smtClean="0"/>
              <a:t>      </a:t>
            </a:r>
            <a:r>
              <a:rPr lang="en-US" dirty="0" smtClean="0"/>
              <a:t>_____________</a:t>
            </a:r>
            <a:endParaRPr lang="ru-RU" dirty="0" smtClean="0"/>
          </a:p>
          <a:p>
            <a:r>
              <a:rPr lang="ru-RU" dirty="0" smtClean="0"/>
              <a:t>ФИО  </a:t>
            </a:r>
            <a:r>
              <a:rPr lang="ru-RU" dirty="0" err="1" smtClean="0"/>
              <a:t>Глухов</a:t>
            </a:r>
            <a:r>
              <a:rPr lang="ru-RU" dirty="0" smtClean="0"/>
              <a:t> Руслан             _____________</a:t>
            </a:r>
          </a:p>
          <a:p>
            <a:r>
              <a:rPr lang="ru-RU" dirty="0" smtClean="0"/>
              <a:t>ФИО  Новосёлов Роман       _____________</a:t>
            </a:r>
          </a:p>
          <a:p>
            <a:r>
              <a:rPr lang="ru-RU" dirty="0" smtClean="0"/>
              <a:t>ФИО  Стрельцов Марсель   _____________</a:t>
            </a:r>
            <a:endParaRPr lang="ru-RU" dirty="0"/>
          </a:p>
          <a:p>
            <a:endParaRPr dirty="0"/>
          </a:p>
          <a:p>
            <a:endParaRPr dirty="0"/>
          </a:p>
        </p:txBody>
      </p:sp>
      <p:sp>
        <p:nvSpPr>
          <p:cNvPr id="16" name="Shape 176"/>
          <p:cNvSpPr/>
          <p:nvPr/>
        </p:nvSpPr>
        <p:spPr>
          <a:xfrm>
            <a:off x="4668209" y="6785601"/>
            <a:ext cx="35281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err="1" smtClean="0"/>
              <a:t>Ковдор</a:t>
            </a:r>
            <a:r>
              <a:rPr lang="ru-RU" dirty="0" smtClean="0"/>
              <a:t>, 2019</a:t>
            </a:r>
            <a:endParaRPr lang="ru-RU" dirty="0"/>
          </a:p>
          <a:p>
            <a:endParaRPr lang="ru-RU" dirty="0"/>
          </a:p>
          <a:p>
            <a:endParaRPr dirty="0"/>
          </a:p>
        </p:txBody>
      </p:sp>
      <p:sp>
        <p:nvSpPr>
          <p:cNvPr id="19" name="Shape 176"/>
          <p:cNvSpPr/>
          <p:nvPr/>
        </p:nvSpPr>
        <p:spPr>
          <a:xfrm>
            <a:off x="80012" y="6796727"/>
            <a:ext cx="101386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  <a:p>
            <a:endParaRPr dirty="0"/>
          </a:p>
        </p:txBody>
      </p:sp>
      <p:sp>
        <p:nvSpPr>
          <p:cNvPr id="20" name="Shape 125"/>
          <p:cNvSpPr/>
          <p:nvPr/>
        </p:nvSpPr>
        <p:spPr>
          <a:xfrm>
            <a:off x="1206843" y="1282599"/>
            <a:ext cx="8643998" cy="7143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176"/>
          <p:cNvSpPr/>
          <p:nvPr/>
        </p:nvSpPr>
        <p:spPr>
          <a:xfrm>
            <a:off x="976364" y="4790919"/>
            <a:ext cx="46898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lang="ru-RU" dirty="0" smtClean="0"/>
          </a:p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0547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10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8597" y="460367"/>
            <a:ext cx="9824608" cy="103882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Укрупненный план-график </a:t>
            </a:r>
            <a:r>
              <a:rPr lang="ru-RU" sz="2400" dirty="0" smtClean="0">
                <a:latin typeface="+mn-lt"/>
              </a:rPr>
              <a:t>проекта 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описание проектного решения, позволяющее запустить изменения, </a:t>
            </a:r>
            <a:r>
              <a:rPr lang="ru-RU" sz="1600" dirty="0" smtClean="0">
                <a:latin typeface="+mn-lt"/>
              </a:rPr>
              <a:t>план </a:t>
            </a:r>
            <a:r>
              <a:rPr lang="ru-RU" sz="1600" dirty="0">
                <a:latin typeface="+mn-lt"/>
              </a:rPr>
              <a:t>организационных изменений)  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="" xmlns:p14="http://schemas.microsoft.com/office/powerpoint/2010/main" val="2567915829"/>
              </p:ext>
            </p:extLst>
          </p:nvPr>
        </p:nvGraphicFramePr>
        <p:xfrm>
          <a:off x="545910" y="1669306"/>
          <a:ext cx="9807295" cy="5432841"/>
        </p:xfrm>
        <a:graphic>
          <a:graphicData uri="http://schemas.openxmlformats.org/drawingml/2006/table">
            <a:tbl>
              <a:tblPr/>
              <a:tblGrid>
                <a:gridCol w="41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63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0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26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29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501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</a:t>
                      </a: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5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Совместные </a:t>
                      </a:r>
                      <a:r>
                        <a:rPr lang="ru-RU" sz="1400" b="1" dirty="0" smtClean="0"/>
                        <a:t>с библиотекой мероприятия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По плану библиотеку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01.02.2019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20.05.2020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Дни информации (информационные часы и обзоры литературы)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По плану библиотеки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20.05.2020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Мероприятия в Неделю детской и юношеской книги (Городской турнир «Знатоки литературы»)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1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26.03.2019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26.03.2019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4.3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Конкурсы, праздники, выставки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По плану библиотеки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01.02.2019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20.05.2020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Школьные мероприятия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312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10.01.2019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20.05.2020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Школьные этапы конкурсов (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Н-р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Всероссийский конкурс сочинений)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В течение</a:t>
                      </a:r>
                      <a:r>
                        <a:rPr lang="ru-RU" sz="1300" b="0" baseline="0" dirty="0" smtClean="0">
                          <a:latin typeface="+mn-lt"/>
                        </a:rPr>
                        <a:t> учебного года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+mn-lt"/>
                      </a:endParaRPr>
                    </a:p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20.05.2020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Школьный этап Всероссийской олимпиады школьников по русскому языку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4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Октябрь 2019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20.05.2020</a:t>
                      </a:r>
                      <a:endParaRPr lang="ru-RU" sz="1300" b="0" dirty="0" smtClean="0">
                        <a:latin typeface="+mn-lt"/>
                      </a:endParaRPr>
                    </a:p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Мини- акции «Читаем вслух», уроки- викторины, уроки- КВН, литературные турниры, праздники, конкурсы и др.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В течение</a:t>
                      </a:r>
                      <a:r>
                        <a:rPr lang="ru-RU" sz="1300" b="0" baseline="0" dirty="0" smtClean="0">
                          <a:latin typeface="+mn-lt"/>
                        </a:rPr>
                        <a:t> учебного года</a:t>
                      </a:r>
                      <a:endParaRPr lang="ru-RU" sz="1300" b="0" dirty="0" smtClean="0">
                        <a:latin typeface="+mn-lt"/>
                      </a:endParaRPr>
                    </a:p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01.02.2019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20.05.2020</a:t>
                      </a:r>
                      <a:endParaRPr lang="ru-RU" sz="1300" b="0" dirty="0" smtClean="0">
                        <a:latin typeface="+mn-lt"/>
                      </a:endParaRPr>
                    </a:p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855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31978" y="254095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Календарный план-график </a:t>
            </a:r>
            <a:r>
              <a:rPr lang="ru-RU" sz="2400" dirty="0" smtClean="0">
                <a:latin typeface="+mn-lt"/>
              </a:rPr>
              <a:t>проекта </a:t>
            </a:r>
            <a:br>
              <a:rPr lang="ru-RU" sz="2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(</a:t>
            </a:r>
            <a:r>
              <a:rPr lang="ru-RU" sz="1400" dirty="0">
                <a:latin typeface="+mn-lt"/>
              </a:rPr>
              <a:t>план реализации проекта, включающий этапы и контрольные точки)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045289"/>
              </p:ext>
            </p:extLst>
          </p:nvPr>
        </p:nvGraphicFramePr>
        <p:xfrm>
          <a:off x="731978" y="835246"/>
          <a:ext cx="9422674" cy="5130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2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3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53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2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1634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(продукта)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работ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продукта и/или документа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Мониторинг читательских интересов школьников и посещаемости школьной библиотеки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251110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Портрет читателя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10.01.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11.01.2019</a:t>
                      </a:r>
                      <a:endParaRPr lang="ru-RU" sz="14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Аналитическая справка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Корзунов</a:t>
                      </a:r>
                      <a:r>
                        <a:rPr lang="ru-RU" sz="1400" dirty="0" smtClean="0"/>
                        <a:t> М.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25">
                <a:tc gridSpan="6">
                  <a:txBody>
                    <a:bodyPr/>
                    <a:lstStyle/>
                    <a:p>
                      <a:r>
                        <a:rPr lang="ru-RU" sz="1400" b="1" dirty="0" smtClean="0"/>
                        <a:t>Проведение исследования «Влияние чтения художественной литературы на развитие речи учащихся»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Языковой портрет школьника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Аналитическая справка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Новосёлов Р.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725">
                <a:tc gridSpan="6"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Совместные </a:t>
                      </a:r>
                      <a:r>
                        <a:rPr lang="ru-RU" sz="1400" b="1" dirty="0" smtClean="0"/>
                        <a:t>с библиотекой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Календарь</a:t>
                      </a:r>
                      <a:r>
                        <a:rPr lang="ru-RU" sz="1400" baseline="0" dirty="0" smtClean="0"/>
                        <a:t> совместных событий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плану библиотеки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20.05.2020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Отчёты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Глухов</a:t>
                      </a:r>
                      <a:r>
                        <a:rPr lang="ru-RU" sz="1400" dirty="0" smtClean="0"/>
                        <a:t> Р., Жукова Д.А.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81">
                <a:tc gridSpan="6"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Школьные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Учебно-методические</a:t>
                      </a:r>
                      <a:r>
                        <a:rPr lang="ru-RU" sz="1400" baseline="0" dirty="0" smtClean="0"/>
                        <a:t> материалы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течение учебного года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20.05.2020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Методические разработки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Жукова Д.А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 результатов мониторинга на разных этапах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17.05.2019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20.05.2020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Аналитическая</a:t>
                      </a:r>
                      <a:r>
                        <a:rPr lang="ru-RU" sz="1400" baseline="0" dirty="0" smtClean="0"/>
                        <a:t> справка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Жукова Д.А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29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01587" y="160339"/>
            <a:ext cx="9514024" cy="4302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Бюджет </a:t>
            </a:r>
            <a:r>
              <a:rPr lang="ru-RU" sz="2400" dirty="0" smtClean="0">
                <a:latin typeface="+mn-lt"/>
              </a:rPr>
              <a:t>проекта </a:t>
            </a:r>
            <a:r>
              <a:rPr lang="ru-RU" sz="1400" dirty="0">
                <a:latin typeface="+mn-lt"/>
              </a:rPr>
              <a:t>(элемент ресурсной карты реализации проекта)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793157"/>
              </p:ext>
            </p:extLst>
          </p:nvPr>
        </p:nvGraphicFramePr>
        <p:xfrm>
          <a:off x="601587" y="629138"/>
          <a:ext cx="8917653" cy="6630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695"/>
                <a:gridCol w="1153590"/>
                <a:gridCol w="15779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965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7399"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результатов (продуктов) и действий (комплекса мероприятий) по их достижению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Бюджетные источники финансирования,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Внебюджетные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4117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Муниципальный бюджет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823">
                <a:tc gridSpan="6"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материально- технической базы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Основные способы пополнения библиотечного фонда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r>
                        <a:rPr lang="ru-RU" sz="1400" dirty="0" smtClean="0"/>
                        <a:t>Подписка на издания (журналы)</a:t>
                      </a:r>
                    </a:p>
                    <a:p>
                      <a:r>
                        <a:rPr lang="ru-RU" sz="1400" dirty="0" smtClean="0"/>
                        <a:t>(журналы</a:t>
                      </a:r>
                      <a:r>
                        <a:rPr lang="ru-RU" sz="1400" baseline="0" dirty="0" smtClean="0"/>
                        <a:t> «Юный Эрудит», «Мир техники для детей», «Юный техник», «Юный натуралист» и др.)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17,7</a:t>
                      </a:r>
                      <a:r>
                        <a:rPr lang="ru-RU" sz="1400" baseline="0" dirty="0" smtClean="0"/>
                        <a:t> (полугодие)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35,5 (год)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Печатные издания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17,7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35,5 (год)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Электронные издания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Аудиовизуальные издания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Вспомогательные</a:t>
                      </a:r>
                      <a:r>
                        <a:rPr lang="ru-RU" sz="1400" dirty="0" smtClean="0"/>
                        <a:t>: </a:t>
                      </a:r>
                    </a:p>
                    <a:p>
                      <a:r>
                        <a:rPr lang="ru-RU" sz="1400" dirty="0" smtClean="0"/>
                        <a:t>Дар</a:t>
                      </a:r>
                    </a:p>
                    <a:p>
                      <a:r>
                        <a:rPr lang="ru-RU" sz="1400" dirty="0" smtClean="0"/>
                        <a:t>Обмен</a:t>
                      </a:r>
                    </a:p>
                    <a:p>
                      <a:r>
                        <a:rPr lang="ru-RU" sz="1400" dirty="0" smtClean="0"/>
                        <a:t>Спонсорская помощь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Ресурсы электронных библиотек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1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35,5 (год)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55,5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230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2000" y="-266010"/>
            <a:ext cx="10157255" cy="178784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Модель </a:t>
            </a:r>
            <a:r>
              <a:rPr lang="ru-RU" sz="2400" dirty="0" smtClean="0">
                <a:latin typeface="+mn-lt"/>
              </a:rPr>
              <a:t>организации выполнения проекта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(описание </a:t>
            </a:r>
            <a:r>
              <a:rPr lang="ru-RU" sz="1400" dirty="0">
                <a:latin typeface="+mn-lt"/>
              </a:rPr>
              <a:t>целевого состояния ПОО в результате внедрения проекта)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785" y="1204994"/>
            <a:ext cx="9853683" cy="4524235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</a:rPr>
              <a:t>	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</a:rPr>
              <a:t>	Качество подготовки выпускников  соответствует ФГОС ООО: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	«</a:t>
            </a:r>
            <a:r>
              <a:rPr lang="ru-RU" sz="1600" dirty="0" err="1" smtClean="0"/>
              <a:t>Метапредметные</a:t>
            </a:r>
            <a:r>
              <a:rPr lang="ru-RU" sz="1600" dirty="0" smtClean="0"/>
              <a:t> результаты освоения основной образовательной программы основного общего образования (умение организовывать учебное сотрудничество и совместную деятельность с учителем и сверстниками; владение устной и письменной речью, монологической контекстной речью и т.д.) Предметные результаты изучения предметной области "Филология". </a:t>
            </a:r>
            <a:endParaRPr lang="ru-RU" sz="1600" dirty="0" smtClean="0">
              <a:cs typeface="Arial" panose="020B0604020202020204" pitchFamily="34" charset="0"/>
            </a:endParaRP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cs typeface="Arial" panose="020B0604020202020204" pitchFamily="34" charset="0"/>
              </a:rPr>
              <a:t>                     </a:t>
            </a:r>
            <a:r>
              <a:rPr lang="ru-RU" sz="1600" dirty="0" smtClean="0"/>
              <a:t>Эффективность проекта позволит обеспечить: 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- развитие читательской компетентности и формирования информационной культуры учащихся, используя урочную и внеурочную деятельность. 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- создание комплекса методических разработок (методические разработки внеурочной деятельности)</a:t>
            </a:r>
          </a:p>
          <a:p>
            <a:r>
              <a:rPr lang="ru-RU" sz="1600" dirty="0" smtClean="0"/>
              <a:t>- положительную динамику мотивации чтения учащихся школы;</a:t>
            </a:r>
          </a:p>
          <a:p>
            <a:r>
              <a:rPr lang="ru-RU" sz="1600" dirty="0" smtClean="0"/>
              <a:t>- рост качества чтения на 20 %; </a:t>
            </a:r>
          </a:p>
          <a:p>
            <a:r>
              <a:rPr lang="ru-RU" sz="1600" dirty="0" smtClean="0"/>
              <a:t>- повышение уровня качественной успеваемости на 2-3%</a:t>
            </a:r>
          </a:p>
          <a:p>
            <a:r>
              <a:rPr lang="ru-RU" sz="1600" dirty="0" smtClean="0"/>
              <a:t>- повышение уровня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универсальных действий 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</a:rPr>
              <a:t>                        Организованы направления работы: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/>
              <a:t> работа с библиотеками; 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/>
              <a:t> работа с родителями;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- Работа с учащимися.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8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74914" y="303642"/>
            <a:ext cx="9505952" cy="720725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Реестр заинтересованных сторон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1553626"/>
              </p:ext>
            </p:extLst>
          </p:nvPr>
        </p:nvGraphicFramePr>
        <p:xfrm>
          <a:off x="674914" y="1110349"/>
          <a:ext cx="9505952" cy="49555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6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9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интересов</a:t>
                      </a:r>
                      <a:b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МБОУ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ООШ № 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Ермачкова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О.И.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директор МБОУ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ООШ № 2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Создание модели образовательного пространства, обеспечивающего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совместную деятельность детей и взрослых на основе общего интереса к книге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МБОУ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ООШ №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Создание банка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методических материалов;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уровня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сформированности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метапредметных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универсальных действий, рост качества чтения на 20%;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уровня качественной успеваемости на 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Общественные организации родителей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Родители, школьники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Овладение культурой чтения, письма, культурой речи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Городская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школьная библиотеки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Заведующие библиотеками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читателей, расширение диапазона читаемой литературы, реализация Концепции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831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46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76529" y="201130"/>
            <a:ext cx="8720138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Коммуникационная </a:t>
            </a:r>
            <a:r>
              <a:rPr lang="ru-RU" sz="2400" dirty="0" smtClean="0">
                <a:latin typeface="+mn-lt"/>
              </a:rPr>
              <a:t>схема </a:t>
            </a:r>
            <a:r>
              <a:rPr lang="ru-RU" sz="2400" dirty="0">
                <a:latin typeface="+mn-lt"/>
              </a:rPr>
              <a:t>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1082062"/>
              </p:ext>
            </p:extLst>
          </p:nvPr>
        </p:nvGraphicFramePr>
        <p:xfrm>
          <a:off x="755830" y="831137"/>
          <a:ext cx="9370809" cy="5814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1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4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1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58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368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06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Обмен информацией о текущем состоянии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Жукова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Д.А.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Участникам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Еженедельно (четверг)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Заседание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06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Информация по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1400" dirty="0" smtClean="0"/>
                        <a:t>Мониторингу читательских интересов школьников и посещаемости школьной библиотеки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» (справка)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Корзунов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М.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Участникам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17.01.2019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Заседание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1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Информация по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</a:rPr>
                        <a:t>п</a:t>
                      </a:r>
                      <a:r>
                        <a:rPr lang="ru-RU" sz="1400" dirty="0" smtClean="0"/>
                        <a:t>роведению исследования «Влияние чтения художественной литературы на развитие речи учащихся»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Новосёлов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Участникам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07.02.2019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Заседание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8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76529" y="201130"/>
            <a:ext cx="8720138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Коммуникационная </a:t>
            </a:r>
            <a:r>
              <a:rPr lang="ru-RU" sz="2400" dirty="0" smtClean="0">
                <a:latin typeface="+mn-lt"/>
              </a:rPr>
              <a:t>схема </a:t>
            </a:r>
            <a:r>
              <a:rPr lang="ru-RU" sz="2400" dirty="0">
                <a:latin typeface="+mn-lt"/>
              </a:rPr>
              <a:t>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1082062"/>
              </p:ext>
            </p:extLst>
          </p:nvPr>
        </p:nvGraphicFramePr>
        <p:xfrm>
          <a:off x="701239" y="1226922"/>
          <a:ext cx="9370809" cy="2973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4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1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58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368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1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Информация по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о</a:t>
                      </a:r>
                      <a:r>
                        <a:rPr lang="ru-RU" sz="1400" dirty="0" smtClean="0"/>
                        <a:t>ценке имеющихся ресурсов: фонд школьной библиотеки, техническая оснащенность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Стрельцов М.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Участникам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24.01.2019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Заседание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1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Приглашение  на совещания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Корзунов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заседания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 2 дней до даты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заседания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Телефонная связь, личное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сообщение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6410" y="298321"/>
            <a:ext cx="9642690" cy="4730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710287"/>
              </p:ext>
            </p:extLst>
          </p:nvPr>
        </p:nvGraphicFramePr>
        <p:xfrm>
          <a:off x="214953" y="877431"/>
          <a:ext cx="9706969" cy="49847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83590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xmlns="" val="3159732909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xmlns="" val="2303140050"/>
                    </a:ext>
                  </a:extLst>
                </a:gridCol>
              </a:tblGrid>
              <a:tr h="394533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и/или документ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подтверждающий достижение результата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1934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 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(Жукова Д.А.)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Корзу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 М.)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Консультант проекта (Старостина В.М.)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Член рабочей группы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Глухов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Р.) 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Член рабочей группы  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Стрель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 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Новосё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лов Р.)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890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ониторинг читательских интересов школьников и посещаемости школьной библиотеки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itchFamily="34" charset="0"/>
                        </a:rPr>
                        <a:t>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itchFamily="34" charset="0"/>
                        </a:rPr>
                        <a:t>С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54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Проведение исследования «Влияние чтения художественной литературы на развитие речи учащихся»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Уч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 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49529"/>
                  </a:ext>
                </a:extLst>
              </a:tr>
              <a:tr h="699235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Оценка имеющихся ресурсов: фонд школьной библиотеки, техническая оснащенность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Уч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184480"/>
                  </a:ext>
                </a:extLst>
              </a:tr>
              <a:tr h="407599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Совместные с библиотекой мероприятия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5962343"/>
              </p:ext>
            </p:extLst>
          </p:nvPr>
        </p:nvGraphicFramePr>
        <p:xfrm>
          <a:off x="538950" y="6343151"/>
          <a:ext cx="9566786" cy="59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:a16="http://schemas.microsoft.com/office/drawing/2014/main" xmlns="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:a16="http://schemas.microsoft.com/office/drawing/2014/main" xmlns="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xmlns="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xmlns="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:a16="http://schemas.microsoft.com/office/drawing/2014/main" xmlns="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xmlns="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xmlns="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xmlns="" val="3421832515"/>
                    </a:ext>
                  </a:extLst>
                </a:gridCol>
              </a:tblGrid>
              <a:tr h="59508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</a:p>
                  </a:txBody>
                  <a:tcPr marL="91103" marR="91103" marT="45551" marB="45551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6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6410" y="298321"/>
            <a:ext cx="9642690" cy="4730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710287"/>
              </p:ext>
            </p:extLst>
          </p:nvPr>
        </p:nvGraphicFramePr>
        <p:xfrm>
          <a:off x="228601" y="766443"/>
          <a:ext cx="9720617" cy="40947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3465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1214651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818865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  <a:gridCol w="968992">
                  <a:extLst>
                    <a:ext uri="{9D8B030D-6E8A-4147-A177-3AD203B41FA5}">
                      <a16:colId xmlns:a16="http://schemas.microsoft.com/office/drawing/2014/main" xmlns="" val="3159732909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xmlns="" val="2303140050"/>
                    </a:ext>
                  </a:extLst>
                </a:gridCol>
              </a:tblGrid>
              <a:tr h="394533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и/или документ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подтверждающий достижение результата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1934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 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(Жукова Д.А.)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Корзу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 М.)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Консультант проекта (Старостина В.М.)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Глухов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Р.) 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Член рабочей группы  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Стрель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 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Новосё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лов Р.)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699235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Школьные 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</a:rPr>
                        <a:t>Уч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</a:rPr>
                        <a:t>Уч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+mn-lt"/>
                        </a:rPr>
                        <a:t>Уч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699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Анализ результатов мониторинга на разных этапах реализации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4952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5962343"/>
              </p:ext>
            </p:extLst>
          </p:nvPr>
        </p:nvGraphicFramePr>
        <p:xfrm>
          <a:off x="266700" y="6127113"/>
          <a:ext cx="9566786" cy="59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:a16="http://schemas.microsoft.com/office/drawing/2014/main" xmlns="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:a16="http://schemas.microsoft.com/office/drawing/2014/main" xmlns="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xmlns="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xmlns="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:a16="http://schemas.microsoft.com/office/drawing/2014/main" xmlns="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xmlns="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xmlns="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xmlns="" val="3421832515"/>
                    </a:ext>
                  </a:extLst>
                </a:gridCol>
              </a:tblGrid>
              <a:tr h="59508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</a:p>
                  </a:txBody>
                  <a:tcPr marL="91103" marR="91103" marT="45551" marB="45551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6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06651" y="185352"/>
            <a:ext cx="9448002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Управление рисками проекта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04492824"/>
              </p:ext>
            </p:extLst>
          </p:nvPr>
        </p:nvGraphicFramePr>
        <p:xfrm>
          <a:off x="712098" y="1146306"/>
          <a:ext cx="9448002" cy="1508858"/>
        </p:xfrm>
        <a:graphic>
          <a:graphicData uri="http://schemas.openxmlformats.org/drawingml/2006/table">
            <a:tbl>
              <a:tblPr firstRow="1" firstCol="1" bandRow="1"/>
              <a:tblGrid>
                <a:gridCol w="543496">
                  <a:extLst>
                    <a:ext uri="{9D8B030D-6E8A-4147-A177-3AD203B41FA5}">
                      <a16:colId xmlns:a16="http://schemas.microsoft.com/office/drawing/2014/main" xmlns="" val="1275925445"/>
                    </a:ext>
                  </a:extLst>
                </a:gridCol>
                <a:gridCol w="4244048">
                  <a:extLst>
                    <a:ext uri="{9D8B030D-6E8A-4147-A177-3AD203B41FA5}">
                      <a16:colId xmlns:a16="http://schemas.microsoft.com/office/drawing/2014/main" xmlns="" val="123190958"/>
                    </a:ext>
                  </a:extLst>
                </a:gridCol>
                <a:gridCol w="4660458">
                  <a:extLst>
                    <a:ext uri="{9D8B030D-6E8A-4147-A177-3AD203B41FA5}">
                      <a16:colId xmlns:a16="http://schemas.microsoft.com/office/drawing/2014/main" xmlns="" val="1236641119"/>
                    </a:ext>
                  </a:extLst>
                </a:gridCol>
              </a:tblGrid>
              <a:tr h="77733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Наименование рисков проекта 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по минимизации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777030"/>
                  </a:ext>
                </a:extLst>
              </a:tr>
              <a:tr h="6906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Несоответствие материально-технической базы (книжный фонд: журналы, книги)  школьной библиотеки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МБОУ 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Использование книжного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фонда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городских библиотек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537152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0111" y="7027069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10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276" y="300038"/>
            <a:ext cx="9577388" cy="947737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accent2"/>
                </a:solidFill>
                <a:latin typeface="+mn-lt"/>
              </a:rPr>
              <a:t>Содержание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+mn-lt"/>
              </a:rPr>
              <a:t>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7520848"/>
              </p:ext>
            </p:extLst>
          </p:nvPr>
        </p:nvGraphicFramePr>
        <p:xfrm>
          <a:off x="345057" y="1156747"/>
          <a:ext cx="10029227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2205">
                <a:tc>
                  <a:txBody>
                    <a:bodyPr/>
                    <a:lstStyle/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Термины,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определения,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 используемые сокращения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……...……………………………………….3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Титульная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 информация о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проекте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…………………………………………………...……………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 необходимости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(актуальность проекта) ………………………………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...........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......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Цель 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(цели создания проекта , прогнозируемые долгосрочные результаты реализации проекта /целевые показатели результата) ……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………………………………………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..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……………7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Структура  (иерархия) проектных работ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...…………………………………………………………….8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Укрупненный план-график проекта (по вехам)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9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Календарный план-график 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(план реализации проекта, включающий этапы и контрольные точки) ……………………………………………………………………………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Бюджет 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(элемент ресурсной карты реализации проекта) ………………….……………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.12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Модель организации выполнения 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(описание целевого состояния ПОО в результате внедрения проекта) ...………………………………………………………………………………………13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Реестр заинтересованных сторон проекта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………………..………………………………………..14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Коммуникационная  схема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 проек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та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…………………………..……………………………………… 15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Матрица распределения ответственности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………………………………………………………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….17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Управление рисками проекта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………………………………………………………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……………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 pitchFamily="34" charset="0"/>
                        </a:rPr>
                        <a:t>..19</a:t>
                      </a:r>
                    </a:p>
                    <a:p>
                      <a:pPr marL="0" marR="0" indent="0" algn="l" defTabSz="98605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96" y="289406"/>
            <a:ext cx="10355035" cy="94773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Термины</a:t>
            </a:r>
            <a:r>
              <a:rPr lang="en-US" sz="2400" dirty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определения</a:t>
            </a:r>
            <a:r>
              <a:rPr lang="en-US" sz="2400" dirty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используемые </a:t>
            </a:r>
            <a:r>
              <a:rPr lang="ru-RU" sz="2400" dirty="0" smtClean="0">
                <a:latin typeface="+mn-lt"/>
              </a:rPr>
              <a:t>сокращения</a:t>
            </a:r>
            <a:endParaRPr lang="ru-RU" sz="24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5003006"/>
              </p:ext>
            </p:extLst>
          </p:nvPr>
        </p:nvGraphicFramePr>
        <p:xfrm>
          <a:off x="472931" y="1304127"/>
          <a:ext cx="9739472" cy="41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5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299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Термин/сокращение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Определение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термина/полное 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7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Концепция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Концепцию программы поддержки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детского и юношеского чтения в Российской Федерации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Распоряжение правительства Российской Федерации от 3 июня 2017 № 1155-р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ООШ №2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Муниципальное бюджетное общеобразовательное учреждение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основная общеобразовательная школа №2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Читательская компетентность 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личностного образования, отражающая систему ключевых компетенций, приобретенных ребенком в процессе изучения литературного чтения, ориентированная на его успешную социализацию в обществе.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77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0466716"/>
              </p:ext>
            </p:extLst>
          </p:nvPr>
        </p:nvGraphicFramePr>
        <p:xfrm>
          <a:off x="173184" y="818865"/>
          <a:ext cx="10330485" cy="1153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5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323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>
                          <a:solidFill>
                            <a:schemeClr val="tx1"/>
                          </a:solidFill>
                        </a:rPr>
                        <a:t>Наименование проекта (полное):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Книга + Я: школьники в поддержку чтения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316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(сокращенное):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Книга</a:t>
                      </a:r>
                      <a:r>
                        <a:rPr lang="ru-RU" sz="18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+ Я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164547"/>
              </p:ext>
            </p:extLst>
          </p:nvPr>
        </p:nvGraphicFramePr>
        <p:xfrm>
          <a:off x="255071" y="2181759"/>
          <a:ext cx="10117227" cy="3783782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911209">
                  <a:extLst>
                    <a:ext uri="{9D8B030D-6E8A-4147-A177-3AD203B41FA5}">
                      <a16:colId xmlns:a16="http://schemas.microsoft.com/office/drawing/2014/main" xmlns="" val="1973703757"/>
                    </a:ext>
                  </a:extLst>
                </a:gridCol>
                <a:gridCol w="7206018">
                  <a:extLst>
                    <a:ext uri="{9D8B030D-6E8A-4147-A177-3AD203B41FA5}">
                      <a16:colId xmlns:a16="http://schemas.microsoft.com/office/drawing/2014/main" xmlns="" val="119063058"/>
                    </a:ext>
                  </a:extLst>
                </a:gridCol>
              </a:tblGrid>
              <a:tr h="288486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10.01.2019г. - 20.05.2020 г.</a:t>
                      </a:r>
                      <a:endParaRPr lang="ru-RU" sz="16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25505"/>
                  </a:ext>
                </a:extLst>
              </a:tr>
              <a:tr h="46991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360854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indent="4445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Жукова Д.А.,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учитель русского языка и литературы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marR="0" lvl="0" indent="4445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Корзунов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Матвей, учащийся 6Б класса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251668"/>
                  </a:ext>
                </a:extLst>
              </a:tr>
              <a:tr h="349167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Члены команды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 marL="0" indent="4445" algn="l" defTabSz="100794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указанием роли)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323597"/>
                  </a:ext>
                </a:extLst>
              </a:tr>
              <a:tr h="154459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Консультант проекта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Старостина В.М., заведующий библиотекой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smtClean="0"/>
                        <a:t>МБОУ ООШ №2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517373"/>
                  </a:ext>
                </a:extLst>
              </a:tr>
              <a:tr h="469911">
                <a:tc>
                  <a:txBody>
                    <a:bodyPr/>
                    <a:lstStyle/>
                    <a:p>
                      <a:pPr marL="0" marR="0" indent="4445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indent="4445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Глухов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Руслан, учащийся 6 Б класса (обеспечение работ по проведению  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с</a:t>
                      </a:r>
                      <a:r>
                        <a:rPr lang="ru-RU" sz="1400" dirty="0" smtClean="0"/>
                        <a:t>овместные с библиотекой мероприятия, школьные мероприятия)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911">
                <a:tc>
                  <a:txBody>
                    <a:bodyPr/>
                    <a:lstStyle/>
                    <a:p>
                      <a:pPr marL="0" marR="0" indent="4445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indent="4445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Новосёлов Роман, 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учащийся 6 Б класса (обеспечение работ по проведению </a:t>
                      </a:r>
                      <a:r>
                        <a:rPr lang="ru-RU" sz="1400" dirty="0" smtClean="0"/>
                        <a:t>исследования «Влияние чтения художественной литературы на развитие речи учащихся», школьные</a:t>
                      </a:r>
                      <a:r>
                        <a:rPr lang="ru-RU" sz="1400" baseline="0" dirty="0" smtClean="0"/>
                        <a:t> мероприятия</a:t>
                      </a:r>
                      <a:r>
                        <a:rPr lang="ru-RU" sz="1400" dirty="0" smtClean="0"/>
                        <a:t>)</a:t>
                      </a:r>
                      <a:endParaRPr lang="ru-RU" sz="14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911">
                <a:tc>
                  <a:txBody>
                    <a:bodyPr/>
                    <a:lstStyle/>
                    <a:p>
                      <a:pPr marL="0" marR="0" indent="4445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indent="4445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Стрельцов Марсель, 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учащийся 6 Б класса 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(обеспечение работ по проведению  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с</a:t>
                      </a:r>
                      <a:r>
                        <a:rPr lang="ru-RU" sz="1400" dirty="0" smtClean="0"/>
                        <a:t>овместные с библиотекой мероприятий, школьные мероприятия)</a:t>
                      </a:r>
                      <a:endParaRPr lang="ru-RU" sz="14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73339" y="7037537"/>
            <a:ext cx="51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79924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276" y="300038"/>
            <a:ext cx="9577388" cy="94773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Анализ необходимости проекта</a:t>
            </a:r>
            <a:br>
              <a:rPr lang="ru-RU" sz="2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(актуальность проекта)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0923" y="1422088"/>
            <a:ext cx="4225061" cy="3713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60" tIns="45680" rIns="91360" bIns="45680" rtlCol="0" anchor="t" anchorCtr="0"/>
          <a:lstStyle/>
          <a:p>
            <a:pPr algn="ctr" defTabSz="986058">
              <a:defRPr/>
            </a:pPr>
            <a:endParaRPr lang="ru-RU" sz="2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490" y="1323833"/>
            <a:ext cx="5540991" cy="493973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Отсутствие интереса к чтению у значительной части учащихся 6 классов МБОУ ООШ №2. </a:t>
            </a:r>
          </a:p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Ограниченность круга чтения шестиклассников с преобладанием развлекательной литературы и спад интереса к познавательной литературе.</a:t>
            </a:r>
          </a:p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Подмена аналитического чтения поверхностным просмотром текстов в электронной среде и, как следствие,</a:t>
            </a: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1600" dirty="0" smtClean="0"/>
              <a:t>низкий уровень читательской компетентности: неумение находить необходимые источники письменной информации, отбирать, оценивать, анализировать тексты; создавать тексты в письменной форме.</a:t>
            </a: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Разработка проекта обусловлена объективной необходимостью в разрешении противоречий:</a:t>
            </a:r>
          </a:p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/>
              <a:t>между снижением  интереса школьников к книгам и влиянием  информационных источников (интернет) ;</a:t>
            </a:r>
          </a:p>
          <a:p>
            <a:pPr indent="457200"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/>
              <a:t>между поверхностным (механическим) чтением и необходимостью в смысловом чтении (необходимость понимать прочитанное) </a:t>
            </a:r>
            <a:endParaRPr lang="ru-RU" sz="1600" dirty="0" smtClean="0">
              <a:latin typeface="Calibri" pitchFamily="34" charset="0"/>
            </a:endParaRPr>
          </a:p>
          <a:p>
            <a:pPr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9813" y="1725848"/>
          <a:ext cx="4572000" cy="321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276" y="300038"/>
            <a:ext cx="9577388" cy="94773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Данные противоречия позволяют определить тему нашего исследования 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116" y="1388837"/>
            <a:ext cx="8434317" cy="567839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1600" dirty="0" smtClean="0"/>
              <a:t>	</a:t>
            </a:r>
            <a:r>
              <a:rPr lang="ru-RU" sz="1600" dirty="0" smtClean="0"/>
              <a:t>Проект изучает актуальную проблему современного общества - роль книги в жизни человека</a:t>
            </a:r>
            <a:endParaRPr lang="ru-RU" sz="1600" b="1" dirty="0" smtClean="0"/>
          </a:p>
          <a:p>
            <a:r>
              <a:rPr lang="en-US" sz="1600" b="1" dirty="0" smtClean="0"/>
              <a:t> 	</a:t>
            </a:r>
            <a:r>
              <a:rPr lang="ru-RU" sz="1600" b="1" dirty="0" smtClean="0"/>
              <a:t>Объект исследования: </a:t>
            </a:r>
            <a:r>
              <a:rPr lang="ru-RU" sz="1600" dirty="0" smtClean="0"/>
              <a:t>книги и чтение</a:t>
            </a:r>
          </a:p>
          <a:p>
            <a:r>
              <a:rPr lang="en-US" sz="1600" b="1" dirty="0" smtClean="0"/>
              <a:t> 	</a:t>
            </a:r>
            <a:r>
              <a:rPr lang="ru-RU" sz="1600" b="1" dirty="0" smtClean="0"/>
              <a:t>Предмет исследования:</a:t>
            </a:r>
            <a:r>
              <a:rPr lang="ru-RU" sz="1600" dirty="0" smtClean="0"/>
              <a:t> учащиеся 6 классов МБОУ ООШ №2  и члены их семей.</a:t>
            </a:r>
          </a:p>
          <a:p>
            <a:r>
              <a:rPr lang="en-US" sz="1600" b="1" dirty="0" smtClean="0"/>
              <a:t> 	</a:t>
            </a:r>
            <a:r>
              <a:rPr lang="ru-RU" sz="1600" b="1" dirty="0" smtClean="0"/>
              <a:t>Методы исследования:</a:t>
            </a:r>
          </a:p>
          <a:p>
            <a:pPr>
              <a:buFontTx/>
              <a:buChar char="-"/>
            </a:pPr>
            <a:r>
              <a:rPr lang="ru-RU" sz="1600" dirty="0" smtClean="0"/>
              <a:t>изучение и</a:t>
            </a:r>
            <a:r>
              <a:rPr lang="ru-RU" sz="1600" b="1" dirty="0" smtClean="0"/>
              <a:t> </a:t>
            </a:r>
            <a:r>
              <a:rPr lang="ru-RU" sz="1600" dirty="0" smtClean="0"/>
              <a:t>анализ литературы по данной проблеме;         </a:t>
            </a:r>
          </a:p>
          <a:p>
            <a:pPr>
              <a:buFontTx/>
              <a:buChar char="-"/>
            </a:pPr>
            <a:r>
              <a:rPr lang="ru-RU" sz="1600" dirty="0" smtClean="0"/>
              <a:t> изучение материалов  сети Интернет;</a:t>
            </a:r>
            <a:r>
              <a:rPr lang="ru-RU" sz="1600" b="1" i="1" dirty="0" smtClean="0"/>
              <a:t> </a:t>
            </a:r>
            <a:r>
              <a:rPr lang="ru-RU" sz="1600" dirty="0" smtClean="0"/>
              <a:t>анкетирование; </a:t>
            </a:r>
          </a:p>
          <a:p>
            <a:r>
              <a:rPr lang="ru-RU" sz="1600" dirty="0" smtClean="0"/>
              <a:t>- сравнительный анализ полученных результатов.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	</a:t>
            </a:r>
            <a:r>
              <a:rPr lang="ru-RU" sz="1600" b="1" dirty="0" smtClean="0"/>
              <a:t>Цель проекта</a:t>
            </a:r>
            <a:r>
              <a:rPr lang="ru-RU" sz="1600" dirty="0" smtClean="0"/>
              <a:t> – обеспечить увеличение числа </a:t>
            </a:r>
            <a:r>
              <a:rPr lang="ru-RU" sz="1600" dirty="0" smtClean="0"/>
              <a:t>читателей (учащихся 6 классов), </a:t>
            </a:r>
            <a:r>
              <a:rPr lang="ru-RU" sz="1600" dirty="0" smtClean="0"/>
              <a:t>расширение диапазона читаемой литературы, качества чтения на 40 % </a:t>
            </a:r>
            <a:r>
              <a:rPr lang="en-US" sz="1600" dirty="0" smtClean="0"/>
              <a:t> </a:t>
            </a:r>
            <a:r>
              <a:rPr lang="ru-RU" sz="1600" dirty="0" smtClean="0"/>
              <a:t>к 2020 году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	Исходя из поставленной цели,  определили </a:t>
            </a:r>
            <a:r>
              <a:rPr lang="ru-RU" sz="1600" b="1" dirty="0" smtClean="0"/>
              <a:t>следующие задачи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     1. Исследовать читательские предпочтения учащихся  и членов их семей;</a:t>
            </a:r>
          </a:p>
          <a:p>
            <a:r>
              <a:rPr lang="ru-RU" sz="1600" dirty="0" smtClean="0"/>
              <a:t>     2. Показать влияние чтения на речевое и и культурное развитие человека;</a:t>
            </a:r>
          </a:p>
          <a:p>
            <a:r>
              <a:rPr lang="ru-RU" sz="1600" dirty="0" smtClean="0"/>
              <a:t>     3. Воспитывать культуру чтения среди школьников;</a:t>
            </a:r>
          </a:p>
          <a:p>
            <a:r>
              <a:rPr lang="ru-RU" sz="1600" dirty="0" smtClean="0"/>
              <a:t>     4. Рекламировать преимущества чтения.</a:t>
            </a:r>
          </a:p>
          <a:p>
            <a:r>
              <a:rPr lang="en-US" sz="1600" b="1" dirty="0" smtClean="0"/>
              <a:t>           </a:t>
            </a:r>
            <a:r>
              <a:rPr lang="ru-RU" sz="1600" b="1" dirty="0" smtClean="0"/>
              <a:t>Апробация и внедрение </a:t>
            </a:r>
            <a:r>
              <a:rPr lang="ru-RU" sz="1600" dirty="0" smtClean="0"/>
              <a:t>результатов исследовательской работы: </a:t>
            </a:r>
          </a:p>
          <a:p>
            <a:r>
              <a:rPr lang="ru-RU" sz="1600" dirty="0" smtClean="0"/>
              <a:t>основные положения настоящего исследования обсудить на конференции      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defTabSz="98605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91423" y="163772"/>
            <a:ext cx="10028583" cy="655093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>Цель проекта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(цели создания проекта, прогнозируемые долгосрочные результаты реализации проекта / целевые показатели результата) 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3063573"/>
              </p:ext>
            </p:extLst>
          </p:nvPr>
        </p:nvGraphicFramePr>
        <p:xfrm>
          <a:off x="511380" y="1583141"/>
          <a:ext cx="9533372" cy="4178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5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3456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Обеспечить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у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величение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числа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читателей (учащихся 6 классов)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, расширение диапазона читаемой литературы, качества чтения на 40 %</a:t>
                      </a:r>
                      <a:r>
                        <a:rPr lang="ru-RU" sz="18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к 2020 году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051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Количественные показатели  (результаты) достижения цели проекта и 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их значения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Ед.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изме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61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77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Численность шестиклассников, посетивших  школьную библиотеку (01.09.2018- 23.01.2019)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32,6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275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Численность школьников,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участвующих в конкурсах, организованных библиотеками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10,2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30,6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51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Численность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школьников, участвующих в конкурсах, организованных в рамках школы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30,6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40,8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31978" y="94600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 smtClean="0">
                <a:latin typeface="+mn-lt"/>
              </a:rPr>
              <a:t>Структура  </a:t>
            </a:r>
            <a:r>
              <a:rPr lang="ru-RU" sz="2400" dirty="0">
                <a:latin typeface="+mn-lt"/>
              </a:rPr>
              <a:t>проектных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6954623"/>
              </p:ext>
            </p:extLst>
          </p:nvPr>
        </p:nvGraphicFramePr>
        <p:xfrm>
          <a:off x="731978" y="580054"/>
          <a:ext cx="9592677" cy="58011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4810"/>
                <a:gridCol w="977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708"/>
                <a:gridCol w="1249604"/>
                <a:gridCol w="1794545"/>
                <a:gridCol w="1480207"/>
              </a:tblGrid>
              <a:tr h="112776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7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Перечень результатов (продуктов)  проекта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51110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Мониторинг читательских интересов школьников и посещаемости школьной библиотеки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hlinkClick r:id="rId3" action="ppaction://hlinkfile"/>
                        </a:rPr>
                        <a:t>Аналитическая справка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Корзунов</a:t>
                      </a:r>
                      <a:r>
                        <a:rPr lang="ru-RU" sz="1400" dirty="0" smtClean="0"/>
                        <a:t> М.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исследования «Влияние чтения художественной литературы на развитие речи учащихся»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4" action="ppaction://hlinkfile"/>
                        </a:rPr>
                        <a:t>Аналитическая справка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Новосёлов</a:t>
                      </a:r>
                      <a:r>
                        <a:rPr lang="ru-RU" sz="1400" baseline="0" dirty="0" smtClean="0"/>
                        <a:t> Р.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Оценка имеющихся ресурсов: фонд школьной библиотеки, техническая оснащенность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23.01.2019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hlinkClick r:id="rId5" action="ppaction://hlinkfile"/>
                        </a:rPr>
                        <a:t>Справка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Стрельцов М.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Совместные с библиотекой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плану библиотеку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01.02.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20.05.2020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Положения о конкурсах, приказы, программы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Глухов</a:t>
                      </a:r>
                      <a:r>
                        <a:rPr lang="ru-RU" sz="1400" dirty="0" smtClean="0"/>
                        <a:t>  Р.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Школьные мероприятия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10.01.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20.05.2020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Положения, программы, методразработки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Новосёлов Р.</a:t>
                      </a:r>
                    </a:p>
                    <a:p>
                      <a:pPr algn="ctr"/>
                      <a:r>
                        <a:rPr lang="ru-RU" sz="1400" dirty="0" err="1" smtClean="0"/>
                        <a:t>Глухов</a:t>
                      </a:r>
                      <a:r>
                        <a:rPr lang="ru-RU" sz="1400" dirty="0" smtClean="0"/>
                        <a:t> Р.</a:t>
                      </a:r>
                    </a:p>
                    <a:p>
                      <a:pPr algn="ctr"/>
                      <a:r>
                        <a:rPr lang="ru-RU" sz="1400" dirty="0" smtClean="0"/>
                        <a:t>Стрельцов М.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11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8597" y="460367"/>
            <a:ext cx="9824608" cy="103882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latin typeface="+mn-lt"/>
              </a:rPr>
              <a:t>Укрупненный план-график </a:t>
            </a:r>
            <a:r>
              <a:rPr lang="ru-RU" sz="2400" dirty="0" smtClean="0">
                <a:latin typeface="+mn-lt"/>
              </a:rPr>
              <a:t>проекта </a:t>
            </a: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описание проектного решения, позволяющее запустить </a:t>
            </a:r>
            <a:r>
              <a:rPr lang="ru-RU" sz="1600" dirty="0" smtClean="0">
                <a:latin typeface="+mn-lt"/>
              </a:rPr>
              <a:t>изменения, </a:t>
            </a:r>
            <a:r>
              <a:rPr lang="ru-RU" sz="1600" dirty="0">
                <a:latin typeface="+mn-lt"/>
              </a:rPr>
              <a:t>план организационных изменений)  </a:t>
            </a: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="" xmlns:p14="http://schemas.microsoft.com/office/powerpoint/2010/main" val="1218667834"/>
              </p:ext>
            </p:extLst>
          </p:nvPr>
        </p:nvGraphicFramePr>
        <p:xfrm>
          <a:off x="528597" y="1669306"/>
          <a:ext cx="9393325" cy="4705909"/>
        </p:xfrm>
        <a:graphic>
          <a:graphicData uri="http://schemas.openxmlformats.org/drawingml/2006/table">
            <a:tbl>
              <a:tblPr/>
              <a:tblGrid>
                <a:gridCol w="37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2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94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94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11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03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84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848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037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501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</a:t>
                      </a: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</a:t>
                      </a: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0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Мониторинг </a:t>
                      </a:r>
                      <a:r>
                        <a:rPr lang="ru-RU" sz="1400" b="1" dirty="0" smtClean="0"/>
                        <a:t>читательских интересов школьников и посещаемости школьной библиотеки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10.01.</a:t>
                      </a:r>
                    </a:p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11.01.2019</a:t>
                      </a:r>
                      <a:endParaRPr lang="ru-RU" sz="12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Анкетирование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10.01.</a:t>
                      </a:r>
                    </a:p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11.01.2019</a:t>
                      </a:r>
                      <a:endParaRPr lang="ru-RU" sz="1200" dirty="0"/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Проведение исследования «Влияние чтения художественной литературы на развитие речи учащихся»</a:t>
                      </a:r>
                      <a:endParaRPr lang="ru-RU" sz="1400" b="1" dirty="0"/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18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14.01.</a:t>
                      </a:r>
                    </a:p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31.01.2019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Анализ сочинений учащихся 6-х классов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18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14.01.</a:t>
                      </a:r>
                    </a:p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31.01.2019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Оценка имеющихся ресурсов: фонд школьной библиотеки, техническая оснащенность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22.02. 2019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23.01.2019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Беседа  с заведующим библиотекой Старостиной В.М., составление справка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22.02.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2019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23.01.2019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855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3131</Words>
  <Application>Microsoft Office PowerPoint</Application>
  <PresentationFormat>Произвольный</PresentationFormat>
  <Paragraphs>760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учреждение основная общеобразовательная школа №2 </vt:lpstr>
      <vt:lpstr>Содержание презентации</vt:lpstr>
      <vt:lpstr>Термины, определения, используемые сокращения</vt:lpstr>
      <vt:lpstr>Слайд 4</vt:lpstr>
      <vt:lpstr>Анализ необходимости проекта  (актуальность проекта) </vt:lpstr>
      <vt:lpstr>Данные противоречия позволяют определить тему нашего исследования </vt:lpstr>
      <vt:lpstr> Цель проекта  (цели создания проекта, прогнозируемые долгосрочные результаты реализации проекта / целевые показатели результата) </vt:lpstr>
      <vt:lpstr>Структура  проектных работ</vt:lpstr>
      <vt:lpstr>Укрупненный план-график проекта   (описание проектного решения, позволяющее запустить изменения, план организационных изменений)  </vt:lpstr>
      <vt:lpstr>Укрупненный план-график проекта   (описание проектного решения, позволяющее запустить изменения, план организационных изменений)  </vt:lpstr>
      <vt:lpstr>Календарный план-график проекта  (план реализации проекта, включающий этапы и контрольные точки)</vt:lpstr>
      <vt:lpstr>Бюджет проекта (элемент ресурсной карты реализации проекта)</vt:lpstr>
      <vt:lpstr>Модель организации выполнения проекта (описание целевого состояния ПОО в результате внедрения проекта)</vt:lpstr>
      <vt:lpstr>Реестр заинтересованных сторон проекта</vt:lpstr>
      <vt:lpstr>Коммуникационная схема проекта </vt:lpstr>
      <vt:lpstr>Коммуникационная схема проекта </vt:lpstr>
      <vt:lpstr>Матрица распределения ответственности</vt:lpstr>
      <vt:lpstr>Матрица распределения ответственности</vt:lpstr>
      <vt:lpstr>Управление рисками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Zverdvd.org</cp:lastModifiedBy>
  <cp:revision>663</cp:revision>
  <cp:lastPrinted>2018-03-21T16:12:56Z</cp:lastPrinted>
  <dcterms:created xsi:type="dcterms:W3CDTF">2017-10-02T07:24:18Z</dcterms:created>
  <dcterms:modified xsi:type="dcterms:W3CDTF">2019-01-23T15:24:06Z</dcterms:modified>
</cp:coreProperties>
</file>