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4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6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92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54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8646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907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72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29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2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20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07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87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9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44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11C9F-D594-4EE1-9C0A-0214B6C3319C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D9B311-F57D-4B59-8C87-29C344E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7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Этимологический словарик</a:t>
            </a:r>
            <a:br>
              <a:rPr lang="ru-RU" b="1" dirty="0" smtClean="0"/>
            </a:br>
            <a:r>
              <a:rPr lang="ru-RU" b="1" dirty="0" smtClean="0"/>
              <a:t>3 класс </a:t>
            </a:r>
            <a:br>
              <a:rPr lang="ru-RU" b="1" dirty="0" smtClean="0"/>
            </a:br>
            <a:r>
              <a:rPr lang="ru-RU" b="1" dirty="0" smtClean="0"/>
              <a:t>Тема: «Транспорт»</a:t>
            </a:r>
            <a:endParaRPr lang="ru-RU" b="1" dirty="0"/>
          </a:p>
        </p:txBody>
      </p:sp>
      <p:pic>
        <p:nvPicPr>
          <p:cNvPr id="1026" name="Picture 2" descr="https://avatars.mds.yandex.net/get-pdb/27625/700fd289-e51d-48f4-a734-19956928c12a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9935" y="2353937"/>
            <a:ext cx="5037666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97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297" y="431227"/>
            <a:ext cx="8085463" cy="5052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Трамвай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0159"/>
            <a:ext cx="10515600" cy="4766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ТРАМВАЙ. </a:t>
            </a:r>
            <a:r>
              <a:rPr lang="ru-RU" dirty="0"/>
              <a:t>Городская наземная электрическая железная дорога, а также ее вагон или поезд. Сесть в </a:t>
            </a:r>
            <a:r>
              <a:rPr lang="ru-RU" dirty="0" smtClean="0"/>
              <a:t>трамвай.  </a:t>
            </a:r>
            <a:r>
              <a:rPr lang="ru-RU" dirty="0"/>
              <a:t>Ехать на трамвае (в трамвае). </a:t>
            </a:r>
            <a:r>
              <a:rPr lang="ru-RU" dirty="0" smtClean="0"/>
              <a:t>Речной </a:t>
            </a:r>
            <a:r>
              <a:rPr lang="ru-RU" dirty="0"/>
              <a:t>трамвай - пассажирское судно, совершающее рейсы в черте города, в </a:t>
            </a:r>
            <a:r>
              <a:rPr lang="ru-RU" dirty="0" smtClean="0"/>
              <a:t>пригороде. Прил</a:t>
            </a:r>
            <a:r>
              <a:rPr lang="ru-RU" dirty="0"/>
              <a:t>. трамвайный, -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/>
              <a:t>ое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Трамва́й</a:t>
            </a:r>
            <a:r>
              <a:rPr lang="ru-RU" dirty="0"/>
              <a:t>. Тут как с «танком»: по одному предположению слово связано с английским «</a:t>
            </a:r>
            <a:r>
              <a:rPr lang="ru-RU" dirty="0" err="1"/>
              <a:t>trame</a:t>
            </a:r>
            <a:r>
              <a:rPr lang="ru-RU" dirty="0"/>
              <a:t>» — «столб», «брус» и «</a:t>
            </a:r>
            <a:r>
              <a:rPr lang="ru-RU" dirty="0" err="1"/>
              <a:t>way</a:t>
            </a:r>
            <a:r>
              <a:rPr lang="ru-RU" dirty="0"/>
              <a:t>» — «дорога», тогда оно значит «остолблённая дорога» (как наше старое «столбовая дорога», на которой столбами обозначены версты); по другой же версии дело в некоем инженере </a:t>
            </a:r>
            <a:r>
              <a:rPr lang="ru-RU" dirty="0" err="1"/>
              <a:t>Утраме</a:t>
            </a:r>
            <a:r>
              <a:rPr lang="ru-RU" dirty="0"/>
              <a:t>, давшем свое имя изобретенному при его участии новому виду железной дороги. Мне лично первое объяснение кажется более убедительным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113" y="4740016"/>
            <a:ext cx="4109981" cy="113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7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7347" y="403474"/>
            <a:ext cx="8360884" cy="4831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Троллейбус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ТРОЛЛЕЙБУС. Многоместная </a:t>
            </a:r>
            <a:r>
              <a:rPr lang="ru-RU" dirty="0"/>
              <a:t>электрическая транспортная машина, идущая по безрельсовым путям. Городской </a:t>
            </a:r>
            <a:r>
              <a:rPr lang="ru-RU" dirty="0" smtClean="0"/>
              <a:t>троллейбус.  </a:t>
            </a:r>
            <a:r>
              <a:rPr lang="ru-RU" dirty="0"/>
              <a:t>Ехать на троллейбусе (в троллейбусе). Выйти из троллейбуса. Сойти с троллейбуса. Водитель троллейбуса. </a:t>
            </a:r>
            <a:r>
              <a:rPr lang="ru-RU" dirty="0" smtClean="0"/>
              <a:t>Прил</a:t>
            </a:r>
            <a:r>
              <a:rPr lang="ru-RU" dirty="0"/>
              <a:t>. троллейбусный, -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/>
              <a:t>ое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Тролле́йбус</a:t>
            </a:r>
            <a:r>
              <a:rPr lang="ru-RU" dirty="0"/>
              <a:t>. Любопытное слово: можно сказать, оно приходится сыном «автобусу» и внуком «омнибусу». «Омнибусами» (от латинского «</a:t>
            </a:r>
            <a:r>
              <a:rPr lang="ru-RU" dirty="0" err="1"/>
              <a:t>omnibus</a:t>
            </a:r>
            <a:r>
              <a:rPr lang="ru-RU" dirty="0"/>
              <a:t>» — «для всех», «всем») называли в XIX веке большие общественные пассажирские конные фургоны. В этом слове окончание «-бус» было обычным окончанием латинского дательного падежа от «</a:t>
            </a:r>
            <a:r>
              <a:rPr lang="ru-RU" dirty="0" err="1"/>
              <a:t>omnes</a:t>
            </a:r>
            <a:r>
              <a:rPr lang="ru-RU" dirty="0"/>
              <a:t>» — «все». Когда в замену коней к таким экипажам приставили автомобильный мотор, их назвали «автобусами»; тут это «-бус» уже ровно ничего не значило: ведь от греческого «авто» («само») нельзя образовать никакого латинского дательного падежа. Но слово так привилось, что англичане теперь, отбросив «авто», зовут автобусы просто «</a:t>
            </a:r>
            <a:r>
              <a:rPr lang="ru-RU" dirty="0" err="1"/>
              <a:t>bus</a:t>
            </a:r>
            <a:r>
              <a:rPr lang="ru-RU" dirty="0"/>
              <a:t>»’</a:t>
            </a:r>
            <a:r>
              <a:rPr lang="ru-RU" dirty="0" err="1"/>
              <a:t>ами</a:t>
            </a:r>
            <a:r>
              <a:rPr lang="ru-RU" dirty="0"/>
              <a:t>. Дело пошло и дальше: после изобретения </a:t>
            </a:r>
            <a:r>
              <a:rPr lang="ru-RU" dirty="0" err="1"/>
              <a:t>электроавтобусов</a:t>
            </a:r>
            <a:r>
              <a:rPr lang="ru-RU" dirty="0"/>
              <a:t>, у которых были токосниматели в виде роликов (по-английски «троллей»), их окрестили «троллейбусами», или, иначе говоря, «</a:t>
            </a:r>
            <a:r>
              <a:rPr lang="ru-RU" dirty="0" err="1"/>
              <a:t>роликобусами</a:t>
            </a:r>
            <a:r>
              <a:rPr lang="ru-RU" dirty="0"/>
              <a:t>». Теперь устаревшие ролики заменили другой конструкции колодками, а название «троллейбус» осталось.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105" y="5786438"/>
            <a:ext cx="39433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4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1246" y="354108"/>
            <a:ext cx="9506639" cy="648427"/>
          </a:xfrm>
        </p:spPr>
        <p:txBody>
          <a:bodyPr>
            <a:normAutofit/>
          </a:bodyPr>
          <a:lstStyle/>
          <a:p>
            <a:r>
              <a:rPr lang="ru-RU" dirty="0" smtClean="0"/>
              <a:t>Шоссе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ШОССЕ </a:t>
            </a:r>
            <a:r>
              <a:rPr lang="ru-RU" sz="2400" dirty="0"/>
              <a:t>[</a:t>
            </a:r>
            <a:r>
              <a:rPr lang="ru-RU" sz="2400" dirty="0" err="1"/>
              <a:t>сэ</a:t>
            </a:r>
            <a:r>
              <a:rPr lang="ru-RU" sz="2400" dirty="0"/>
              <a:t>], нескл., </a:t>
            </a:r>
            <a:r>
              <a:rPr lang="ru-RU" sz="2400" dirty="0" err="1" smtClean="0"/>
              <a:t>ср.р</a:t>
            </a:r>
            <a:r>
              <a:rPr lang="ru-RU" sz="2400" dirty="0" smtClean="0"/>
              <a:t>.  </a:t>
            </a:r>
            <a:r>
              <a:rPr lang="ru-RU" sz="2400" dirty="0"/>
              <a:t>Дорога, замощенная щебнем, а также всякая дорога с твердым покрытием. Асфальтированное </a:t>
            </a:r>
            <a:r>
              <a:rPr lang="ru-RU" sz="2400" dirty="0" smtClean="0"/>
              <a:t>шоссе.  </a:t>
            </a:r>
            <a:r>
              <a:rPr lang="ru-RU" sz="2400" dirty="0"/>
              <a:t>I) прил. шоссейный, -</a:t>
            </a:r>
            <a:r>
              <a:rPr lang="ru-RU" sz="2400" dirty="0" err="1"/>
              <a:t>ая</a:t>
            </a:r>
            <a:r>
              <a:rPr lang="ru-RU" sz="2400" dirty="0"/>
              <a:t>, -</a:t>
            </a:r>
            <a:r>
              <a:rPr lang="ru-RU" sz="2400" dirty="0" err="1"/>
              <a:t>ое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dirty="0"/>
              <a:t>Шоссе́</a:t>
            </a:r>
            <a:r>
              <a:rPr lang="ru-RU" sz="2400" dirty="0"/>
              <a:t>. Заимствование из французского, где </a:t>
            </a:r>
            <a:r>
              <a:rPr lang="ru-RU" sz="2400" dirty="0" err="1"/>
              <a:t>chaussée</a:t>
            </a:r>
            <a:r>
              <a:rPr lang="ru-RU" sz="2400" dirty="0"/>
              <a:t> восходит к латинскому </a:t>
            </a:r>
            <a:r>
              <a:rPr lang="ru-RU" sz="2400" dirty="0" err="1"/>
              <a:t>calciata</a:t>
            </a:r>
            <a:r>
              <a:rPr lang="ru-RU" sz="2400" dirty="0"/>
              <a:t> (</a:t>
            </a:r>
            <a:r>
              <a:rPr lang="ru-RU" sz="2400" dirty="0" err="1"/>
              <a:t>via</a:t>
            </a:r>
            <a:r>
              <a:rPr lang="ru-RU" sz="2400" dirty="0"/>
              <a:t>) — «усыпанная известняком» (дорога), от </a:t>
            </a:r>
            <a:r>
              <a:rPr lang="ru-RU" sz="2400" dirty="0" err="1"/>
              <a:t>calx</a:t>
            </a:r>
            <a:r>
              <a:rPr lang="ru-RU" sz="2400" dirty="0"/>
              <a:t> — «известняк».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187" y="4253026"/>
            <a:ext cx="30956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5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650" y="254958"/>
            <a:ext cx="7765973" cy="615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Шофер.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7108"/>
            <a:ext cx="10515600" cy="4799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ШОФЁР. Водитель </a:t>
            </a:r>
            <a:r>
              <a:rPr lang="ru-RU" dirty="0"/>
              <a:t>автомобиля. </a:t>
            </a:r>
            <a:r>
              <a:rPr lang="ru-RU" dirty="0" smtClean="0"/>
              <a:t>Шофер </a:t>
            </a:r>
            <a:r>
              <a:rPr lang="ru-RU" dirty="0"/>
              <a:t>такси. П</a:t>
            </a:r>
            <a:r>
              <a:rPr lang="ru-RU" dirty="0" smtClean="0"/>
              <a:t>рил</a:t>
            </a:r>
            <a:r>
              <a:rPr lang="ru-RU" dirty="0"/>
              <a:t>. шоферский, -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/>
              <a:t>ое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Шофёр</a:t>
            </a:r>
            <a:r>
              <a:rPr lang="ru-RU" dirty="0"/>
              <a:t>. Рядом с современным словом «шофёр», которое является заимствованием французского «</a:t>
            </a:r>
            <a:r>
              <a:rPr lang="ru-RU" dirty="0" err="1"/>
              <a:t>chauffeur</a:t>
            </a:r>
            <a:r>
              <a:rPr lang="ru-RU" dirty="0"/>
              <a:t>» — «истопник», от «</a:t>
            </a:r>
            <a:r>
              <a:rPr lang="ru-RU" dirty="0" err="1"/>
              <a:t>chauffer</a:t>
            </a:r>
            <a:r>
              <a:rPr lang="ru-RU" dirty="0"/>
              <a:t>» — «топить» (во Франции до появления автомашины это слово обозначало на железных дорогах не механика — водителя паровоза, а его кочегара), существует, постепенно отмирая, несколько на него похожее обрядовое слово «</a:t>
            </a:r>
            <a:r>
              <a:rPr lang="ru-RU" dirty="0" err="1"/>
              <a:t>ша́фер</a:t>
            </a:r>
            <a:r>
              <a:rPr lang="ru-RU" dirty="0"/>
              <a:t>» — один из обязательных участников свадебной церемонии. Оно пришло из немецкого языка: «</a:t>
            </a:r>
            <a:r>
              <a:rPr lang="ru-RU" dirty="0" err="1"/>
              <a:t>Schaffer</a:t>
            </a:r>
            <a:r>
              <a:rPr lang="ru-RU" dirty="0"/>
              <a:t>», от глагола «</a:t>
            </a:r>
            <a:r>
              <a:rPr lang="ru-RU" dirty="0" err="1"/>
              <a:t>schaffen</a:t>
            </a:r>
            <a:r>
              <a:rPr lang="ru-RU" dirty="0"/>
              <a:t>» — «заботиться», «устраивать», означает «устроитель». У этого слова ударение типично немецкое — в первом слоге с начала, а у «шофёр» — столь же характерное — французское, на первом с конца. Никогда не путайте их!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712" y="5096276"/>
            <a:ext cx="30765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5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96098"/>
            <a:ext cx="9144000" cy="6072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Автобус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903383"/>
            <a:ext cx="9144000" cy="546436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АВТОБУС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/>
              <a:t>Многоместный автомобиль для перевозки пассажиров. </a:t>
            </a:r>
            <a:r>
              <a:rPr lang="ru-RU" dirty="0" smtClean="0"/>
              <a:t>Городской. Служебный.  Прил</a:t>
            </a:r>
            <a:r>
              <a:rPr lang="ru-RU" dirty="0"/>
              <a:t>. автобусный, -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/>
              <a:t>ое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err="1"/>
              <a:t>Авто́бус</a:t>
            </a:r>
            <a:r>
              <a:rPr lang="ru-RU" dirty="0"/>
              <a:t>. Это слово настолько утвердилось в русском языке, что воспринимается почти как исконно русское, однако существительное </a:t>
            </a:r>
            <a:r>
              <a:rPr lang="ru-RU" i="1" dirty="0"/>
              <a:t>автобус</a:t>
            </a:r>
            <a:r>
              <a:rPr lang="ru-RU" dirty="0"/>
              <a:t>, как и само это транспортное средство, появились в России лишь в начале XX в. И то, и другое среди ближайшей родни числили </a:t>
            </a:r>
            <a:r>
              <a:rPr lang="ru-RU" i="1" dirty="0"/>
              <a:t>омнибус</a:t>
            </a:r>
            <a:r>
              <a:rPr lang="ru-RU" dirty="0"/>
              <a:t> — так в XIX в. называли многоместный конный экипаж для перевозки пассажиров. Интересно происхождение этого слова: оно образовано от латинского </a:t>
            </a:r>
            <a:r>
              <a:rPr lang="ru-RU" dirty="0" err="1"/>
              <a:t>omnibus</a:t>
            </a:r>
            <a:r>
              <a:rPr lang="ru-RU" dirty="0"/>
              <a:t>, означающего «всем» (дательный падеж от </a:t>
            </a:r>
            <a:r>
              <a:rPr lang="ru-RU" dirty="0" err="1"/>
              <a:t>omnis</a:t>
            </a:r>
            <a:r>
              <a:rPr lang="ru-RU" dirty="0"/>
              <a:t> — «весь»). Когда в омнибусе вместо конной тяги стали использовать двигатель внутреннего сгорания, называть его стали автомобиль-омнибус. Со временем от первого слова в этой паре осталось «авто», а от второго — «бус», так вот и получился современный </a:t>
            </a:r>
            <a:r>
              <a:rPr lang="ru-RU" i="1" dirty="0"/>
              <a:t>автобус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722" y="5174484"/>
            <a:ext cx="2999859" cy="97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45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5" y="351471"/>
            <a:ext cx="8911687" cy="1280890"/>
          </a:xfrm>
        </p:spPr>
        <p:txBody>
          <a:bodyPr/>
          <a:lstStyle/>
          <a:p>
            <a:r>
              <a:rPr lang="ru-RU" dirty="0" smtClean="0"/>
              <a:t>Автомобиль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366092"/>
            <a:ext cx="10515600" cy="478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АВТОМОБИЛЬ. Транспортное средство на колесном (реже полугусеничном или другом) ходу с собственным двигателем для перевозок по безрельсовым путям. Грузовой. Легковой. Гоночный. Ездить на автомобиле (в автомобиле). Прил. автомобильный, -</a:t>
            </a:r>
            <a:r>
              <a:rPr lang="ru-RU" dirty="0" err="1" smtClean="0"/>
              <a:t>ая</a:t>
            </a:r>
            <a:r>
              <a:rPr lang="ru-RU" dirty="0" smtClean="0"/>
              <a:t>, -</a:t>
            </a:r>
            <a:r>
              <a:rPr lang="ru-RU" dirty="0" err="1" smtClean="0"/>
              <a:t>ое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Автомоби́ль</a:t>
            </a:r>
            <a:r>
              <a:rPr lang="ru-RU" dirty="0"/>
              <a:t>. Среди слов, образованных с помощью греческого </a:t>
            </a:r>
            <a:r>
              <a:rPr lang="ru-RU" dirty="0" err="1"/>
              <a:t>autos</a:t>
            </a:r>
            <a:r>
              <a:rPr lang="ru-RU" dirty="0"/>
              <a:t>, </a:t>
            </a:r>
            <a:r>
              <a:rPr lang="ru-RU" i="1" dirty="0"/>
              <a:t>автомобиль</a:t>
            </a:r>
            <a:r>
              <a:rPr lang="ru-RU" dirty="0"/>
              <a:t> занимает особое место. И в самом деле, без автомобиля нашу жизнь трудно представить. Слово это появилось в русском языке в начале XX в., и помимо уже названного греческого </a:t>
            </a:r>
            <a:r>
              <a:rPr lang="ru-RU" dirty="0" err="1"/>
              <a:t>autos</a:t>
            </a:r>
            <a:r>
              <a:rPr lang="ru-RU" dirty="0"/>
              <a:t> имеет в своем составе еще и латинский корень — от </a:t>
            </a:r>
            <a:r>
              <a:rPr lang="ru-RU" dirty="0" err="1"/>
              <a:t>mobilis</a:t>
            </a:r>
            <a:r>
              <a:rPr lang="ru-RU" dirty="0"/>
              <a:t>, то есть «подвижный». То же самое понятие можно было бы передать русской калькой — «самоход». Однако в русском языке утвердился </a:t>
            </a:r>
            <a:r>
              <a:rPr lang="ru-RU" i="1" dirty="0"/>
              <a:t>автомобиль</a:t>
            </a:r>
            <a:r>
              <a:rPr lang="ru-RU" dirty="0"/>
              <a:t>, заимствованный из одного из европейских языков.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172" y="4963728"/>
            <a:ext cx="3263651" cy="74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6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Багаж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065" y="1384951"/>
            <a:ext cx="10515600" cy="4751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БАГАЖ </a:t>
            </a:r>
          </a:p>
          <a:p>
            <a:r>
              <a:rPr lang="ru-RU" dirty="0" smtClean="0"/>
              <a:t>1</a:t>
            </a:r>
            <a:r>
              <a:rPr lang="ru-RU" dirty="0"/>
              <a:t>. Вещи, груз пассажиров, упакованные для отправки, перевозки. Сдать в </a:t>
            </a:r>
            <a:r>
              <a:rPr lang="ru-RU" dirty="0" smtClean="0"/>
              <a:t>багаж.  </a:t>
            </a:r>
            <a:r>
              <a:rPr lang="ru-RU" dirty="0"/>
              <a:t>Отправить багажом. Ручной </a:t>
            </a:r>
            <a:r>
              <a:rPr lang="ru-RU" dirty="0" smtClean="0"/>
              <a:t>багаж </a:t>
            </a:r>
            <a:r>
              <a:rPr lang="ru-RU" dirty="0"/>
              <a:t>(вещи пассажира, находящиеся при нем).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Переносное значение: запас </a:t>
            </a:r>
            <a:r>
              <a:rPr lang="ru-RU" dirty="0"/>
              <a:t>знаний, сведений (книжн.). </a:t>
            </a:r>
            <a:r>
              <a:rPr lang="ru-RU" dirty="0" smtClean="0"/>
              <a:t>Умственный багаж. </a:t>
            </a:r>
            <a:r>
              <a:rPr lang="ru-RU" dirty="0"/>
              <a:t>П</a:t>
            </a:r>
            <a:r>
              <a:rPr lang="ru-RU" dirty="0" smtClean="0"/>
              <a:t>рил</a:t>
            </a:r>
            <a:r>
              <a:rPr lang="ru-RU" dirty="0"/>
              <a:t>. багажный, -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 smtClean="0"/>
              <a:t>ое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My</a:t>
            </a:r>
            <a:r>
              <a:rPr lang="ru-RU" dirty="0"/>
              <a:t>д</a:t>
            </a:r>
            <a:r>
              <a:rPr lang="en-US" dirty="0"/>
              <a:t>p</a:t>
            </a:r>
            <a:r>
              <a:rPr lang="ru-RU" dirty="0" err="1"/>
              <a:t>ый</a:t>
            </a:r>
            <a:r>
              <a:rPr lang="ru-RU" dirty="0"/>
              <a:t> п</a:t>
            </a:r>
            <a:r>
              <a:rPr lang="en-US" dirty="0"/>
              <a:t>y</a:t>
            </a:r>
            <a:r>
              <a:rPr lang="ru-RU" dirty="0"/>
              <a:t>т</a:t>
            </a:r>
            <a:r>
              <a:rPr lang="en-US" dirty="0"/>
              <a:t>e</a:t>
            </a:r>
            <a:r>
              <a:rPr lang="ru-RU" dirty="0"/>
              <a:t>ш</a:t>
            </a:r>
            <a:r>
              <a:rPr lang="en-US" dirty="0" err="1"/>
              <a:t>ec</a:t>
            </a:r>
            <a:r>
              <a:rPr lang="ru-RU" dirty="0" err="1"/>
              <a:t>тв</a:t>
            </a:r>
            <a:r>
              <a:rPr lang="en-US" dirty="0"/>
              <a:t>e</a:t>
            </a:r>
            <a:r>
              <a:rPr lang="ru-RU" dirty="0" err="1"/>
              <a:t>нник</a:t>
            </a:r>
            <a:r>
              <a:rPr lang="ru-RU" dirty="0"/>
              <a:t> </a:t>
            </a:r>
            <a:r>
              <a:rPr lang="en-US" dirty="0"/>
              <a:t>o</a:t>
            </a:r>
            <a:r>
              <a:rPr lang="ru-RU" dirty="0" err="1"/>
              <a:t>бл</a:t>
            </a:r>
            <a:r>
              <a:rPr lang="en-US" dirty="0"/>
              <a:t>e</a:t>
            </a:r>
            <a:r>
              <a:rPr lang="ru-RU" dirty="0" err="1"/>
              <a:t>гч</a:t>
            </a:r>
            <a:r>
              <a:rPr lang="en-US" dirty="0" err="1"/>
              <a:t>ae</a:t>
            </a:r>
            <a:r>
              <a:rPr lang="ru-RU" dirty="0"/>
              <a:t>т </a:t>
            </a:r>
            <a:r>
              <a:rPr lang="en-US" dirty="0"/>
              <a:t>c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/>
              <a:t>й б</a:t>
            </a:r>
            <a:r>
              <a:rPr lang="en-US" dirty="0"/>
              <a:t>a</a:t>
            </a:r>
            <a:r>
              <a:rPr lang="ru-RU" dirty="0"/>
              <a:t>г</a:t>
            </a:r>
            <a:r>
              <a:rPr lang="en-US" dirty="0"/>
              <a:t>a</a:t>
            </a:r>
            <a:r>
              <a:rPr lang="ru-RU" dirty="0"/>
              <a:t>ж в </a:t>
            </a:r>
            <a:r>
              <a:rPr lang="en-US" dirty="0"/>
              <a:t>coo</a:t>
            </a:r>
            <a:r>
              <a:rPr lang="ru-RU" dirty="0" err="1"/>
              <a:t>тв</a:t>
            </a:r>
            <a:r>
              <a:rPr lang="en-US" dirty="0"/>
              <a:t>e</a:t>
            </a:r>
            <a:r>
              <a:rPr lang="ru-RU" dirty="0"/>
              <a:t>т</a:t>
            </a:r>
            <a:r>
              <a:rPr lang="en-US" dirty="0"/>
              <a:t>c</a:t>
            </a:r>
            <a:r>
              <a:rPr lang="ru-RU" dirty="0" err="1"/>
              <a:t>твии</a:t>
            </a:r>
            <a:r>
              <a:rPr lang="ru-RU" dirty="0"/>
              <a:t> </a:t>
            </a:r>
            <a:r>
              <a:rPr lang="en-US" dirty="0"/>
              <a:t>co c</a:t>
            </a:r>
            <a:r>
              <a:rPr lang="ru-RU" dirty="0"/>
              <a:t>м</a:t>
            </a:r>
            <a:r>
              <a:rPr lang="en-US" dirty="0"/>
              <a:t>e</a:t>
            </a:r>
            <a:r>
              <a:rPr lang="ru-RU" dirty="0"/>
              <a:t>н</a:t>
            </a:r>
            <a:r>
              <a:rPr lang="en-US" dirty="0"/>
              <a:t>o</a:t>
            </a:r>
            <a:r>
              <a:rPr lang="ru-RU" dirty="0"/>
              <a:t>й </a:t>
            </a:r>
            <a:r>
              <a:rPr lang="en-US" dirty="0" err="1"/>
              <a:t>yc</a:t>
            </a:r>
            <a:r>
              <a:rPr lang="ru-RU" dirty="0"/>
              <a:t>л</a:t>
            </a:r>
            <a:r>
              <a:rPr lang="en-US" dirty="0"/>
              <a:t>o</a:t>
            </a:r>
            <a:r>
              <a:rPr lang="ru-RU" dirty="0" err="1"/>
              <a:t>вий</a:t>
            </a:r>
            <a:r>
              <a:rPr lang="ru-RU" dirty="0"/>
              <a:t>. (</a:t>
            </a:r>
            <a:r>
              <a:rPr lang="en-US" dirty="0"/>
              <a:t>A</a:t>
            </a:r>
            <a:r>
              <a:rPr lang="ru-RU" dirty="0"/>
              <a:t>ф</a:t>
            </a:r>
            <a:r>
              <a:rPr lang="en-US" dirty="0"/>
              <a:t>op</a:t>
            </a:r>
            <a:r>
              <a:rPr lang="ru-RU" dirty="0" err="1"/>
              <a:t>изм</a:t>
            </a:r>
            <a:r>
              <a:rPr lang="ru-RU" dirty="0"/>
              <a:t>, </a:t>
            </a:r>
            <a:r>
              <a:rPr lang="en-US" dirty="0"/>
              <a:t>a</a:t>
            </a:r>
            <a:r>
              <a:rPr lang="ru-RU" dirty="0" err="1"/>
              <a:t>вт</a:t>
            </a:r>
            <a:r>
              <a:rPr lang="en-US" dirty="0"/>
              <a:t>op: </a:t>
            </a:r>
            <a:r>
              <a:rPr lang="ru-RU" dirty="0"/>
              <a:t>Л</a:t>
            </a:r>
            <a:r>
              <a:rPr lang="en-US" dirty="0"/>
              <a:t>y</a:t>
            </a:r>
            <a:r>
              <a:rPr lang="ru-RU" dirty="0" err="1"/>
              <a:t>нти</a:t>
            </a:r>
            <a:r>
              <a:rPr lang="en-US" dirty="0"/>
              <a:t>a</a:t>
            </a:r>
            <a:r>
              <a:rPr lang="ru-RU" dirty="0"/>
              <a:t>л</a:t>
            </a:r>
            <a:r>
              <a:rPr lang="en-US" dirty="0"/>
              <a:t>a </a:t>
            </a:r>
            <a:r>
              <a:rPr lang="en-US" dirty="0" err="1"/>
              <a:t>Xa</a:t>
            </a:r>
            <a:r>
              <a:rPr lang="ru-RU" dirty="0" err="1"/>
              <a:t>нн</a:t>
            </a:r>
            <a:r>
              <a:rPr lang="en-US" dirty="0"/>
              <a:t>y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Бага́ж</a:t>
            </a:r>
            <a:r>
              <a:rPr lang="ru-RU" dirty="0"/>
              <a:t>. Заимствовано в XVIII в. из французского языка, где </a:t>
            </a:r>
            <a:r>
              <a:rPr lang="ru-RU" dirty="0" err="1"/>
              <a:t>bagage</a:t>
            </a:r>
            <a:r>
              <a:rPr lang="ru-RU" dirty="0"/>
              <a:t> означает «кладь, багаж».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790" y="4765196"/>
            <a:ext cx="348615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3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2945" y="330505"/>
            <a:ext cx="7220718" cy="793215"/>
          </a:xfrm>
        </p:spPr>
        <p:txBody>
          <a:bodyPr/>
          <a:lstStyle/>
          <a:p>
            <a:r>
              <a:rPr lang="ru-RU" dirty="0" smtClean="0"/>
              <a:t>Вагон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6940"/>
            <a:ext cx="10515600" cy="49100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ВАГОН. Несамоходное </a:t>
            </a:r>
            <a:r>
              <a:rPr lang="ru-RU" dirty="0"/>
              <a:t>(при оборудовании мотором - самоходное) транспортное средство, движущееся по рельсам. Товарный, пассажирский </a:t>
            </a:r>
            <a:r>
              <a:rPr lang="ru-RU" dirty="0" smtClean="0"/>
              <a:t>вагон.  </a:t>
            </a:r>
            <a:r>
              <a:rPr lang="ru-RU" dirty="0"/>
              <a:t>Моторный </a:t>
            </a:r>
            <a:r>
              <a:rPr lang="ru-RU" dirty="0" smtClean="0"/>
              <a:t>вагон. Вагон-ресторан</a:t>
            </a:r>
            <a:r>
              <a:rPr lang="ru-RU" dirty="0"/>
              <a:t>. Времени у нас </a:t>
            </a:r>
            <a:r>
              <a:rPr lang="ru-RU" dirty="0" smtClean="0"/>
              <a:t>вагон (перен</a:t>
            </a:r>
            <a:r>
              <a:rPr lang="ru-RU" dirty="0"/>
              <a:t>.: очень </a:t>
            </a:r>
            <a:r>
              <a:rPr lang="ru-RU" dirty="0" smtClean="0"/>
              <a:t>много). </a:t>
            </a:r>
            <a:r>
              <a:rPr lang="ru-RU" dirty="0"/>
              <a:t>У</a:t>
            </a:r>
            <a:r>
              <a:rPr lang="ru-RU" dirty="0" smtClean="0"/>
              <a:t>меньш</a:t>
            </a:r>
            <a:r>
              <a:rPr lang="ru-RU" dirty="0"/>
              <a:t>. </a:t>
            </a:r>
            <a:r>
              <a:rPr lang="ru-RU" dirty="0" smtClean="0"/>
              <a:t>Вагончик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рил</a:t>
            </a:r>
            <a:r>
              <a:rPr lang="ru-RU" dirty="0"/>
              <a:t>. вагонный, -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 smtClean="0"/>
              <a:t>ое</a:t>
            </a:r>
            <a:r>
              <a:rPr lang="ru-RU" dirty="0" smtClean="0"/>
              <a:t>. </a:t>
            </a:r>
            <a:r>
              <a:rPr lang="ru-RU" dirty="0"/>
              <a:t>Вагонное депо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Ваго́н</a:t>
            </a:r>
            <a:r>
              <a:rPr lang="ru-RU" dirty="0"/>
              <a:t>. Пришло русский язык в XIX в. из французского, который в свою очередь позаимствовал его из немецкого, где </a:t>
            </a:r>
            <a:r>
              <a:rPr lang="ru-RU" dirty="0" err="1"/>
              <a:t>Wagen</a:t>
            </a:r>
            <a:r>
              <a:rPr lang="ru-RU" dirty="0"/>
              <a:t> — «тележка» (вспомним хотя бы название популярного немецкого автомобиля — фолькс</a:t>
            </a:r>
            <a:r>
              <a:rPr lang="ru-RU" i="1" dirty="0"/>
              <a:t>ваген</a:t>
            </a:r>
            <a:r>
              <a:rPr lang="ru-RU" dirty="0"/>
              <a:t>).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619" y="4207754"/>
            <a:ext cx="3171751" cy="9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4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328" y="354109"/>
            <a:ext cx="6794747" cy="5602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Вокзал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2024"/>
            <a:ext cx="10515600" cy="48549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ВОКЗАЛ. Большая </a:t>
            </a:r>
            <a:r>
              <a:rPr lang="ru-RU" dirty="0"/>
              <a:t>станция (в 1 знач.) на путях сообщения. </a:t>
            </a:r>
            <a:r>
              <a:rPr lang="ru-RU" dirty="0" smtClean="0"/>
              <a:t>Железнодорожный. Речной.  Морской.  Прил</a:t>
            </a:r>
            <a:r>
              <a:rPr lang="ru-RU" dirty="0"/>
              <a:t>. вокзальный, -</a:t>
            </a:r>
            <a:r>
              <a:rPr lang="ru-RU" dirty="0" err="1"/>
              <a:t>ая</a:t>
            </a:r>
            <a:r>
              <a:rPr lang="ru-RU" dirty="0"/>
              <a:t>,-</a:t>
            </a:r>
            <a:r>
              <a:rPr lang="ru-RU" dirty="0" err="1"/>
              <a:t>ое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Вокза́л</a:t>
            </a:r>
            <a:r>
              <a:rPr lang="ru-RU" dirty="0"/>
              <a:t>. Это слово дает нам еще один пример того, как фамилии людей переходят на вещи. В XVII в. некая англичанка Джейн </a:t>
            </a:r>
            <a:r>
              <a:rPr lang="ru-RU" dirty="0" err="1"/>
              <a:t>Вокс</a:t>
            </a:r>
            <a:r>
              <a:rPr lang="ru-RU" dirty="0"/>
              <a:t> (</a:t>
            </a:r>
            <a:r>
              <a:rPr lang="ru-RU" dirty="0" err="1"/>
              <a:t>Vaux</a:t>
            </a:r>
            <a:r>
              <a:rPr lang="ru-RU" dirty="0"/>
              <a:t>) владела под Лондоном парком и помещением (по </a:t>
            </a:r>
            <a:r>
              <a:rPr lang="ru-RU" dirty="0" err="1"/>
              <a:t>английски</a:t>
            </a:r>
            <a:r>
              <a:rPr lang="ru-RU" dirty="0"/>
              <a:t> — </a:t>
            </a:r>
            <a:r>
              <a:rPr lang="ru-RU" dirty="0" err="1"/>
              <a:t>hall</a:t>
            </a:r>
            <a:r>
              <a:rPr lang="ru-RU" dirty="0"/>
              <a:t>) для увеселений. Первоначальное значение сложного слова </a:t>
            </a:r>
            <a:r>
              <a:rPr lang="ru-RU" dirty="0" err="1"/>
              <a:t>Vauxhall</a:t>
            </a:r>
            <a:r>
              <a:rPr lang="ru-RU" dirty="0"/>
              <a:t> (то есть «дом, принадлежащий </a:t>
            </a:r>
            <a:r>
              <a:rPr lang="ru-RU" dirty="0" err="1"/>
              <a:t>Вокс</a:t>
            </a:r>
            <a:r>
              <a:rPr lang="ru-RU" dirty="0"/>
              <a:t>») забылось, со временем этим словом стали называть здание для пассажиров. В русском языке произошло и звуковое переоформление: последняя часть изменилась под воздействием слова «зал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074" y="4254174"/>
            <a:ext cx="3807135" cy="98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6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81" y="365125"/>
            <a:ext cx="7876142" cy="4831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Дорога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7788"/>
            <a:ext cx="10515600" cy="5244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ДОРОГА. 1</a:t>
            </a:r>
            <a:r>
              <a:rPr lang="ru-RU" dirty="0"/>
              <a:t>. Полоса земли, предназначенная для передвижения, путь сообщения</a:t>
            </a:r>
            <a:r>
              <a:rPr lang="ru-RU" dirty="0" smtClean="0"/>
              <a:t>. (Асфальтированная</a:t>
            </a:r>
            <a:r>
              <a:rPr lang="ru-RU" dirty="0"/>
              <a:t>, шоссейная, грунтовая, </a:t>
            </a:r>
            <a:r>
              <a:rPr lang="ru-RU" dirty="0" smtClean="0"/>
              <a:t>проселочная). 2. Место</a:t>
            </a:r>
            <a:r>
              <a:rPr lang="ru-RU" dirty="0"/>
              <a:t>, по к-рому надо пройти или проехать, путь следования. По дороге к дому. Не знать дороги. Спросить о дороге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Прил</a:t>
            </a:r>
            <a:r>
              <a:rPr lang="ru-RU" dirty="0"/>
              <a:t>. дорожный, -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/>
              <a:t>ое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Доро́га</a:t>
            </a:r>
            <a:r>
              <a:rPr lang="ru-RU" dirty="0"/>
              <a:t>. Человек неопытный в этимологии может заподозрить, что слово «дорога» связано с прилагательным «</a:t>
            </a:r>
            <a:r>
              <a:rPr lang="ru-RU" dirty="0" err="1"/>
              <a:t>дорого́й</a:t>
            </a:r>
            <a:r>
              <a:rPr lang="ru-RU" dirty="0"/>
              <a:t>». На деле же оно одного корня с «дергать», «драть». Буквально слово это некогда значило «овраг», «углубление в почве», «лощина»; такое значение сохранилось за ним и поныне в других славянских языках. Можно думать, что в древности пути прокладывались по таким долинкам; может быть, в лесистых местах их вели по «</a:t>
            </a:r>
            <a:r>
              <a:rPr lang="ru-RU" dirty="0" err="1"/>
              <a:t>до́рам</a:t>
            </a:r>
            <a:r>
              <a:rPr lang="ru-RU" dirty="0"/>
              <a:t>» — лесным просекам и расчисткам. А возможно, дело в том, что на открытых местах любая древняя колея или тропа быстро превращалась в размытые водами лощины — «дороги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976" y="5148951"/>
            <a:ext cx="26955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1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7853" y="409193"/>
            <a:ext cx="8283766" cy="5713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Пассажир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0839"/>
            <a:ext cx="10515600" cy="4976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ПАССАЖИР. Тот</a:t>
            </a:r>
            <a:r>
              <a:rPr lang="ru-RU" sz="2400" dirty="0"/>
              <a:t>, кто совершает поездку в транспортном средстве. Пассажиры поезда, теплохода, автобуса, трамвая. </a:t>
            </a:r>
            <a:r>
              <a:rPr lang="ru-RU" sz="2400" dirty="0" err="1" smtClean="0"/>
              <a:t>ж.р</a:t>
            </a:r>
            <a:r>
              <a:rPr lang="ru-RU" sz="2400" dirty="0" smtClean="0"/>
              <a:t>. Пассажирка. </a:t>
            </a:r>
            <a:r>
              <a:rPr lang="ru-RU" sz="2400" dirty="0"/>
              <a:t>П</a:t>
            </a:r>
            <a:r>
              <a:rPr lang="ru-RU" sz="2400" dirty="0" smtClean="0"/>
              <a:t>рил</a:t>
            </a:r>
            <a:r>
              <a:rPr lang="ru-RU" sz="2400" dirty="0"/>
              <a:t>. пассажирский, -</a:t>
            </a:r>
            <a:r>
              <a:rPr lang="ru-RU" sz="2400" dirty="0" err="1"/>
              <a:t>ая</a:t>
            </a:r>
            <a:r>
              <a:rPr lang="ru-RU" sz="2400" dirty="0"/>
              <a:t>, -</a:t>
            </a:r>
            <a:r>
              <a:rPr lang="ru-RU" sz="2400" dirty="0" err="1"/>
              <a:t>ое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err="1"/>
              <a:t>Пассажи́р</a:t>
            </a:r>
            <a:r>
              <a:rPr lang="ru-RU" sz="2400" dirty="0"/>
              <a:t>. Заимствовано посредством немецкого или голландского из французского, где </a:t>
            </a:r>
            <a:r>
              <a:rPr lang="ru-RU" sz="2400" dirty="0" err="1"/>
              <a:t>passager</a:t>
            </a:r>
            <a:r>
              <a:rPr lang="ru-RU" sz="2400" dirty="0"/>
              <a:t> в том же значении образовано от существительного </a:t>
            </a:r>
            <a:r>
              <a:rPr lang="ru-RU" sz="2400" dirty="0" err="1"/>
              <a:t>passage</a:t>
            </a:r>
            <a:r>
              <a:rPr lang="ru-RU" sz="2400" dirty="0"/>
              <a:t> — «проезд», которое в свою очередь произведено от </a:t>
            </a:r>
            <a:r>
              <a:rPr lang="ru-RU" sz="2400" dirty="0" smtClean="0"/>
              <a:t>глагола </a:t>
            </a:r>
            <a:r>
              <a:rPr lang="ru-RU" sz="2400" dirty="0" err="1"/>
              <a:t>passer</a:t>
            </a:r>
            <a:r>
              <a:rPr lang="ru-RU" sz="2400" dirty="0"/>
              <a:t> — «проезжать</a:t>
            </a:r>
            <a:r>
              <a:rPr lang="ru-RU" sz="2400" dirty="0" smtClean="0"/>
              <a:t>»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146" y="4382475"/>
            <a:ext cx="4023717" cy="66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23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532" y="420211"/>
            <a:ext cx="9396470" cy="659444"/>
          </a:xfrm>
        </p:spPr>
        <p:txBody>
          <a:bodyPr>
            <a:normAutofit/>
          </a:bodyPr>
          <a:lstStyle/>
          <a:p>
            <a:r>
              <a:rPr lang="ru-RU" dirty="0" smtClean="0"/>
              <a:t>Трактор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1855"/>
            <a:ext cx="10515600" cy="4965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ТРАКТОР</a:t>
            </a:r>
            <a:r>
              <a:rPr lang="ru-RU" sz="2400" dirty="0"/>
              <a:t>.</a:t>
            </a:r>
            <a:r>
              <a:rPr lang="ru-RU" sz="2400" dirty="0" smtClean="0"/>
              <a:t> Самоходная </a:t>
            </a:r>
            <a:r>
              <a:rPr lang="ru-RU" sz="2400" dirty="0"/>
              <a:t>машина для тяги и приведения в действие машин, орудий. Колесный, гусеничный, пропашной, садовый, трелевочный  </a:t>
            </a:r>
            <a:r>
              <a:rPr lang="ru-RU" sz="2400" dirty="0" smtClean="0"/>
              <a:t>трактор. </a:t>
            </a:r>
            <a:r>
              <a:rPr lang="ru-RU" sz="2400" dirty="0"/>
              <a:t>П</a:t>
            </a:r>
            <a:r>
              <a:rPr lang="ru-RU" sz="2400" dirty="0" smtClean="0"/>
              <a:t>рил</a:t>
            </a:r>
            <a:r>
              <a:rPr lang="ru-RU" sz="2400" dirty="0"/>
              <a:t>. тракторный, -</a:t>
            </a:r>
            <a:r>
              <a:rPr lang="ru-RU" sz="2400" dirty="0" err="1"/>
              <a:t>ая</a:t>
            </a:r>
            <a:r>
              <a:rPr lang="ru-RU" sz="2400" dirty="0"/>
              <a:t>, -</a:t>
            </a:r>
            <a:r>
              <a:rPr lang="ru-RU" sz="2400" dirty="0" err="1"/>
              <a:t>ое</a:t>
            </a:r>
            <a:r>
              <a:rPr lang="ru-RU" sz="2400" dirty="0"/>
              <a:t>. Т. завод. Т. парк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dirty="0" err="1"/>
              <a:t>Тра́ктор</a:t>
            </a:r>
            <a:r>
              <a:rPr lang="ru-RU" sz="2400" dirty="0"/>
              <a:t>. Заимствование из английского, где </a:t>
            </a:r>
            <a:r>
              <a:rPr lang="ru-RU" sz="2400" dirty="0" err="1"/>
              <a:t>tracktor</a:t>
            </a:r>
            <a:r>
              <a:rPr lang="ru-RU" sz="2400" dirty="0"/>
              <a:t> восходит к латинскому </a:t>
            </a:r>
            <a:r>
              <a:rPr lang="ru-RU" sz="2400" dirty="0" err="1"/>
              <a:t>trahere</a:t>
            </a:r>
            <a:r>
              <a:rPr lang="ru-RU" sz="2400" dirty="0"/>
              <a:t> — «тянуть, тащить». Слово </a:t>
            </a:r>
            <a:r>
              <a:rPr lang="ru-RU" sz="2400" dirty="0" err="1"/>
              <a:t>tracktor</a:t>
            </a:r>
            <a:r>
              <a:rPr lang="ru-RU" sz="2400" dirty="0"/>
              <a:t> было также скалькировано русским языком: </a:t>
            </a:r>
            <a:r>
              <a:rPr lang="ru-RU" sz="2400" i="1" dirty="0"/>
              <a:t>тягач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075" y="4052945"/>
            <a:ext cx="41052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9281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1230</Words>
  <Application>Microsoft Office PowerPoint</Application>
  <PresentationFormat>Широкоэкранный</PresentationFormat>
  <Paragraphs>44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Этимологический словарик 3 класс  Тема: «Транспорт»</vt:lpstr>
      <vt:lpstr>Автобус</vt:lpstr>
      <vt:lpstr>Автомобиль</vt:lpstr>
      <vt:lpstr>Багаж</vt:lpstr>
      <vt:lpstr>Вагон</vt:lpstr>
      <vt:lpstr>Вокзал</vt:lpstr>
      <vt:lpstr>Дорога </vt:lpstr>
      <vt:lpstr>Пассажир</vt:lpstr>
      <vt:lpstr>Трактор </vt:lpstr>
      <vt:lpstr>Трамвай</vt:lpstr>
      <vt:lpstr>Троллейбус </vt:lpstr>
      <vt:lpstr>Шоссе </vt:lpstr>
      <vt:lpstr>Шофер.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Этимологический словарик 3 класс  Тема: «Транспорт»</dc:title>
  <dc:creator>Оля Оля</dc:creator>
  <cp:lastModifiedBy>Оля Оля</cp:lastModifiedBy>
  <cp:revision>12</cp:revision>
  <dcterms:created xsi:type="dcterms:W3CDTF">2018-12-17T09:35:56Z</dcterms:created>
  <dcterms:modified xsi:type="dcterms:W3CDTF">2018-12-17T10:42:46Z</dcterms:modified>
</cp:coreProperties>
</file>