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0" r:id="rId3"/>
    <p:sldId id="257" r:id="rId4"/>
    <p:sldId id="284" r:id="rId5"/>
    <p:sldId id="258" r:id="rId6"/>
    <p:sldId id="259" r:id="rId7"/>
    <p:sldId id="260" r:id="rId8"/>
    <p:sldId id="261" r:id="rId9"/>
    <p:sldId id="262" r:id="rId10"/>
    <p:sldId id="263" r:id="rId11"/>
    <p:sldId id="275" r:id="rId12"/>
    <p:sldId id="276" r:id="rId13"/>
    <p:sldId id="274" r:id="rId14"/>
    <p:sldId id="283" r:id="rId15"/>
    <p:sldId id="264" r:id="rId16"/>
    <p:sldId id="265" r:id="rId17"/>
    <p:sldId id="266" r:id="rId18"/>
    <p:sldId id="267" r:id="rId19"/>
    <p:sldId id="268" r:id="rId20"/>
    <p:sldId id="281" r:id="rId21"/>
    <p:sldId id="269" r:id="rId22"/>
    <p:sldId id="270" r:id="rId23"/>
    <p:sldId id="271" r:id="rId24"/>
    <p:sldId id="272" r:id="rId25"/>
    <p:sldId id="285" r:id="rId26"/>
    <p:sldId id="273"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5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72"/>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0528A25E-E063-4D37-9A85-4D831991C365}" type="slidenum">
              <a:rPr lang="ru-RU" smtClean="0"/>
              <a:pPr/>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0528A25E-E063-4D37-9A85-4D831991C365}" type="slidenum">
              <a:rPr lang="ru-RU" smtClean="0"/>
              <a:pPr/>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0528A25E-E063-4D37-9A85-4D831991C365}" type="slidenum">
              <a:rPr lang="ru-RU" smtClean="0"/>
              <a:pPr/>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528A25E-E063-4D37-9A85-4D831991C365}"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27B31D1-8C89-4913-AF1F-3CEA71E202E0}" type="datetimeFigureOut">
              <a:rPr lang="ru-RU" smtClean="0"/>
              <a:pPr/>
              <a:t>25.12.2018</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0528A25E-E063-4D37-9A85-4D831991C365}" type="slidenum">
              <a:rPr lang="ru-RU" smtClean="0"/>
              <a:pPr/>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27B31D1-8C89-4913-AF1F-3CEA71E202E0}" type="datetimeFigureOut">
              <a:rPr lang="ru-RU" smtClean="0"/>
              <a:pPr/>
              <a:t>25.12.2018</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528A25E-E063-4D37-9A85-4D831991C365}" type="slidenum">
              <a:rPr lang="ru-RU" smtClean="0"/>
              <a:pPr/>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http://bond1958.narod.ru/brein_ring/formula.jpg" TargetMode="External"/></Relationships>
</file>

<file path=ppt/slides/_rels/slide21.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8.xml"/><Relationship Id="rId7" Type="http://schemas.openxmlformats.org/officeDocument/2006/relationships/slide" Target="slide21.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5.xml"/><Relationship Id="rId4" Type="http://schemas.openxmlformats.org/officeDocument/2006/relationships/slide" Target="slide14.xml"/></Relationships>
</file>

<file path=ppt/slides/_rels/slide5.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algn="ctr"/>
            <a:r>
              <a:rPr lang="ru-RU" dirty="0" smtClean="0"/>
              <a:t>Проектная работа:</a:t>
            </a:r>
            <a:br>
              <a:rPr lang="ru-RU" dirty="0" smtClean="0"/>
            </a:br>
            <a:r>
              <a:rPr lang="ru-RU" dirty="0" smtClean="0"/>
              <a:t>«Приемы быстрого счета»</a:t>
            </a:r>
            <a:endParaRPr lang="ru-RU" dirty="0"/>
          </a:p>
        </p:txBody>
      </p:sp>
      <p:sp>
        <p:nvSpPr>
          <p:cNvPr id="3" name="Подзаголовок 2"/>
          <p:cNvSpPr>
            <a:spLocks noGrp="1"/>
          </p:cNvSpPr>
          <p:nvPr>
            <p:ph type="subTitle" idx="1"/>
          </p:nvPr>
        </p:nvSpPr>
        <p:spPr>
          <a:xfrm>
            <a:off x="1371600" y="3071810"/>
            <a:ext cx="7272366" cy="3214710"/>
          </a:xfrm>
        </p:spPr>
        <p:txBody>
          <a:bodyPr>
            <a:normAutofit fontScale="92500" lnSpcReduction="10000"/>
          </a:bodyPr>
          <a:lstStyle/>
          <a:p>
            <a:pPr algn="r"/>
            <a:r>
              <a:rPr lang="ru-RU" sz="3600" dirty="0" smtClean="0">
                <a:solidFill>
                  <a:schemeClr val="tx1"/>
                </a:solidFill>
                <a:latin typeface="Times New Roman" pitchFamily="18" charset="0"/>
                <a:cs typeface="Times New Roman" pitchFamily="18" charset="0"/>
              </a:rPr>
              <a:t>Подготовил: </a:t>
            </a:r>
          </a:p>
          <a:p>
            <a:pPr algn="r"/>
            <a:r>
              <a:rPr lang="ru-RU" sz="3600" dirty="0" smtClean="0">
                <a:solidFill>
                  <a:schemeClr val="tx1"/>
                </a:solidFill>
                <a:latin typeface="Times New Roman" pitchFamily="18" charset="0"/>
                <a:cs typeface="Times New Roman" pitchFamily="18" charset="0"/>
              </a:rPr>
              <a:t>Ученик </a:t>
            </a:r>
            <a:r>
              <a:rPr lang="ru-RU" sz="3600" dirty="0" smtClean="0">
                <a:solidFill>
                  <a:schemeClr val="tx1"/>
                </a:solidFill>
                <a:latin typeface="Times New Roman" pitchFamily="18" charset="0"/>
                <a:cs typeface="Times New Roman" pitchFamily="18" charset="0"/>
              </a:rPr>
              <a:t>8 </a:t>
            </a:r>
            <a:r>
              <a:rPr lang="ru-RU" sz="3600" dirty="0" smtClean="0">
                <a:solidFill>
                  <a:schemeClr val="tx1"/>
                </a:solidFill>
                <a:latin typeface="Times New Roman" pitchFamily="18" charset="0"/>
                <a:cs typeface="Times New Roman" pitchFamily="18" charset="0"/>
              </a:rPr>
              <a:t>«а» класса</a:t>
            </a:r>
          </a:p>
          <a:p>
            <a:pPr algn="r"/>
            <a:r>
              <a:rPr lang="ru-RU" sz="3600" dirty="0" smtClean="0">
                <a:solidFill>
                  <a:schemeClr val="tx1"/>
                </a:solidFill>
                <a:latin typeface="Times New Roman" pitchFamily="18" charset="0"/>
                <a:cs typeface="Times New Roman" pitchFamily="18" charset="0"/>
              </a:rPr>
              <a:t> </a:t>
            </a:r>
            <a:r>
              <a:rPr lang="ru-RU" sz="3600" dirty="0" smtClean="0">
                <a:solidFill>
                  <a:schemeClr val="tx1"/>
                </a:solidFill>
                <a:latin typeface="Times New Roman" pitchFamily="18" charset="0"/>
                <a:cs typeface="Times New Roman" pitchFamily="18" charset="0"/>
              </a:rPr>
              <a:t>МБОУ </a:t>
            </a:r>
            <a:r>
              <a:rPr lang="ru-RU" sz="3600" dirty="0" smtClean="0">
                <a:solidFill>
                  <a:schemeClr val="tx1"/>
                </a:solidFill>
                <a:latin typeface="Times New Roman" pitchFamily="18" charset="0"/>
                <a:cs typeface="Times New Roman" pitchFamily="18" charset="0"/>
              </a:rPr>
              <a:t>СОШ с. Н.Батако</a:t>
            </a:r>
            <a:endParaRPr lang="en-US" sz="3600" dirty="0" smtClean="0">
              <a:solidFill>
                <a:schemeClr val="tx1"/>
              </a:solidFill>
              <a:latin typeface="Times New Roman" pitchFamily="18" charset="0"/>
              <a:cs typeface="Times New Roman" pitchFamily="18" charset="0"/>
            </a:endParaRPr>
          </a:p>
          <a:p>
            <a:pPr algn="r"/>
            <a:r>
              <a:rPr lang="ru-RU" sz="3600" dirty="0" smtClean="0">
                <a:solidFill>
                  <a:schemeClr val="tx1"/>
                </a:solidFill>
                <a:latin typeface="Times New Roman" pitchFamily="18" charset="0"/>
                <a:cs typeface="Times New Roman" pitchFamily="18" charset="0"/>
              </a:rPr>
              <a:t>Караев Тамерлан</a:t>
            </a:r>
          </a:p>
          <a:p>
            <a:pPr algn="r"/>
            <a:endParaRPr lang="ru-RU" sz="3600" dirty="0" smtClean="0">
              <a:solidFill>
                <a:schemeClr val="tx1"/>
              </a:solidFill>
              <a:latin typeface="Times New Roman" pitchFamily="18" charset="0"/>
              <a:cs typeface="Times New Roman" pitchFamily="18" charset="0"/>
            </a:endParaRPr>
          </a:p>
          <a:p>
            <a:pPr algn="r"/>
            <a:r>
              <a:rPr lang="ru-RU" sz="3600" dirty="0" smtClean="0">
                <a:solidFill>
                  <a:schemeClr val="tx1"/>
                </a:solidFill>
                <a:latin typeface="Times New Roman" pitchFamily="18" charset="0"/>
                <a:cs typeface="Times New Roman" pitchFamily="18" charset="0"/>
              </a:rPr>
              <a:t>Руководитель: Гагиева А.О.</a:t>
            </a:r>
          </a:p>
          <a:p>
            <a:pPr algn="r"/>
            <a:endParaRPr lang="ru-RU" dirty="0" smtClean="0">
              <a:solidFill>
                <a:schemeClr val="tx1"/>
              </a:solidFill>
            </a:endParaRPr>
          </a:p>
          <a:p>
            <a:pPr algn="r"/>
            <a:endParaRPr lang="ru-RU"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latin typeface="Times New Roman" pitchFamily="18" charset="0"/>
                <a:cs typeface="Times New Roman" pitchFamily="18" charset="0"/>
              </a:rPr>
              <a:t>3</a:t>
            </a:r>
            <a:r>
              <a:rPr lang="ru-RU" dirty="0" smtClean="0">
                <a:latin typeface="Times New Roman" pitchFamily="18" charset="0"/>
                <a:cs typeface="Times New Roman" pitchFamily="18" charset="0"/>
              </a:rPr>
              <a:t>)Вычислить 65</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89:</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714348" y="1447800"/>
            <a:ext cx="8219340" cy="4800600"/>
          </a:xfrm>
        </p:spPr>
        <p:txBody>
          <a:bodyPr/>
          <a:lstStyle/>
          <a:p>
            <a:r>
              <a:rPr lang="ru-RU" dirty="0" smtClean="0"/>
              <a:t>а)</a:t>
            </a:r>
          </a:p>
          <a:p>
            <a:endParaRPr lang="ru-RU" dirty="0"/>
          </a:p>
          <a:p>
            <a:endParaRPr lang="ru-RU" dirty="0" smtClean="0"/>
          </a:p>
          <a:p>
            <a:r>
              <a:rPr lang="ru-RU" dirty="0" smtClean="0"/>
              <a:t>б)</a:t>
            </a:r>
          </a:p>
          <a:p>
            <a:endParaRPr lang="ru-RU" dirty="0"/>
          </a:p>
          <a:p>
            <a:endParaRPr lang="ru-RU" dirty="0" smtClean="0"/>
          </a:p>
          <a:p>
            <a:r>
              <a:rPr lang="ru-RU" dirty="0" smtClean="0"/>
              <a:t>в)</a:t>
            </a:r>
            <a:endParaRPr lang="ru-RU" dirty="0"/>
          </a:p>
        </p:txBody>
      </p:sp>
      <p:sp>
        <p:nvSpPr>
          <p:cNvPr id="4" name="Прямоугольник 3"/>
          <p:cNvSpPr/>
          <p:nvPr/>
        </p:nvSpPr>
        <p:spPr>
          <a:xfrm>
            <a:off x="1571604" y="1714488"/>
            <a:ext cx="550151" cy="523220"/>
          </a:xfrm>
          <a:prstGeom prst="rect">
            <a:avLst/>
          </a:prstGeom>
        </p:spPr>
        <p:txBody>
          <a:bodyPr wrap="none">
            <a:spAutoFit/>
          </a:bodyPr>
          <a:lstStyle/>
          <a:p>
            <a:r>
              <a:rPr lang="ru-RU" sz="2800" dirty="0" smtClean="0">
                <a:latin typeface="Times New Roman" pitchFamily="18" charset="0"/>
                <a:cs typeface="Times New Roman" pitchFamily="18" charset="0"/>
              </a:rPr>
              <a:t>65</a:t>
            </a:r>
            <a:endParaRPr lang="ru-RU" sz="2800" dirty="0">
              <a:latin typeface="Times New Roman" pitchFamily="18" charset="0"/>
              <a:cs typeface="Times New Roman" pitchFamily="18" charset="0"/>
            </a:endParaRPr>
          </a:p>
        </p:txBody>
      </p:sp>
      <p:sp>
        <p:nvSpPr>
          <p:cNvPr id="5" name="Прямоугольник 4"/>
          <p:cNvSpPr/>
          <p:nvPr/>
        </p:nvSpPr>
        <p:spPr>
          <a:xfrm>
            <a:off x="1357290" y="3500438"/>
            <a:ext cx="631904" cy="523220"/>
          </a:xfrm>
          <a:prstGeom prst="rect">
            <a:avLst/>
          </a:prstGeom>
        </p:spPr>
        <p:txBody>
          <a:bodyPr wrap="none">
            <a:spAutoFit/>
          </a:bodyPr>
          <a:lstStyle/>
          <a:p>
            <a:r>
              <a:rPr lang="ru-RU" sz="2800" dirty="0" smtClean="0"/>
              <a:t> </a:t>
            </a:r>
            <a:r>
              <a:rPr lang="ru-RU" sz="2800" dirty="0" smtClean="0">
                <a:latin typeface="Times New Roman" pitchFamily="18" charset="0"/>
                <a:cs typeface="Times New Roman" pitchFamily="18" charset="0"/>
              </a:rPr>
              <a:t>65</a:t>
            </a:r>
            <a:endParaRPr lang="ru-RU" sz="2800" dirty="0">
              <a:latin typeface="Times New Roman" pitchFamily="18" charset="0"/>
              <a:cs typeface="Times New Roman" pitchFamily="18" charset="0"/>
            </a:endParaRPr>
          </a:p>
        </p:txBody>
      </p:sp>
      <p:sp>
        <p:nvSpPr>
          <p:cNvPr id="6" name="Прямоугольник 5"/>
          <p:cNvSpPr/>
          <p:nvPr/>
        </p:nvSpPr>
        <p:spPr>
          <a:xfrm>
            <a:off x="1500166" y="2214554"/>
            <a:ext cx="631904" cy="523220"/>
          </a:xfrm>
          <a:prstGeom prst="rect">
            <a:avLst/>
          </a:prstGeom>
        </p:spPr>
        <p:txBody>
          <a:bodyPr wrap="none">
            <a:spAutoFit/>
          </a:bodyPr>
          <a:lstStyle/>
          <a:p>
            <a:r>
              <a:rPr lang="ru-RU" sz="2800" dirty="0" smtClean="0"/>
              <a:t> </a:t>
            </a:r>
            <a:r>
              <a:rPr lang="ru-RU" sz="2800" dirty="0" smtClean="0">
                <a:latin typeface="Times New Roman" pitchFamily="18" charset="0"/>
                <a:cs typeface="Times New Roman" pitchFamily="18" charset="0"/>
              </a:rPr>
              <a:t>89</a:t>
            </a:r>
            <a:endParaRPr lang="ru-RU" sz="2800" dirty="0">
              <a:latin typeface="Times New Roman" pitchFamily="18" charset="0"/>
              <a:cs typeface="Times New Roman" pitchFamily="18" charset="0"/>
            </a:endParaRPr>
          </a:p>
        </p:txBody>
      </p:sp>
      <p:sp>
        <p:nvSpPr>
          <p:cNvPr id="7" name="Прямоугольник 6"/>
          <p:cNvSpPr/>
          <p:nvPr/>
        </p:nvSpPr>
        <p:spPr>
          <a:xfrm>
            <a:off x="1428728" y="4000504"/>
            <a:ext cx="550151" cy="523220"/>
          </a:xfrm>
          <a:prstGeom prst="rect">
            <a:avLst/>
          </a:prstGeom>
        </p:spPr>
        <p:txBody>
          <a:bodyPr wrap="none">
            <a:spAutoFit/>
          </a:bodyPr>
          <a:lstStyle/>
          <a:p>
            <a:r>
              <a:rPr lang="ru-RU" sz="2800" dirty="0" smtClean="0">
                <a:latin typeface="Times New Roman" pitchFamily="18" charset="0"/>
                <a:cs typeface="Times New Roman" pitchFamily="18" charset="0"/>
              </a:rPr>
              <a:t>89</a:t>
            </a:r>
            <a:endParaRPr lang="ru-RU" sz="2800" dirty="0">
              <a:latin typeface="Times New Roman" pitchFamily="18" charset="0"/>
              <a:cs typeface="Times New Roman" pitchFamily="18" charset="0"/>
            </a:endParaRPr>
          </a:p>
        </p:txBody>
      </p:sp>
      <p:cxnSp>
        <p:nvCxnSpPr>
          <p:cNvPr id="8" name="Прямая со стрелкой 7"/>
          <p:cNvCxnSpPr/>
          <p:nvPr/>
        </p:nvCxnSpPr>
        <p:spPr>
          <a:xfrm rot="5400000">
            <a:off x="1572398" y="221376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5400000">
            <a:off x="1858150" y="221376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6200000" flipH="1">
            <a:off x="1535885" y="3893347"/>
            <a:ext cx="285752"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единительная линия 11"/>
          <p:cNvCxnSpPr/>
          <p:nvPr/>
        </p:nvCxnSpPr>
        <p:spPr>
          <a:xfrm>
            <a:off x="1357290" y="4429132"/>
            <a:ext cx="7143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1428728" y="6000768"/>
            <a:ext cx="92869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1428728" y="2643182"/>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1428728" y="2643182"/>
            <a:ext cx="986167" cy="523220"/>
          </a:xfrm>
          <a:prstGeom prst="rect">
            <a:avLst/>
          </a:prstGeom>
        </p:spPr>
        <p:txBody>
          <a:bodyPr wrap="none">
            <a:spAutoFit/>
          </a:bodyPr>
          <a:lstStyle/>
          <a:p>
            <a:r>
              <a:rPr lang="ru-RU" sz="2800" dirty="0" smtClean="0">
                <a:solidFill>
                  <a:srgbClr val="C00000"/>
                </a:solidFill>
                <a:latin typeface="Arial" pitchFamily="34" charset="0"/>
                <a:cs typeface="Arial" pitchFamily="34" charset="0"/>
              </a:rPr>
              <a:t>4845</a:t>
            </a:r>
            <a:endParaRPr lang="ru-RU" sz="2800" dirty="0">
              <a:solidFill>
                <a:srgbClr val="C00000"/>
              </a:solidFill>
              <a:latin typeface="Arial" pitchFamily="34" charset="0"/>
              <a:cs typeface="Arial" pitchFamily="34" charset="0"/>
            </a:endParaRPr>
          </a:p>
        </p:txBody>
      </p:sp>
      <p:cxnSp>
        <p:nvCxnSpPr>
          <p:cNvPr id="18" name="Прямая со стрелкой 17"/>
          <p:cNvCxnSpPr/>
          <p:nvPr/>
        </p:nvCxnSpPr>
        <p:spPr>
          <a:xfrm rot="5400000">
            <a:off x="1571604" y="3857628"/>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Прямоугольник 19"/>
          <p:cNvSpPr/>
          <p:nvPr/>
        </p:nvSpPr>
        <p:spPr>
          <a:xfrm>
            <a:off x="2928926" y="2214554"/>
            <a:ext cx="3286148" cy="523220"/>
          </a:xfrm>
          <a:prstGeom prst="rect">
            <a:avLst/>
          </a:prstGeom>
        </p:spPr>
        <p:txBody>
          <a:bodyPr wrap="square">
            <a:spAutoFit/>
          </a:bodyPr>
          <a:lstStyle/>
          <a:p>
            <a:r>
              <a:rPr lang="ru-RU" sz="2800" dirty="0" smtClean="0">
                <a:latin typeface="Times New Roman" pitchFamily="18" charset="0"/>
                <a:cs typeface="Times New Roman" pitchFamily="18" charset="0"/>
              </a:rPr>
              <a:t>6</a:t>
            </a:r>
            <a:r>
              <a:rPr lang="ru-RU" sz="2000" dirty="0" smtClean="0">
                <a:latin typeface="Arial" pitchFamily="34" charset="0"/>
                <a:cs typeface="Arial" pitchFamily="34" charset="0"/>
              </a:rPr>
              <a:t>•</a:t>
            </a:r>
            <a:r>
              <a:rPr lang="ru-RU" sz="2800" dirty="0" smtClean="0">
                <a:latin typeface="Times New Roman" pitchFamily="18" charset="0"/>
                <a:cs typeface="Times New Roman" pitchFamily="18" charset="0"/>
              </a:rPr>
              <a:t>8=48     5</a:t>
            </a:r>
            <a:r>
              <a:rPr lang="ru-RU" sz="2000" dirty="0" smtClean="0">
                <a:latin typeface="Arial" pitchFamily="34" charset="0"/>
                <a:cs typeface="Arial" pitchFamily="34" charset="0"/>
              </a:rPr>
              <a:t>•</a:t>
            </a:r>
            <a:r>
              <a:rPr lang="ru-RU" sz="2800" dirty="0" smtClean="0">
                <a:latin typeface="Times New Roman" pitchFamily="18" charset="0"/>
                <a:cs typeface="Times New Roman" pitchFamily="18" charset="0"/>
              </a:rPr>
              <a:t>9=45</a:t>
            </a:r>
            <a:endParaRPr lang="ru-RU" sz="2800" dirty="0">
              <a:latin typeface="Times New Roman" pitchFamily="18" charset="0"/>
              <a:cs typeface="Times New Roman" pitchFamily="18" charset="0"/>
            </a:endParaRPr>
          </a:p>
        </p:txBody>
      </p:sp>
      <p:sp>
        <p:nvSpPr>
          <p:cNvPr id="21" name="Прямоугольник 20"/>
          <p:cNvSpPr/>
          <p:nvPr/>
        </p:nvSpPr>
        <p:spPr>
          <a:xfrm>
            <a:off x="3000364" y="3714752"/>
            <a:ext cx="3044423" cy="523220"/>
          </a:xfrm>
          <a:prstGeom prst="rect">
            <a:avLst/>
          </a:prstGeom>
        </p:spPr>
        <p:txBody>
          <a:bodyPr wrap="none">
            <a:spAutoFit/>
          </a:bodyPr>
          <a:lstStyle/>
          <a:p>
            <a:r>
              <a:rPr lang="ru-RU" sz="2800" dirty="0" smtClean="0">
                <a:latin typeface="Times New Roman" pitchFamily="18" charset="0"/>
                <a:cs typeface="Times New Roman" pitchFamily="18" charset="0"/>
              </a:rPr>
              <a:t>6</a:t>
            </a:r>
            <a:r>
              <a:rPr lang="ru-RU" sz="2000" dirty="0" smtClean="0">
                <a:latin typeface="Arial" pitchFamily="34" charset="0"/>
                <a:cs typeface="Arial" pitchFamily="34" charset="0"/>
              </a:rPr>
              <a:t>•</a:t>
            </a:r>
            <a:r>
              <a:rPr lang="ru-RU" sz="2800" dirty="0" smtClean="0">
                <a:latin typeface="Times New Roman" pitchFamily="18" charset="0"/>
                <a:cs typeface="Times New Roman" pitchFamily="18" charset="0"/>
              </a:rPr>
              <a:t>9+5</a:t>
            </a:r>
            <a:r>
              <a:rPr lang="ru-RU" sz="2000" dirty="0" smtClean="0">
                <a:latin typeface="Arial" pitchFamily="34" charset="0"/>
                <a:cs typeface="Arial" pitchFamily="34" charset="0"/>
              </a:rPr>
              <a:t>•</a:t>
            </a:r>
            <a:r>
              <a:rPr lang="ru-RU" sz="2800" dirty="0" smtClean="0">
                <a:latin typeface="Times New Roman" pitchFamily="18" charset="0"/>
                <a:cs typeface="Times New Roman" pitchFamily="18" charset="0"/>
              </a:rPr>
              <a:t>8=54+40=94</a:t>
            </a:r>
            <a:endParaRPr lang="ru-RU" sz="2800" dirty="0">
              <a:latin typeface="Times New Roman" pitchFamily="18" charset="0"/>
              <a:cs typeface="Times New Roman" pitchFamily="18" charset="0"/>
            </a:endParaRPr>
          </a:p>
        </p:txBody>
      </p:sp>
      <p:sp>
        <p:nvSpPr>
          <p:cNvPr id="22" name="Прямоугольник 21"/>
          <p:cNvSpPr/>
          <p:nvPr/>
        </p:nvSpPr>
        <p:spPr>
          <a:xfrm>
            <a:off x="1428728" y="4429132"/>
            <a:ext cx="724181" cy="646331"/>
          </a:xfrm>
          <a:prstGeom prst="rect">
            <a:avLst/>
          </a:prstGeom>
        </p:spPr>
        <p:txBody>
          <a:bodyPr wrap="square">
            <a:spAutoFit/>
          </a:bodyPr>
          <a:lstStyle/>
          <a:p>
            <a:r>
              <a:rPr lang="ru-RU" sz="3600" dirty="0" smtClean="0">
                <a:solidFill>
                  <a:srgbClr val="C00000"/>
                </a:solidFill>
              </a:rPr>
              <a:t>94</a:t>
            </a:r>
            <a:endParaRPr lang="ru-RU" sz="3600" dirty="0">
              <a:solidFill>
                <a:srgbClr val="C00000"/>
              </a:solidFill>
            </a:endParaRPr>
          </a:p>
        </p:txBody>
      </p:sp>
      <p:sp>
        <p:nvSpPr>
          <p:cNvPr id="23" name="Прямоугольник 22"/>
          <p:cNvSpPr/>
          <p:nvPr/>
        </p:nvSpPr>
        <p:spPr>
          <a:xfrm>
            <a:off x="1500166" y="5214950"/>
            <a:ext cx="997389" cy="523220"/>
          </a:xfrm>
          <a:prstGeom prst="rect">
            <a:avLst/>
          </a:prstGeom>
        </p:spPr>
        <p:txBody>
          <a:bodyPr wrap="none">
            <a:spAutoFit/>
          </a:bodyPr>
          <a:lstStyle/>
          <a:p>
            <a:r>
              <a:rPr lang="ru-RU" sz="2800" dirty="0" smtClean="0">
                <a:solidFill>
                  <a:srgbClr val="C00000"/>
                </a:solidFill>
              </a:rPr>
              <a:t> </a:t>
            </a:r>
            <a:r>
              <a:rPr lang="ru-RU" sz="2800" dirty="0" smtClean="0">
                <a:solidFill>
                  <a:srgbClr val="C00000"/>
                </a:solidFill>
                <a:latin typeface="Times New Roman" pitchFamily="18" charset="0"/>
                <a:cs typeface="Times New Roman" pitchFamily="18" charset="0"/>
              </a:rPr>
              <a:t>4845</a:t>
            </a:r>
            <a:endParaRPr lang="ru-RU" sz="2800" dirty="0">
              <a:solidFill>
                <a:srgbClr val="C00000"/>
              </a:solidFill>
              <a:latin typeface="Times New Roman" pitchFamily="18" charset="0"/>
              <a:cs typeface="Times New Roman" pitchFamily="18" charset="0"/>
            </a:endParaRPr>
          </a:p>
        </p:txBody>
      </p:sp>
      <p:sp>
        <p:nvSpPr>
          <p:cNvPr id="24" name="Прямоугольник 23"/>
          <p:cNvSpPr/>
          <p:nvPr/>
        </p:nvSpPr>
        <p:spPr>
          <a:xfrm>
            <a:off x="1785918" y="5572140"/>
            <a:ext cx="550151" cy="523220"/>
          </a:xfrm>
          <a:prstGeom prst="rect">
            <a:avLst/>
          </a:prstGeom>
        </p:spPr>
        <p:txBody>
          <a:bodyPr wrap="none">
            <a:spAutoFit/>
          </a:bodyPr>
          <a:lstStyle/>
          <a:p>
            <a:r>
              <a:rPr lang="ru-RU" sz="2800" dirty="0" smtClean="0">
                <a:solidFill>
                  <a:srgbClr val="C00000"/>
                </a:solidFill>
                <a:latin typeface="Times New Roman" pitchFamily="18" charset="0"/>
                <a:cs typeface="Times New Roman" pitchFamily="18" charset="0"/>
              </a:rPr>
              <a:t>94</a:t>
            </a:r>
            <a:endParaRPr lang="ru-RU" sz="2800" dirty="0">
              <a:solidFill>
                <a:srgbClr val="C00000"/>
              </a:solidFill>
              <a:latin typeface="Times New Roman" pitchFamily="18" charset="0"/>
              <a:cs typeface="Times New Roman" pitchFamily="18" charset="0"/>
            </a:endParaRPr>
          </a:p>
        </p:txBody>
      </p:sp>
      <p:sp>
        <p:nvSpPr>
          <p:cNvPr id="27" name="Прямоугольник 26"/>
          <p:cNvSpPr/>
          <p:nvPr/>
        </p:nvSpPr>
        <p:spPr>
          <a:xfrm>
            <a:off x="1571604" y="6000768"/>
            <a:ext cx="1018227" cy="584775"/>
          </a:xfrm>
          <a:prstGeom prst="rect">
            <a:avLst/>
          </a:prstGeom>
        </p:spPr>
        <p:txBody>
          <a:bodyPr wrap="none">
            <a:spAutoFit/>
          </a:bodyPr>
          <a:lstStyle/>
          <a:p>
            <a:r>
              <a:rPr lang="ru-RU" sz="3200" dirty="0" smtClean="0">
                <a:solidFill>
                  <a:srgbClr val="C00000"/>
                </a:solidFill>
                <a:latin typeface="Times New Roman" pitchFamily="18" charset="0"/>
                <a:cs typeface="Times New Roman" pitchFamily="18" charset="0"/>
              </a:rPr>
              <a:t>5785</a:t>
            </a:r>
            <a:endParaRPr lang="ru-RU" sz="3200" dirty="0">
              <a:solidFill>
                <a:srgbClr val="C00000"/>
              </a:solidFill>
              <a:latin typeface="Times New Roman" pitchFamily="18" charset="0"/>
              <a:cs typeface="Times New Roman" pitchFamily="18" charset="0"/>
            </a:endParaRPr>
          </a:p>
        </p:txBody>
      </p:sp>
      <p:sp>
        <p:nvSpPr>
          <p:cNvPr id="28" name="Прямоугольник 27"/>
          <p:cNvSpPr/>
          <p:nvPr/>
        </p:nvSpPr>
        <p:spPr>
          <a:xfrm>
            <a:off x="3786182" y="6072206"/>
            <a:ext cx="3511026" cy="523220"/>
          </a:xfrm>
          <a:prstGeom prst="rect">
            <a:avLst/>
          </a:prstGeom>
        </p:spPr>
        <p:txBody>
          <a:bodyPr wrap="none">
            <a:spAutoFit/>
          </a:bodyPr>
          <a:lstStyle/>
          <a:p>
            <a:r>
              <a:rPr lang="ru-RU" sz="2800" u="sng" dirty="0" smtClean="0">
                <a:solidFill>
                  <a:srgbClr val="C00000"/>
                </a:solidFill>
                <a:latin typeface="Times New Roman" pitchFamily="18" charset="0"/>
                <a:cs typeface="Times New Roman" pitchFamily="18" charset="0"/>
              </a:rPr>
              <a:t>Искомое число: </a:t>
            </a:r>
            <a:r>
              <a:rPr lang="ru-RU" sz="2800" b="1" dirty="0" smtClean="0">
                <a:solidFill>
                  <a:srgbClr val="C00000"/>
                </a:solidFill>
                <a:latin typeface="Times New Roman" pitchFamily="18" charset="0"/>
                <a:cs typeface="Times New Roman" pitchFamily="18" charset="0"/>
              </a:rPr>
              <a:t>5785</a:t>
            </a:r>
            <a:endParaRPr lang="ru-RU"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en-US" sz="2400" dirty="0" smtClean="0">
                <a:latin typeface="Arial" pitchFamily="34" charset="0"/>
                <a:cs typeface="Arial" pitchFamily="34" charset="0"/>
              </a:rPr>
              <a:t>III.</a:t>
            </a:r>
            <a:r>
              <a:rPr lang="ru-RU" sz="2400" b="1" dirty="0" smtClean="0">
                <a:latin typeface="Arial" pitchFamily="34" charset="0"/>
                <a:cs typeface="Arial" pitchFamily="34" charset="0"/>
              </a:rPr>
              <a:t> Умножение двузначных чисел, у которых одинаковое число десятков, а сумма единиц составляет 10</a:t>
            </a:r>
            <a:endParaRPr lang="ru-RU" sz="2400" dirty="0">
              <a:latin typeface="Arial" pitchFamily="34" charset="0"/>
              <a:cs typeface="Arial" pitchFamily="34" charset="0"/>
            </a:endParaRPr>
          </a:p>
        </p:txBody>
      </p:sp>
      <p:sp>
        <p:nvSpPr>
          <p:cNvPr id="3" name="Содержимое 2"/>
          <p:cNvSpPr>
            <a:spLocks noGrp="1"/>
          </p:cNvSpPr>
          <p:nvPr>
            <p:ph idx="1"/>
          </p:nvPr>
        </p:nvSpPr>
        <p:spPr/>
        <p:txBody>
          <a:bodyPr>
            <a:normAutofit lnSpcReduction="10000"/>
          </a:bodyPr>
          <a:lstStyle/>
          <a:p>
            <a:pPr fontAlgn="base"/>
            <a:endParaRPr lang="ru-RU" b="1" dirty="0" smtClean="0"/>
          </a:p>
          <a:p>
            <a:pPr algn="ctr" fontAlgn="base">
              <a:buNone/>
            </a:pPr>
            <a:r>
              <a:rPr lang="ru-RU" b="1" dirty="0" smtClean="0">
                <a:latin typeface="Times New Roman" pitchFamily="18" charset="0"/>
                <a:cs typeface="Times New Roman" pitchFamily="18" charset="0"/>
              </a:rPr>
              <a:t>Правило: </a:t>
            </a:r>
          </a:p>
          <a:p>
            <a:pPr fontAlgn="base">
              <a:buNone/>
            </a:pPr>
            <a:r>
              <a:rPr lang="ru-RU" b="1" dirty="0" smtClean="0">
                <a:latin typeface="Times New Roman" pitchFamily="18" charset="0"/>
                <a:cs typeface="Times New Roman" pitchFamily="18" charset="0"/>
              </a:rPr>
              <a:t>    цифру  десятков умножают на следующую в натуральном ряду цифру, записывают результат и приписывают к нему произведение единиц, если это произведение окажется числом однозначным, то перед этой цифрой приписываем нуль.</a:t>
            </a:r>
            <a:endParaRPr lang="ru-RU" dirty="0" smtClean="0">
              <a:latin typeface="Times New Roman" pitchFamily="18" charset="0"/>
              <a:cs typeface="Times New Roman" pitchFamily="18" charset="0"/>
            </a:endParaRPr>
          </a:p>
          <a:p>
            <a:endParaRPr lang="ru-RU" dirty="0"/>
          </a:p>
        </p:txBody>
      </p:sp>
      <p:sp>
        <p:nvSpPr>
          <p:cNvPr id="4" name="Стрелка влево 3">
            <a:hlinkClick r:id="rId2" action="ppaction://hlinksldjump"/>
          </p:cNvPr>
          <p:cNvSpPr/>
          <p:nvPr/>
        </p:nvSpPr>
        <p:spPr>
          <a:xfrm>
            <a:off x="7929586" y="6572272"/>
            <a:ext cx="978408" cy="484632"/>
          </a:xfrm>
          <a:prstGeom prst="leftArrow">
            <a:avLst>
              <a:gd name="adj1" fmla="val 50000"/>
              <a:gd name="adj2" fmla="val 5857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Примеры.</a:t>
            </a:r>
            <a:br>
              <a:rPr lang="ru-RU" dirty="0" smtClean="0"/>
            </a:br>
            <a:endParaRPr lang="ru-RU" dirty="0"/>
          </a:p>
        </p:txBody>
      </p:sp>
      <p:sp>
        <p:nvSpPr>
          <p:cNvPr id="3" name="Содержимое 2"/>
          <p:cNvSpPr>
            <a:spLocks noGrp="1"/>
          </p:cNvSpPr>
          <p:nvPr>
            <p:ph idx="1"/>
          </p:nvPr>
        </p:nvSpPr>
        <p:spPr>
          <a:xfrm>
            <a:off x="928662" y="1447800"/>
            <a:ext cx="8005026" cy="4800600"/>
          </a:xfrm>
        </p:spPr>
        <p:txBody>
          <a:bodyPr/>
          <a:lstStyle/>
          <a:p>
            <a:pPr fontAlgn="base"/>
            <a:r>
              <a:rPr lang="ru-RU" sz="3600" dirty="0" smtClean="0">
                <a:latin typeface="Arial" pitchFamily="34" charset="0"/>
                <a:cs typeface="Arial" pitchFamily="34" charset="0"/>
              </a:rPr>
              <a:t>1) 23•27=621. </a:t>
            </a:r>
          </a:p>
          <a:p>
            <a:pPr fontAlgn="base"/>
            <a:r>
              <a:rPr lang="ru-RU" sz="3600" dirty="0" smtClean="0">
                <a:latin typeface="Arial" pitchFamily="34" charset="0"/>
                <a:cs typeface="Arial" pitchFamily="34" charset="0"/>
              </a:rPr>
              <a:t>Как получили 621? </a:t>
            </a:r>
          </a:p>
          <a:p>
            <a:pPr fontAlgn="base"/>
            <a:r>
              <a:rPr lang="ru-RU" sz="3600" dirty="0" smtClean="0">
                <a:latin typeface="Arial" pitchFamily="34" charset="0"/>
                <a:cs typeface="Arial" pitchFamily="34" charset="0"/>
              </a:rPr>
              <a:t>Цифру 2 умножаем на 3 (за «двойкой» идет «тройка»), будет 6 </a:t>
            </a:r>
          </a:p>
          <a:p>
            <a:pPr fontAlgn="base">
              <a:buNone/>
            </a:pPr>
            <a:r>
              <a:rPr lang="ru-RU" sz="3600" dirty="0" smtClean="0">
                <a:latin typeface="Arial" pitchFamily="34" charset="0"/>
                <a:cs typeface="Arial" pitchFamily="34" charset="0"/>
              </a:rPr>
              <a:t>и рядом  припишем произведение единиц: 3•7=21, получается 621.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Примеры:</a:t>
            </a:r>
            <a:endParaRPr lang="ru-RU" dirty="0"/>
          </a:p>
        </p:txBody>
      </p:sp>
      <p:sp>
        <p:nvSpPr>
          <p:cNvPr id="3" name="Содержимое 2"/>
          <p:cNvSpPr>
            <a:spLocks noGrp="1"/>
          </p:cNvSpPr>
          <p:nvPr>
            <p:ph idx="1"/>
          </p:nvPr>
        </p:nvSpPr>
        <p:spPr>
          <a:xfrm>
            <a:off x="857224" y="1447800"/>
            <a:ext cx="8076464" cy="4800600"/>
          </a:xfrm>
        </p:spPr>
        <p:txBody>
          <a:bodyPr>
            <a:normAutofit fontScale="85000" lnSpcReduction="20000"/>
          </a:bodyPr>
          <a:lstStyle/>
          <a:p>
            <a:pPr fontAlgn="base"/>
            <a:r>
              <a:rPr lang="ru-RU" dirty="0" smtClean="0">
                <a:latin typeface="Arial" pitchFamily="34" charset="0"/>
                <a:cs typeface="Arial" pitchFamily="34" charset="0"/>
              </a:rPr>
              <a:t>2) 38•32=1216, т. к. 3•4=12, к числу 12 приписываем 16, это произведение единиц данных чисел: 8•2.</a:t>
            </a:r>
          </a:p>
          <a:p>
            <a:pPr fontAlgn="base">
              <a:buNone/>
            </a:pPr>
            <a:endParaRPr lang="ru-RU" dirty="0" smtClean="0">
              <a:latin typeface="Arial" pitchFamily="34" charset="0"/>
              <a:cs typeface="Arial" pitchFamily="34" charset="0"/>
            </a:endParaRPr>
          </a:p>
          <a:p>
            <a:pPr fontAlgn="base"/>
            <a:r>
              <a:rPr lang="ru-RU" dirty="0" smtClean="0">
                <a:latin typeface="Arial" pitchFamily="34" charset="0"/>
                <a:cs typeface="Arial" pitchFamily="34" charset="0"/>
              </a:rPr>
              <a:t>3) 52•58=3016, т. к.  цифру десятков 5 умножаем на 6, будет 30, приписываем произведение 2 и 8, т. е 16.</a:t>
            </a:r>
          </a:p>
          <a:p>
            <a:pPr fontAlgn="base">
              <a:buNone/>
            </a:pPr>
            <a:endParaRPr lang="ru-RU" dirty="0" smtClean="0">
              <a:latin typeface="Arial" pitchFamily="34" charset="0"/>
              <a:cs typeface="Arial" pitchFamily="34" charset="0"/>
            </a:endParaRPr>
          </a:p>
          <a:p>
            <a:pPr fontAlgn="base"/>
            <a:r>
              <a:rPr lang="ru-RU" dirty="0" smtClean="0">
                <a:latin typeface="Arial" pitchFamily="34" charset="0"/>
                <a:cs typeface="Arial" pitchFamily="34" charset="0"/>
              </a:rPr>
              <a:t>4) 61•69=4209. Число десятков 6 умножили на 7 и получили 42. А откуда нуль? Единицы перемножили и получили: 1•9=9, но  результат должен быть двузначным, поэтому берем 09.</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sz="4400" dirty="0" smtClean="0">
                <a:latin typeface="Arial" pitchFamily="34" charset="0"/>
                <a:cs typeface="Arial" pitchFamily="34" charset="0"/>
              </a:rPr>
              <a:t>IV. </a:t>
            </a:r>
            <a:r>
              <a:rPr lang="ru-RU" sz="4400" b="1" dirty="0" smtClean="0">
                <a:latin typeface="Arial" pitchFamily="34" charset="0"/>
                <a:cs typeface="Arial" pitchFamily="34" charset="0"/>
              </a:rPr>
              <a:t>Умножение на 25</a:t>
            </a:r>
            <a:endParaRPr lang="ru-RU" dirty="0">
              <a:latin typeface="Arial" pitchFamily="34" charset="0"/>
              <a:cs typeface="Arial" pitchFamily="34" charset="0"/>
            </a:endParaRPr>
          </a:p>
        </p:txBody>
      </p:sp>
      <p:sp>
        <p:nvSpPr>
          <p:cNvPr id="3" name="Содержимое 2"/>
          <p:cNvSpPr>
            <a:spLocks noGrp="1"/>
          </p:cNvSpPr>
          <p:nvPr>
            <p:ph idx="1"/>
          </p:nvPr>
        </p:nvSpPr>
        <p:spPr/>
        <p:txBody>
          <a:bodyPr>
            <a:normAutofit fontScale="92500" lnSpcReduction="10000"/>
          </a:bodyPr>
          <a:lstStyle/>
          <a:p>
            <a:pPr marL="0" algn="just">
              <a:spcBef>
                <a:spcPts val="0"/>
              </a:spcBef>
            </a:pPr>
            <a:r>
              <a:rPr lang="ru-RU" dirty="0" smtClean="0">
                <a:latin typeface="Arial" pitchFamily="34" charset="0"/>
                <a:cs typeface="Arial" pitchFamily="34" charset="0"/>
              </a:rPr>
              <a:t>Чтобы умножить какое-нибудь число на 25, нужно данное число разделить 4 и результат умножить на 100. </a:t>
            </a:r>
          </a:p>
          <a:p>
            <a:pPr marL="0">
              <a:spcBef>
                <a:spcPts val="0"/>
              </a:spcBef>
            </a:pPr>
            <a:r>
              <a:rPr lang="ru-RU" dirty="0" smtClean="0">
                <a:latin typeface="Arial" pitchFamily="34" charset="0"/>
                <a:cs typeface="Arial" pitchFamily="34" charset="0"/>
              </a:rPr>
              <a:t>Ответом будет неполное частное, умноженное на 100  плюс остаток, умноженный на 25.</a:t>
            </a:r>
          </a:p>
          <a:p>
            <a:pPr marL="0" algn="ctr">
              <a:spcBef>
                <a:spcPts val="0"/>
              </a:spcBef>
            </a:pPr>
            <a:r>
              <a:rPr lang="ru-RU" b="1" dirty="0" smtClean="0">
                <a:latin typeface="Arial" pitchFamily="34" charset="0"/>
                <a:cs typeface="Arial" pitchFamily="34" charset="0"/>
              </a:rPr>
              <a:t>Примеры: </a:t>
            </a:r>
          </a:p>
          <a:p>
            <a:pPr marL="0" algn="just">
              <a:spcBef>
                <a:spcPts val="0"/>
              </a:spcBef>
              <a:buNone/>
            </a:pPr>
            <a:r>
              <a:rPr lang="ru-RU" dirty="0" smtClean="0">
                <a:latin typeface="Arial" pitchFamily="34" charset="0"/>
                <a:cs typeface="Arial" pitchFamily="34" charset="0"/>
              </a:rPr>
              <a:t>1)135 ∙ 25= 33•100+3•25=3375.</a:t>
            </a:r>
          </a:p>
          <a:p>
            <a:pPr marL="0" algn="just">
              <a:spcBef>
                <a:spcPts val="0"/>
              </a:spcBef>
              <a:buNone/>
            </a:pPr>
            <a:r>
              <a:rPr lang="ru-RU" dirty="0" smtClean="0">
                <a:latin typeface="Arial" pitchFamily="34" charset="0"/>
                <a:cs typeface="Arial" pitchFamily="34" charset="0"/>
              </a:rPr>
              <a:t>      135:4= 33(ост.3)</a:t>
            </a:r>
          </a:p>
          <a:p>
            <a:pPr>
              <a:buNone/>
            </a:pPr>
            <a:r>
              <a:rPr lang="ru-RU" dirty="0" smtClean="0">
                <a:latin typeface="Arial" pitchFamily="34" charset="0"/>
                <a:cs typeface="Arial" pitchFamily="34" charset="0"/>
              </a:rPr>
              <a:t>2)126•25=31•100+2•25=3150</a:t>
            </a:r>
          </a:p>
          <a:p>
            <a:pPr>
              <a:buNone/>
            </a:pPr>
            <a:r>
              <a:rPr lang="ru-RU" dirty="0" smtClean="0">
                <a:latin typeface="Arial" pitchFamily="34" charset="0"/>
                <a:cs typeface="Arial" pitchFamily="34" charset="0"/>
              </a:rPr>
              <a:t>    126:4=31(ост.2)</a:t>
            </a:r>
          </a:p>
          <a:p>
            <a:endParaRPr lang="ru-RU" dirty="0"/>
          </a:p>
        </p:txBody>
      </p:sp>
      <p:sp>
        <p:nvSpPr>
          <p:cNvPr id="4" name="Стрелка влево 3">
            <a:hlinkClick r:id="rId2" action="ppaction://hlinksldjump"/>
          </p:cNvPr>
          <p:cNvSpPr/>
          <p:nvPr/>
        </p:nvSpPr>
        <p:spPr>
          <a:xfrm>
            <a:off x="7500958" y="637336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357166"/>
            <a:ext cx="8229600" cy="1143000"/>
          </a:xfrm>
        </p:spPr>
        <p:txBody>
          <a:bodyPr>
            <a:normAutofit fontScale="90000"/>
          </a:bodyPr>
          <a:lstStyle/>
          <a:p>
            <a:pPr algn="ctr"/>
            <a:r>
              <a:rPr lang="ru-RU"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V</a:t>
            </a:r>
            <a:r>
              <a:rPr lang="ru-RU" b="1" dirty="0" smtClean="0"/>
              <a:t>.</a:t>
            </a:r>
            <a:r>
              <a:rPr lang="ru-RU" b="1" dirty="0" smtClean="0">
                <a:latin typeface="Times New Roman" pitchFamily="18" charset="0"/>
                <a:cs typeface="Times New Roman" pitchFamily="18" charset="0"/>
              </a:rPr>
              <a:t> Правило возведения в квадрат чисел от 50 до 60</a:t>
            </a:r>
            <a:endParaRPr lang="ru-RU" b="1"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r>
              <a:rPr lang="ru-RU" dirty="0" smtClean="0">
                <a:latin typeface="Times New Roman" pitchFamily="18" charset="0"/>
                <a:cs typeface="Times New Roman" pitchFamily="18" charset="0"/>
              </a:rPr>
              <a:t>1)последние две цифры искомого числа  образуются возведением в квадрат последней цифры данного числа, если квадрат оказался  однозначным числом, то предпоследняя цифра равна 0 </a:t>
            </a:r>
          </a:p>
          <a:p>
            <a:r>
              <a:rPr lang="ru-RU" dirty="0" smtClean="0">
                <a:latin typeface="Times New Roman" pitchFamily="18" charset="0"/>
                <a:cs typeface="Times New Roman" pitchFamily="18" charset="0"/>
              </a:rPr>
              <a:t>2)первые две цифры искомого числа образуются путем сложения  квадрата первой цифры  со второй цифрой данного числа .</a:t>
            </a:r>
            <a:endParaRPr lang="ru-RU" dirty="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7929586" y="6429396"/>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868346"/>
          </a:xfrm>
        </p:spPr>
        <p:txBody>
          <a:bodyPr/>
          <a:lstStyle/>
          <a:p>
            <a:pPr algn="ctr"/>
            <a:r>
              <a:rPr lang="ru-RU" dirty="0" smtClean="0"/>
              <a:t>Примеры:</a:t>
            </a:r>
            <a:endParaRPr lang="ru-RU" dirty="0"/>
          </a:p>
        </p:txBody>
      </p:sp>
      <p:sp>
        <p:nvSpPr>
          <p:cNvPr id="3" name="Содержимое 2"/>
          <p:cNvSpPr>
            <a:spLocks noGrp="1"/>
          </p:cNvSpPr>
          <p:nvPr>
            <p:ph idx="1"/>
          </p:nvPr>
        </p:nvSpPr>
        <p:spPr>
          <a:xfrm>
            <a:off x="899592" y="1142984"/>
            <a:ext cx="8424936" cy="4983179"/>
          </a:xfrm>
        </p:spPr>
        <p:txBody>
          <a:bodyPr>
            <a:normAutofit fontScale="92500"/>
          </a:bodyPr>
          <a:lstStyle/>
          <a:p>
            <a:pPr algn="ctr">
              <a:buNone/>
            </a:pPr>
            <a:r>
              <a:rPr lang="ru-RU" dirty="0" smtClean="0">
                <a:latin typeface="Times New Roman" pitchFamily="18" charset="0"/>
                <a:cs typeface="Times New Roman" pitchFamily="18" charset="0"/>
              </a:rPr>
              <a:t>а)Вычислить 53²</a:t>
            </a:r>
          </a:p>
          <a:p>
            <a:pPr>
              <a:buNone/>
            </a:pPr>
            <a:r>
              <a:rPr lang="ru-RU" dirty="0" smtClean="0">
                <a:latin typeface="Times New Roman" pitchFamily="18" charset="0"/>
                <a:cs typeface="Times New Roman" pitchFamily="18" charset="0"/>
              </a:rPr>
              <a:t> 1)Найдем две последние цифры:</a:t>
            </a:r>
          </a:p>
          <a:p>
            <a:pPr>
              <a:buNone/>
            </a:pPr>
            <a:r>
              <a:rPr lang="ru-RU" dirty="0" smtClean="0">
                <a:latin typeface="Times New Roman" pitchFamily="18" charset="0"/>
                <a:cs typeface="Times New Roman" pitchFamily="18" charset="0"/>
              </a:rPr>
              <a:t>    3²=</a:t>
            </a:r>
            <a:r>
              <a:rPr lang="ru-RU" dirty="0" smtClean="0">
                <a:solidFill>
                  <a:srgbClr val="C00000"/>
                </a:solidFill>
                <a:latin typeface="Times New Roman" pitchFamily="18" charset="0"/>
                <a:cs typeface="Times New Roman" pitchFamily="18" charset="0"/>
              </a:rPr>
              <a:t>9</a:t>
            </a:r>
            <a:r>
              <a:rPr lang="ru-RU" dirty="0" smtClean="0">
                <a:latin typeface="Times New Roman" pitchFamily="18" charset="0"/>
                <a:cs typeface="Times New Roman" pitchFamily="18" charset="0"/>
              </a:rPr>
              <a:t>, так как 9 однозначное число, то                            предпоследняя цифра равна </a:t>
            </a:r>
            <a:r>
              <a:rPr lang="ru-RU" dirty="0" smtClean="0">
                <a:solidFill>
                  <a:srgbClr val="C00000"/>
                </a:solidFill>
                <a:latin typeface="Times New Roman" pitchFamily="18" charset="0"/>
                <a:cs typeface="Times New Roman" pitchFamily="18" charset="0"/>
              </a:rPr>
              <a:t>0</a:t>
            </a:r>
          </a:p>
          <a:p>
            <a:pPr>
              <a:buNone/>
            </a:pPr>
            <a:r>
              <a:rPr lang="ru-RU" dirty="0">
                <a:solidFill>
                  <a:srgbClr val="C00000"/>
                </a:solidFill>
                <a:latin typeface="Times New Roman" pitchFamily="18" charset="0"/>
                <a:cs typeface="Times New Roman" pitchFamily="18" charset="0"/>
              </a:rPr>
              <a:t> </a:t>
            </a:r>
            <a:r>
              <a:rPr lang="ru-RU" dirty="0" smtClean="0">
                <a:solidFill>
                  <a:srgbClr val="C00000"/>
                </a:solidFill>
                <a:latin typeface="Times New Roman" pitchFamily="18" charset="0"/>
                <a:cs typeface="Times New Roman" pitchFamily="18" charset="0"/>
              </a:rPr>
              <a:t>        09 – две последние цифры искомого числа.</a:t>
            </a:r>
          </a:p>
          <a:p>
            <a:pPr>
              <a:buNone/>
            </a:pPr>
            <a:r>
              <a:rPr lang="ru-RU" dirty="0" smtClean="0">
                <a:latin typeface="Times New Roman" pitchFamily="18" charset="0"/>
                <a:cs typeface="Times New Roman" pitchFamily="18" charset="0"/>
              </a:rPr>
              <a:t>  2)Найдем две первые цифры :</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5²+3=</a:t>
            </a:r>
            <a:r>
              <a:rPr lang="ru-RU" dirty="0" smtClean="0">
                <a:solidFill>
                  <a:srgbClr val="C00000"/>
                </a:solidFill>
                <a:latin typeface="Times New Roman" pitchFamily="18" charset="0"/>
                <a:cs typeface="Times New Roman" pitchFamily="18" charset="0"/>
              </a:rPr>
              <a:t>28 –две первые цифры искомого числа.</a:t>
            </a:r>
          </a:p>
          <a:p>
            <a:pPr>
              <a:buNone/>
            </a:pP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Само число </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53² =</a:t>
            </a:r>
            <a:r>
              <a:rPr lang="ru-RU" dirty="0" smtClean="0">
                <a:solidFill>
                  <a:srgbClr val="C00000"/>
                </a:solidFill>
                <a:latin typeface="Times New Roman" pitchFamily="18" charset="0"/>
                <a:cs typeface="Times New Roman" pitchFamily="18" charset="0"/>
              </a:rPr>
              <a:t>2809</a:t>
            </a:r>
          </a:p>
          <a:p>
            <a:pPr algn="ctr">
              <a:buNone/>
            </a:pPr>
            <a:r>
              <a:rPr lang="ru-RU" u="sng" dirty="0" smtClean="0">
                <a:solidFill>
                  <a:srgbClr val="C00000"/>
                </a:solidFill>
                <a:latin typeface="Times New Roman" pitchFamily="18" charset="0"/>
                <a:cs typeface="Times New Roman" pitchFamily="18" charset="0"/>
              </a:rPr>
              <a:t>Искомое число: </a:t>
            </a:r>
            <a:r>
              <a:rPr lang="ru-RU" b="1" dirty="0" smtClean="0">
                <a:latin typeface="Times New Roman" pitchFamily="18" charset="0"/>
                <a:cs typeface="Times New Roman" pitchFamily="18" charset="0"/>
              </a:rPr>
              <a:t>2809</a:t>
            </a:r>
          </a:p>
          <a:p>
            <a:pPr>
              <a:buNone/>
            </a:pPr>
            <a:endParaRPr lang="ru-RU" dirty="0" smtClean="0">
              <a:solidFill>
                <a:srgbClr val="C00000"/>
              </a:solidFill>
              <a:latin typeface="Times New Roman" pitchFamily="18" charset="0"/>
              <a:cs typeface="Times New Roman" pitchFamily="18" charset="0"/>
            </a:endParaRPr>
          </a:p>
          <a:p>
            <a:pPr>
              <a:buNone/>
            </a:pPr>
            <a:endParaRPr lang="ru-RU"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б)Вычислить 59²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fontScale="92500" lnSpcReduction="10000"/>
          </a:bodyPr>
          <a:lstStyle/>
          <a:p>
            <a:pPr>
              <a:buNone/>
            </a:pPr>
            <a:r>
              <a:rPr lang="ru-RU" dirty="0" smtClean="0">
                <a:latin typeface="Times New Roman" pitchFamily="18" charset="0"/>
                <a:cs typeface="Times New Roman" pitchFamily="18" charset="0"/>
              </a:rPr>
              <a:t>1)найдем две последние цифры искомого числа :</a:t>
            </a:r>
          </a:p>
          <a:p>
            <a:pPr>
              <a:buNone/>
            </a:pPr>
            <a:r>
              <a:rPr lang="ru-RU" dirty="0" smtClean="0">
                <a:latin typeface="Times New Roman" pitchFamily="18" charset="0"/>
                <a:cs typeface="Times New Roman" pitchFamily="18" charset="0"/>
              </a:rPr>
              <a:t>  9²=</a:t>
            </a:r>
            <a:r>
              <a:rPr lang="ru-RU" dirty="0" smtClean="0">
                <a:solidFill>
                  <a:srgbClr val="C00000"/>
                </a:solidFill>
                <a:latin typeface="Times New Roman" pitchFamily="18" charset="0"/>
                <a:cs typeface="Times New Roman" pitchFamily="18" charset="0"/>
              </a:rPr>
              <a:t>81– две последние цифры искомого числа.</a:t>
            </a:r>
          </a:p>
          <a:p>
            <a:pPr>
              <a:buNone/>
            </a:pPr>
            <a:r>
              <a:rPr lang="ru-RU" dirty="0" smtClean="0">
                <a:latin typeface="Times New Roman" pitchFamily="18" charset="0"/>
                <a:cs typeface="Times New Roman" pitchFamily="18" charset="0"/>
              </a:rPr>
              <a:t>2)Найдем две первые цифры искомого числа :</a:t>
            </a:r>
          </a:p>
          <a:p>
            <a:pPr>
              <a:buNone/>
            </a:pPr>
            <a:r>
              <a:rPr lang="ru-RU" dirty="0" smtClean="0">
                <a:latin typeface="Times New Roman" pitchFamily="18" charset="0"/>
                <a:cs typeface="Times New Roman" pitchFamily="18" charset="0"/>
              </a:rPr>
              <a:t>    5²+9=</a:t>
            </a:r>
            <a:r>
              <a:rPr lang="ru-RU" dirty="0" smtClean="0">
                <a:solidFill>
                  <a:srgbClr val="C00000"/>
                </a:solidFill>
                <a:latin typeface="Times New Roman" pitchFamily="18" charset="0"/>
                <a:cs typeface="Times New Roman" pitchFamily="18" charset="0"/>
              </a:rPr>
              <a:t>34–две первые цифры искомого числа.</a:t>
            </a:r>
          </a:p>
          <a:p>
            <a:pPr>
              <a:buNone/>
            </a:pP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Само число </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59² =</a:t>
            </a:r>
            <a:r>
              <a:rPr lang="ru-RU" dirty="0" smtClean="0">
                <a:solidFill>
                  <a:srgbClr val="C00000"/>
                </a:solidFill>
                <a:latin typeface="Times New Roman" pitchFamily="18" charset="0"/>
                <a:cs typeface="Times New Roman" pitchFamily="18" charset="0"/>
              </a:rPr>
              <a:t>3481</a:t>
            </a:r>
          </a:p>
          <a:p>
            <a:pPr algn="ctr">
              <a:buNone/>
            </a:pPr>
            <a:r>
              <a:rPr lang="ru-RU" u="sng" dirty="0" smtClean="0">
                <a:solidFill>
                  <a:srgbClr val="C00000"/>
                </a:solidFill>
                <a:latin typeface="Times New Roman" pitchFamily="18" charset="0"/>
                <a:cs typeface="Times New Roman" pitchFamily="18" charset="0"/>
              </a:rPr>
              <a:t>Искомое число: </a:t>
            </a:r>
            <a:r>
              <a:rPr lang="ru-RU" b="1" dirty="0" smtClean="0">
                <a:latin typeface="Times New Roman" pitchFamily="18" charset="0"/>
                <a:cs typeface="Times New Roman" pitchFamily="18" charset="0"/>
              </a:rPr>
              <a:t>3481</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285728"/>
            <a:ext cx="8229600" cy="796908"/>
          </a:xfrm>
        </p:spPr>
        <p:txBody>
          <a:bodyPr>
            <a:normAutofit fontScale="90000"/>
          </a:bodyPr>
          <a:lstStyle/>
          <a:p>
            <a:pPr algn="ctr"/>
            <a:r>
              <a:rPr lang="ru-RU" sz="3600" dirty="0" smtClean="0"/>
              <a:t> </a:t>
            </a:r>
            <a:r>
              <a:rPr lang="en-US" sz="3600" dirty="0" smtClean="0">
                <a:latin typeface="Arial" pitchFamily="34" charset="0"/>
                <a:cs typeface="Arial" pitchFamily="34" charset="0"/>
              </a:rPr>
              <a:t>VI.</a:t>
            </a:r>
            <a:r>
              <a:rPr lang="ru-RU" sz="3100" dirty="0" smtClean="0">
                <a:latin typeface="Arial" pitchFamily="34" charset="0"/>
                <a:cs typeface="Arial" pitchFamily="34" charset="0"/>
              </a:rPr>
              <a:t>Правило возведения в квадрат чисел </a:t>
            </a:r>
            <a:r>
              <a:rPr lang="en-US" sz="3100" dirty="0" smtClean="0">
                <a:latin typeface="Arial" pitchFamily="34" charset="0"/>
                <a:cs typeface="Arial" pitchFamily="34" charset="0"/>
              </a:rPr>
              <a:t/>
            </a:r>
            <a:br>
              <a:rPr lang="en-US" sz="3100" dirty="0" smtClean="0">
                <a:latin typeface="Arial" pitchFamily="34" charset="0"/>
                <a:cs typeface="Arial" pitchFamily="34" charset="0"/>
              </a:rPr>
            </a:br>
            <a:r>
              <a:rPr lang="ru-RU" sz="3100" dirty="0" smtClean="0">
                <a:latin typeface="Arial" pitchFamily="34" charset="0"/>
                <a:cs typeface="Arial" pitchFamily="34" charset="0"/>
              </a:rPr>
              <a:t>от 60 до 70 </a:t>
            </a:r>
            <a:endParaRPr lang="ru-RU" sz="3100" dirty="0">
              <a:latin typeface="Arial" pitchFamily="34" charset="0"/>
              <a:cs typeface="Arial" pitchFamily="34" charset="0"/>
            </a:endParaRPr>
          </a:p>
        </p:txBody>
      </p:sp>
      <p:sp>
        <p:nvSpPr>
          <p:cNvPr id="3" name="Содержимое 2"/>
          <p:cNvSpPr>
            <a:spLocks noGrp="1"/>
          </p:cNvSpPr>
          <p:nvPr>
            <p:ph idx="1"/>
          </p:nvPr>
        </p:nvSpPr>
        <p:spPr>
          <a:xfrm>
            <a:off x="928662" y="1357298"/>
            <a:ext cx="8215338" cy="5500702"/>
          </a:xfrm>
        </p:spPr>
        <p:txBody>
          <a:bodyPr>
            <a:normAutofit/>
          </a:bodyPr>
          <a:lstStyle/>
          <a:p>
            <a:pPr>
              <a:buNone/>
            </a:pPr>
            <a:r>
              <a:rPr lang="ru-RU" sz="2400" dirty="0" smtClean="0">
                <a:latin typeface="Times New Roman" pitchFamily="18" charset="0"/>
                <a:cs typeface="Times New Roman" pitchFamily="18" charset="0"/>
              </a:rPr>
              <a:t>1)Вычислить 67²</a:t>
            </a:r>
          </a:p>
          <a:p>
            <a:pPr>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а) найдем последнюю цифру искомого числа:</a:t>
            </a:r>
          </a:p>
          <a:p>
            <a:pPr>
              <a:buNone/>
            </a:pPr>
            <a:r>
              <a:rPr lang="ru-RU" sz="2400" dirty="0" smtClean="0">
                <a:latin typeface="Times New Roman" pitchFamily="18" charset="0"/>
                <a:cs typeface="Times New Roman" pitchFamily="18" charset="0"/>
              </a:rPr>
              <a:t>    7²=4</a:t>
            </a:r>
            <a:r>
              <a:rPr lang="ru-RU" sz="2400" u="sng" dirty="0" smtClean="0">
                <a:solidFill>
                  <a:srgbClr val="C00000"/>
                </a:solidFill>
                <a:latin typeface="Times New Roman" pitchFamily="18" charset="0"/>
                <a:cs typeface="Times New Roman" pitchFamily="18" charset="0"/>
              </a:rPr>
              <a:t>9  </a:t>
            </a:r>
            <a:r>
              <a:rPr lang="ru-RU" sz="2400" dirty="0" smtClean="0">
                <a:solidFill>
                  <a:srgbClr val="C00000"/>
                </a:solidFill>
                <a:latin typeface="Times New Roman" pitchFamily="18" charset="0"/>
                <a:cs typeface="Times New Roman" pitchFamily="18" charset="0"/>
              </a:rPr>
              <a:t>;  9 – </a:t>
            </a:r>
            <a:r>
              <a:rPr lang="ru-RU" sz="2400" dirty="0" smtClean="0">
                <a:latin typeface="Times New Roman" pitchFamily="18" charset="0"/>
                <a:cs typeface="Times New Roman" pitchFamily="18" charset="0"/>
              </a:rPr>
              <a:t>последняя цифра искомого числа, «4 в уме»;</a:t>
            </a:r>
          </a:p>
          <a:p>
            <a:pPr>
              <a:buNone/>
            </a:pPr>
            <a:r>
              <a:rPr lang="ru-RU" sz="2400" dirty="0" smtClean="0">
                <a:latin typeface="Times New Roman" pitchFamily="18" charset="0"/>
                <a:cs typeface="Times New Roman" pitchFamily="18" charset="0"/>
              </a:rPr>
              <a:t>б) Чтобы найти  предпоследнюю цифру искомого числа надо  удвоить последнюю цифру  7 данного числа и прибавить   «4 в уме»:</a:t>
            </a:r>
          </a:p>
          <a:p>
            <a:pPr>
              <a:buNone/>
            </a:pPr>
            <a:r>
              <a:rPr lang="ru-RU" sz="2400" dirty="0" smtClean="0">
                <a:latin typeface="Times New Roman" pitchFamily="18" charset="0"/>
                <a:cs typeface="Times New Roman" pitchFamily="18" charset="0"/>
              </a:rPr>
              <a:t>7</a:t>
            </a:r>
            <a:r>
              <a:rPr lang="ru-RU" sz="2000" dirty="0" smtClean="0">
                <a:latin typeface="Arial" pitchFamily="34" charset="0"/>
                <a:cs typeface="Arial" pitchFamily="34" charset="0"/>
              </a:rPr>
              <a:t>•</a:t>
            </a:r>
            <a:r>
              <a:rPr lang="ru-RU" sz="2400" dirty="0" smtClean="0">
                <a:latin typeface="Times New Roman" pitchFamily="18" charset="0"/>
                <a:cs typeface="Times New Roman" pitchFamily="18" charset="0"/>
              </a:rPr>
              <a:t>2+4=1</a:t>
            </a:r>
            <a:r>
              <a:rPr lang="ru-RU" sz="2400" u="sng" dirty="0" smtClean="0">
                <a:solidFill>
                  <a:srgbClr val="C00000"/>
                </a:solidFill>
                <a:latin typeface="Times New Roman" pitchFamily="18" charset="0"/>
                <a:cs typeface="Times New Roman" pitchFamily="18" charset="0"/>
              </a:rPr>
              <a:t>8</a:t>
            </a:r>
            <a:r>
              <a:rPr lang="ru-RU" sz="2400" dirty="0" smtClean="0">
                <a:latin typeface="Times New Roman" pitchFamily="18" charset="0"/>
                <a:cs typeface="Times New Roman" pitchFamily="18" charset="0"/>
              </a:rPr>
              <a:t>;8- предпоследняя цифра  числа, «1 в уме»;</a:t>
            </a:r>
          </a:p>
          <a:p>
            <a:pPr>
              <a:buNone/>
            </a:pPr>
            <a:r>
              <a:rPr lang="ru-RU" sz="2400" dirty="0" smtClean="0">
                <a:latin typeface="Times New Roman" pitchFamily="18" charset="0"/>
                <a:cs typeface="Times New Roman" pitchFamily="18" charset="0"/>
              </a:rPr>
              <a:t>в)чтобы  найти две первые цифры искомого числа, надо сложить квадрат первой цифры с последней цифрой  данного числа и к результату прибавить   «1 в уме»:</a:t>
            </a:r>
          </a:p>
          <a:p>
            <a:pPr>
              <a:buNone/>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    6²+7+1=36+8=</a:t>
            </a:r>
            <a:r>
              <a:rPr lang="ru-RU" sz="2400" u="sng" dirty="0" smtClean="0">
                <a:solidFill>
                  <a:srgbClr val="C00000"/>
                </a:solidFill>
                <a:latin typeface="Times New Roman" pitchFamily="18" charset="0"/>
                <a:cs typeface="Times New Roman" pitchFamily="18" charset="0"/>
              </a:rPr>
              <a:t>44</a:t>
            </a:r>
            <a:r>
              <a:rPr lang="ru-RU" sz="2400" dirty="0" smtClean="0">
                <a:latin typeface="Times New Roman" pitchFamily="18" charset="0"/>
                <a:cs typeface="Times New Roman" pitchFamily="18" charset="0"/>
              </a:rPr>
              <a:t> - две первые цифры искомого числа</a:t>
            </a:r>
          </a:p>
          <a:p>
            <a:pPr algn="ctr">
              <a:buNone/>
            </a:pPr>
            <a:r>
              <a:rPr lang="ru-RU" sz="2400" dirty="0">
                <a:latin typeface="Times New Roman" pitchFamily="18" charset="0"/>
                <a:cs typeface="Times New Roman" pitchFamily="18" charset="0"/>
              </a:rPr>
              <a:t> </a:t>
            </a:r>
            <a:r>
              <a:rPr lang="ru-RU" sz="2400" u="sng" dirty="0" smtClean="0">
                <a:solidFill>
                  <a:srgbClr val="C00000"/>
                </a:solidFill>
                <a:latin typeface="Times New Roman" pitchFamily="18" charset="0"/>
                <a:cs typeface="Times New Roman" pitchFamily="18" charset="0"/>
              </a:rPr>
              <a:t>Искомое число: </a:t>
            </a:r>
            <a:r>
              <a:rPr lang="ru-RU" sz="2400" dirty="0" smtClean="0">
                <a:latin typeface="Times New Roman" pitchFamily="18" charset="0"/>
                <a:cs typeface="Times New Roman" pitchFamily="18" charset="0"/>
              </a:rPr>
              <a:t>67² =4489</a:t>
            </a:r>
            <a:endParaRPr lang="ru-RU" sz="2400" dirty="0">
              <a:latin typeface="Times New Roman" pitchFamily="18" charset="0"/>
              <a:cs typeface="Times New Roman" pitchFamily="18" charset="0"/>
            </a:endParaRPr>
          </a:p>
        </p:txBody>
      </p:sp>
      <p:sp>
        <p:nvSpPr>
          <p:cNvPr id="4" name="Стрелка влево 3">
            <a:hlinkClick r:id="rId2" action="ppaction://hlinksldjump"/>
          </p:cNvPr>
          <p:cNvSpPr/>
          <p:nvPr/>
        </p:nvSpPr>
        <p:spPr>
          <a:xfrm>
            <a:off x="8001024" y="6500834"/>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2)Вычислить </a:t>
            </a:r>
            <a:r>
              <a:rPr lang="ru-RU" dirty="0" smtClean="0">
                <a:latin typeface="Arial" pitchFamily="34" charset="0"/>
                <a:cs typeface="Arial" pitchFamily="34" charset="0"/>
              </a:rPr>
              <a:t>62</a:t>
            </a:r>
            <a:r>
              <a:rPr lang="ru-RU" dirty="0" smtClean="0">
                <a:latin typeface="Times New Roman" pitchFamily="18" charset="0"/>
                <a:cs typeface="Times New Roman" pitchFamily="18" charset="0"/>
              </a:rPr>
              <a:t>²</a:t>
            </a:r>
            <a:endParaRPr lang="ru-RU" dirty="0"/>
          </a:p>
        </p:txBody>
      </p:sp>
      <p:sp>
        <p:nvSpPr>
          <p:cNvPr id="3" name="Содержимое 2"/>
          <p:cNvSpPr>
            <a:spLocks noGrp="1"/>
          </p:cNvSpPr>
          <p:nvPr>
            <p:ph idx="1"/>
          </p:nvPr>
        </p:nvSpPr>
        <p:spPr/>
        <p:txBody>
          <a:bodyPr>
            <a:normAutofit fontScale="77500" lnSpcReduction="20000"/>
          </a:bodyPr>
          <a:lstStyle/>
          <a:p>
            <a:pPr>
              <a:buNone/>
            </a:pPr>
            <a:r>
              <a:rPr lang="ru-RU" dirty="0" smtClean="0">
                <a:latin typeface="Times New Roman" pitchFamily="18" charset="0"/>
                <a:cs typeface="Times New Roman" pitchFamily="18" charset="0"/>
              </a:rPr>
              <a:t>а) найдем последнюю цифру искомого числа:</a:t>
            </a:r>
          </a:p>
          <a:p>
            <a:pPr>
              <a:buNone/>
            </a:pPr>
            <a:r>
              <a:rPr lang="ru-RU" dirty="0" smtClean="0">
                <a:latin typeface="Times New Roman" pitchFamily="18" charset="0"/>
                <a:cs typeface="Times New Roman" pitchFamily="18" charset="0"/>
              </a:rPr>
              <a:t>    2²=</a:t>
            </a:r>
            <a:r>
              <a:rPr lang="ru-RU" dirty="0" smtClean="0">
                <a:solidFill>
                  <a:srgbClr val="C00000"/>
                </a:solidFill>
                <a:latin typeface="Times New Roman" pitchFamily="18" charset="0"/>
                <a:cs typeface="Times New Roman" pitchFamily="18" charset="0"/>
              </a:rPr>
              <a:t>4 ; 4 – </a:t>
            </a:r>
            <a:r>
              <a:rPr lang="ru-RU" dirty="0" smtClean="0">
                <a:latin typeface="Times New Roman" pitchFamily="18" charset="0"/>
                <a:cs typeface="Times New Roman" pitchFamily="18" charset="0"/>
              </a:rPr>
              <a:t>последняя цифра искомого числа, </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б) чтобы найти  предпоследнюю цифру искомого числа надо  удвоить последнюю цифру  2 данного числа :</a:t>
            </a:r>
          </a:p>
          <a:p>
            <a:pPr>
              <a:buNone/>
            </a:pPr>
            <a:r>
              <a:rPr lang="ru-RU" dirty="0" smtClean="0">
                <a:latin typeface="Times New Roman" pitchFamily="18" charset="0"/>
                <a:cs typeface="Times New Roman" pitchFamily="18" charset="0"/>
              </a:rPr>
              <a:t>     2</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4   ;</a:t>
            </a:r>
            <a:r>
              <a:rPr lang="ru-RU" dirty="0" smtClean="0">
                <a:latin typeface="Times New Roman" pitchFamily="18" charset="0"/>
                <a:cs typeface="Times New Roman" pitchFamily="18" charset="0"/>
              </a:rPr>
              <a:t>   </a:t>
            </a:r>
            <a:r>
              <a:rPr lang="ru-RU" u="sng" dirty="0" smtClean="0">
                <a:solidFill>
                  <a:srgbClr val="C00000"/>
                </a:solidFill>
                <a:latin typeface="Times New Roman" pitchFamily="18" charset="0"/>
                <a:cs typeface="Times New Roman" pitchFamily="18" charset="0"/>
              </a:rPr>
              <a:t>4</a:t>
            </a:r>
            <a:r>
              <a:rPr lang="ru-RU" dirty="0" smtClean="0">
                <a:latin typeface="Times New Roman" pitchFamily="18" charset="0"/>
                <a:cs typeface="Times New Roman" pitchFamily="18" charset="0"/>
              </a:rPr>
              <a:t>-предпоследняя цифра искомого числа,</a:t>
            </a:r>
          </a:p>
          <a:p>
            <a:pPr>
              <a:buNone/>
            </a:pP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в)чтобы  найти две первые цифры искомого числа надо сложить квадрат первой цифры с последней цифрой  данного числа :</a:t>
            </a:r>
          </a:p>
          <a:p>
            <a:pPr>
              <a:buNone/>
            </a:pPr>
            <a:r>
              <a:rPr lang="ru-RU" dirty="0" smtClean="0">
                <a:latin typeface="Times New Roman" pitchFamily="18" charset="0"/>
                <a:cs typeface="Times New Roman" pitchFamily="18" charset="0"/>
              </a:rPr>
              <a:t>    6²+2=36+2=</a:t>
            </a:r>
            <a:r>
              <a:rPr lang="ru-RU" u="sng" dirty="0" smtClean="0">
                <a:solidFill>
                  <a:srgbClr val="C00000"/>
                </a:solidFill>
                <a:latin typeface="Times New Roman" pitchFamily="18" charset="0"/>
                <a:cs typeface="Times New Roman" pitchFamily="18" charset="0"/>
              </a:rPr>
              <a:t>38</a:t>
            </a:r>
            <a:r>
              <a:rPr lang="ru-RU" dirty="0" smtClean="0">
                <a:latin typeface="Times New Roman" pitchFamily="18" charset="0"/>
                <a:cs typeface="Times New Roman" pitchFamily="18" charset="0"/>
              </a:rPr>
              <a:t> - две первые цифры искомого числа</a:t>
            </a:r>
          </a:p>
          <a:p>
            <a:pPr algn="ctr">
              <a:buNone/>
            </a:pPr>
            <a:r>
              <a:rPr lang="ru-RU" dirty="0" smtClean="0">
                <a:latin typeface="Times New Roman" pitchFamily="18" charset="0"/>
                <a:cs typeface="Times New Roman" pitchFamily="18" charset="0"/>
              </a:rPr>
              <a:t> </a:t>
            </a:r>
            <a:r>
              <a:rPr lang="ru-RU" u="sng" dirty="0" smtClean="0">
                <a:solidFill>
                  <a:srgbClr val="C00000"/>
                </a:solidFill>
                <a:latin typeface="Times New Roman" pitchFamily="18" charset="0"/>
                <a:cs typeface="Times New Roman" pitchFamily="18" charset="0"/>
              </a:rPr>
              <a:t>Искомое число: </a:t>
            </a:r>
            <a:r>
              <a:rPr lang="ru-RU" dirty="0" smtClean="0">
                <a:latin typeface="Times New Roman" pitchFamily="18" charset="0"/>
                <a:cs typeface="Times New Roman" pitchFamily="18" charset="0"/>
              </a:rPr>
              <a:t>62² =3844</a:t>
            </a: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Актуальность темы:</a:t>
            </a:r>
            <a:endParaRPr lang="ru-RU" dirty="0"/>
          </a:p>
        </p:txBody>
      </p:sp>
      <p:sp>
        <p:nvSpPr>
          <p:cNvPr id="3" name="Содержимое 2"/>
          <p:cNvSpPr>
            <a:spLocks noGrp="1"/>
          </p:cNvSpPr>
          <p:nvPr>
            <p:ph idx="1"/>
          </p:nvPr>
        </p:nvSpPr>
        <p:spPr>
          <a:xfrm>
            <a:off x="714348" y="1214422"/>
            <a:ext cx="8219340" cy="5033978"/>
          </a:xfrm>
        </p:spPr>
        <p:txBody>
          <a:bodyPr>
            <a:noAutofit/>
          </a:bodyPr>
          <a:lstStyle/>
          <a:p>
            <a:pPr>
              <a:buNone/>
            </a:pPr>
            <a:r>
              <a:rPr lang="ru-RU" sz="2000" dirty="0" smtClean="0"/>
              <a:t>          </a:t>
            </a:r>
            <a:r>
              <a:rPr lang="ru-RU" sz="2800" dirty="0" smtClean="0">
                <a:latin typeface="Times New Roman" pitchFamily="18" charset="0"/>
                <a:cs typeface="Times New Roman" pitchFamily="18" charset="0"/>
              </a:rPr>
              <a:t>Большинство современных школьников все вычисления делают с помощью калькулятора и это приводит к тому, что учащиеся затрудняются производить какие-либо расчеты, не имея под рукой счетной машины.  </a:t>
            </a:r>
          </a:p>
          <a:p>
            <a:pPr>
              <a:buNone/>
            </a:pPr>
            <a:r>
              <a:rPr lang="ru-RU" sz="2800" dirty="0" smtClean="0">
                <a:latin typeface="Times New Roman" pitchFamily="18" charset="0"/>
                <a:cs typeface="Times New Roman" pitchFamily="18" charset="0"/>
              </a:rPr>
              <a:t>       Тема  данной работы была выбрана для того, чтобы вызвать интерес учащихся к изучению математики как науки.</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74638"/>
            <a:ext cx="8362216" cy="1143000"/>
          </a:xfrm>
        </p:spPr>
        <p:txBody>
          <a:bodyPr>
            <a:noAutofit/>
          </a:bodyPr>
          <a:lstStyle/>
          <a:p>
            <a:pPr algn="ctr"/>
            <a:r>
              <a:rPr lang="ru-RU" sz="2800" b="1" dirty="0" smtClean="0">
                <a:solidFill>
                  <a:srgbClr val="800080"/>
                </a:solidFill>
              </a:rPr>
              <a:t>Картина Н.П. Богданова-Бельского «Устный счёт» была написана в 1895 г., то есть  122 года назад.</a:t>
            </a:r>
            <a:br>
              <a:rPr lang="ru-RU" sz="2800" b="1" dirty="0" smtClean="0">
                <a:solidFill>
                  <a:srgbClr val="800080"/>
                </a:solidFill>
              </a:rPr>
            </a:br>
            <a:endParaRPr lang="ru-RU" sz="2800" dirty="0"/>
          </a:p>
        </p:txBody>
      </p:sp>
      <p:sp>
        <p:nvSpPr>
          <p:cNvPr id="3" name="Содержимое 2"/>
          <p:cNvSpPr>
            <a:spLocks noGrp="1"/>
          </p:cNvSpPr>
          <p:nvPr>
            <p:ph idx="1"/>
          </p:nvPr>
        </p:nvSpPr>
        <p:spPr/>
        <p:txBody>
          <a:bodyPr/>
          <a:lstStyle/>
          <a:p>
            <a:endParaRPr lang="ru-RU" dirty="0"/>
          </a:p>
        </p:txBody>
      </p:sp>
      <p:pic>
        <p:nvPicPr>
          <p:cNvPr id="4" name="Рисунок 3" descr="общ 003.jpg"/>
          <p:cNvPicPr>
            <a:picLocks noChangeAspect="1"/>
          </p:cNvPicPr>
          <p:nvPr/>
        </p:nvPicPr>
        <p:blipFill>
          <a:blip r:embed="rId2" cstate="print"/>
          <a:srcRect l="3753" t="49707" r="65356" b="27083"/>
          <a:stretch>
            <a:fillRect/>
          </a:stretch>
        </p:blipFill>
        <p:spPr>
          <a:xfrm rot="10800000">
            <a:off x="214282" y="1428735"/>
            <a:ext cx="4643502" cy="4929222"/>
          </a:xfrm>
          <a:prstGeom prst="rect">
            <a:avLst/>
          </a:prstGeom>
        </p:spPr>
      </p:pic>
      <p:pic>
        <p:nvPicPr>
          <p:cNvPr id="5" name="Рисунок 7" descr="http://bond1958.narod.ru/brein_ring/formula.jpg"/>
          <p:cNvPicPr>
            <a:picLocks noChangeAspect="1" noChangeArrowheads="1"/>
          </p:cNvPicPr>
          <p:nvPr/>
        </p:nvPicPr>
        <p:blipFill>
          <a:blip r:embed="rId3" r:link="rId4" cstate="print"/>
          <a:srcRect/>
          <a:stretch>
            <a:fillRect/>
          </a:stretch>
        </p:blipFill>
        <p:spPr bwMode="auto">
          <a:xfrm>
            <a:off x="4857752" y="5987357"/>
            <a:ext cx="4286248" cy="870643"/>
          </a:xfrm>
          <a:prstGeom prst="rect">
            <a:avLst/>
          </a:prstGeom>
          <a:noFill/>
        </p:spPr>
      </p:pic>
      <p:sp>
        <p:nvSpPr>
          <p:cNvPr id="6" name="Прямоугольник 5"/>
          <p:cNvSpPr/>
          <p:nvPr/>
        </p:nvSpPr>
        <p:spPr>
          <a:xfrm>
            <a:off x="4857752" y="1500174"/>
            <a:ext cx="4286248" cy="4031873"/>
          </a:xfrm>
          <a:prstGeom prst="rect">
            <a:avLst/>
          </a:prstGeom>
        </p:spPr>
        <p:txBody>
          <a:bodyPr wrap="square">
            <a:spAutoFit/>
          </a:bodyPr>
          <a:lstStyle/>
          <a:p>
            <a:pPr lvl="0" indent="342900" fontAlgn="base">
              <a:spcBef>
                <a:spcPct val="0"/>
              </a:spcBef>
              <a:spcAft>
                <a:spcPct val="0"/>
              </a:spcAft>
            </a:pPr>
            <a:r>
              <a:rPr lang="ru-RU" sz="1600" dirty="0" smtClean="0">
                <a:latin typeface="Arial" pitchFamily="34" charset="0"/>
                <a:cs typeface="Arial" pitchFamily="34" charset="0"/>
              </a:rPr>
              <a:t>На картине изображена сельская школа XIX века во время урока арифметики. У фигуры учителя есть реальный прототип — Сергей Александрович Рачинский, ботаник и математик, профессор Московского университета. Сельские школьники решают очень интересный пример. Видно, что он дается им непросто. На картине над задачей думают 11 учеников, но похоже, что  пока только один мальчик догадался, как решать этот пример в уме, и тихо говорит свой ответ на ухо педагогу. </a:t>
            </a:r>
          </a:p>
          <a:p>
            <a:pPr lvl="0" indent="342900" fontAlgn="base">
              <a:spcBef>
                <a:spcPct val="0"/>
              </a:spcBef>
              <a:spcAft>
                <a:spcPct val="0"/>
              </a:spcAft>
            </a:pPr>
            <a:r>
              <a:rPr lang="ru-RU" sz="1600" dirty="0" smtClean="0">
                <a:solidFill>
                  <a:srgbClr val="800080"/>
                </a:solidFill>
                <a:latin typeface="Arial" pitchFamily="34" charset="0"/>
                <a:ea typeface="Times New Roman" pitchFamily="18" charset="0"/>
                <a:cs typeface="Arial" pitchFamily="34" charset="0"/>
              </a:rPr>
              <a:t>А какую же задачу дал им учитель? </a:t>
            </a:r>
          </a:p>
          <a:p>
            <a:pPr lvl="0" indent="342900" fontAlgn="base">
              <a:spcBef>
                <a:spcPct val="0"/>
              </a:spcBef>
              <a:spcAft>
                <a:spcPct val="0"/>
              </a:spcAft>
            </a:pPr>
            <a:r>
              <a:rPr lang="ru-RU" sz="1600" dirty="0" smtClean="0">
                <a:solidFill>
                  <a:srgbClr val="800080"/>
                </a:solidFill>
                <a:latin typeface="Arial" pitchFamily="34" charset="0"/>
                <a:ea typeface="Times New Roman" pitchFamily="18" charset="0"/>
                <a:cs typeface="Arial" pitchFamily="34" charset="0"/>
              </a:rPr>
              <a:t>Попробуем решить ее и мы? </a:t>
            </a:r>
            <a:r>
              <a:rPr lang="ru-RU" sz="1600" dirty="0" smtClean="0">
                <a:solidFill>
                  <a:srgbClr val="800080"/>
                </a:solidFill>
                <a:latin typeface="Arial" pitchFamily="34" charset="0"/>
                <a:cs typeface="Arial" pitchFamily="34" charset="0"/>
              </a:rPr>
              <a:t/>
            </a:r>
            <a:br>
              <a:rPr lang="ru-RU" sz="1600" dirty="0" smtClean="0">
                <a:solidFill>
                  <a:srgbClr val="800080"/>
                </a:solidFill>
                <a:latin typeface="Arial" pitchFamily="34" charset="0"/>
                <a:cs typeface="Arial" pitchFamily="34" charset="0"/>
              </a:rPr>
            </a:br>
            <a:endParaRPr lang="ru-RU" sz="1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dirty="0" smtClean="0">
                <a:latin typeface="Arial" pitchFamily="34" charset="0"/>
                <a:cs typeface="Arial" pitchFamily="34" charset="0"/>
              </a:rPr>
              <a:t>VII.</a:t>
            </a:r>
            <a:r>
              <a:rPr lang="ru-RU" sz="3200" dirty="0" smtClean="0">
                <a:latin typeface="Arial" pitchFamily="34" charset="0"/>
                <a:cs typeface="Arial" pitchFamily="34" charset="0"/>
              </a:rPr>
              <a:t> Общее правило для возведения в квадрат чисел от 11 до 100</a:t>
            </a:r>
            <a:endParaRPr lang="ru-RU" sz="3200" dirty="0">
              <a:latin typeface="Arial" pitchFamily="34" charset="0"/>
              <a:cs typeface="Arial" pitchFamily="34" charset="0"/>
            </a:endParaRPr>
          </a:p>
        </p:txBody>
      </p:sp>
      <p:sp>
        <p:nvSpPr>
          <p:cNvPr id="3" name="Содержимое 2"/>
          <p:cNvSpPr>
            <a:spLocks noGrp="1"/>
          </p:cNvSpPr>
          <p:nvPr>
            <p:ph idx="1"/>
          </p:nvPr>
        </p:nvSpPr>
        <p:spPr/>
        <p:txBody>
          <a:bodyPr>
            <a:normAutofit fontScale="77500" lnSpcReduction="20000"/>
          </a:bodyPr>
          <a:lstStyle/>
          <a:p>
            <a:r>
              <a:rPr lang="ru-RU" dirty="0" smtClean="0">
                <a:latin typeface="Times New Roman" pitchFamily="18" charset="0"/>
                <a:cs typeface="Times New Roman" pitchFamily="18" charset="0"/>
              </a:rPr>
              <a:t>а)последняя цифра искомого числа  образуется возведением в квадрат последней цифры данного числа, если квадрат оказался  двузначным числом, то предпоследняя цифра будет «в уме»</a:t>
            </a:r>
          </a:p>
          <a:p>
            <a:r>
              <a:rPr lang="ru-RU" dirty="0" smtClean="0">
                <a:latin typeface="Times New Roman" pitchFamily="18" charset="0"/>
                <a:cs typeface="Times New Roman" pitchFamily="18" charset="0"/>
              </a:rPr>
              <a:t>б)Чтобы найти  предпоследнюю цифру искомого числа нужно перемножить цифры данного числа , удвоить произведение и прибавить число, которое было «в уме» в предыдущем шаге. Если результат оказался  двузначным числом, то предпоследняя цифра будет «в уме»</a:t>
            </a:r>
          </a:p>
          <a:p>
            <a:r>
              <a:rPr lang="ru-RU" dirty="0" smtClean="0">
                <a:latin typeface="Times New Roman" pitchFamily="18" charset="0"/>
                <a:cs typeface="Times New Roman" pitchFamily="18" charset="0"/>
              </a:rPr>
              <a:t>в)чтобы найти первые цифры искомого числа нужно возвести в квадрат первую цифру данного числа и прибавить  число, которое было «в уме» в предыдущем шаге.</a:t>
            </a:r>
          </a:p>
        </p:txBody>
      </p:sp>
      <p:sp>
        <p:nvSpPr>
          <p:cNvPr id="4" name="Стрелка влево 3">
            <a:hlinkClick r:id="rId2" action="ppaction://hlinksldjump"/>
          </p:cNvPr>
          <p:cNvSpPr/>
          <p:nvPr/>
        </p:nvSpPr>
        <p:spPr>
          <a:xfrm>
            <a:off x="8215338" y="6357958"/>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Примеры :</a:t>
            </a:r>
            <a:endParaRPr lang="ru-RU" dirty="0"/>
          </a:p>
        </p:txBody>
      </p:sp>
      <p:sp>
        <p:nvSpPr>
          <p:cNvPr id="3" name="Содержимое 2"/>
          <p:cNvSpPr>
            <a:spLocks noGrp="1"/>
          </p:cNvSpPr>
          <p:nvPr>
            <p:ph idx="1"/>
          </p:nvPr>
        </p:nvSpPr>
        <p:spPr>
          <a:xfrm>
            <a:off x="928662" y="1214422"/>
            <a:ext cx="7729534" cy="5286412"/>
          </a:xfrm>
        </p:spPr>
        <p:txBody>
          <a:bodyPr>
            <a:normAutofit fontScale="92500" lnSpcReduction="10000"/>
          </a:bodyPr>
          <a:lstStyle/>
          <a:p>
            <a:pPr>
              <a:buNone/>
            </a:pPr>
            <a:r>
              <a:rPr lang="ru-RU" dirty="0" smtClean="0">
                <a:latin typeface="Times New Roman" pitchFamily="18" charset="0"/>
                <a:cs typeface="Times New Roman" pitchFamily="18" charset="0"/>
              </a:rPr>
              <a:t>1)вычислить 73²</a:t>
            </a:r>
          </a:p>
          <a:p>
            <a:pPr>
              <a:buNone/>
            </a:pPr>
            <a:r>
              <a:rPr lang="ru-RU" dirty="0" smtClean="0">
                <a:latin typeface="Times New Roman" pitchFamily="18" charset="0"/>
                <a:cs typeface="Times New Roman" pitchFamily="18" charset="0"/>
              </a:rPr>
              <a:t>а) найдем последнюю цифру искомого числа:</a:t>
            </a:r>
          </a:p>
          <a:p>
            <a:pPr>
              <a:buNone/>
            </a:pPr>
            <a:r>
              <a:rPr lang="ru-RU" dirty="0" smtClean="0">
                <a:latin typeface="Times New Roman" pitchFamily="18" charset="0"/>
                <a:cs typeface="Times New Roman" pitchFamily="18" charset="0"/>
              </a:rPr>
              <a:t>    3²=</a:t>
            </a:r>
            <a:r>
              <a:rPr lang="ru-RU" u="sng" dirty="0" smtClean="0">
                <a:solidFill>
                  <a:srgbClr val="C00000"/>
                </a:solidFill>
                <a:latin typeface="Times New Roman" pitchFamily="18" charset="0"/>
                <a:cs typeface="Times New Roman" pitchFamily="18" charset="0"/>
              </a:rPr>
              <a:t>9 ;</a:t>
            </a:r>
            <a:r>
              <a:rPr lang="ru-RU" dirty="0" smtClean="0">
                <a:solidFill>
                  <a:srgbClr val="C00000"/>
                </a:solidFill>
                <a:latin typeface="Times New Roman" pitchFamily="18" charset="0"/>
                <a:cs typeface="Times New Roman" pitchFamily="18" charset="0"/>
              </a:rPr>
              <a:t> 9 – </a:t>
            </a:r>
            <a:r>
              <a:rPr lang="ru-RU" dirty="0" smtClean="0">
                <a:latin typeface="Times New Roman" pitchFamily="18" charset="0"/>
                <a:cs typeface="Times New Roman" pitchFamily="18" charset="0"/>
              </a:rPr>
              <a:t>последняя цифра искомого числа, </a:t>
            </a:r>
          </a:p>
          <a:p>
            <a:pPr>
              <a:buNone/>
            </a:pPr>
            <a:r>
              <a:rPr lang="ru-RU" dirty="0" smtClean="0">
                <a:latin typeface="Times New Roman" pitchFamily="18" charset="0"/>
                <a:cs typeface="Times New Roman" pitchFamily="18" charset="0"/>
              </a:rPr>
              <a:t> б) найдем предпоследнюю цифру искомого числа:</a:t>
            </a:r>
          </a:p>
          <a:p>
            <a:pPr>
              <a:buNone/>
            </a:pPr>
            <a:r>
              <a:rPr lang="ru-RU" dirty="0" smtClean="0">
                <a:latin typeface="Times New Roman" pitchFamily="18" charset="0"/>
                <a:cs typeface="Times New Roman" pitchFamily="18" charset="0"/>
              </a:rPr>
              <a:t>   2</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3</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7=4</a:t>
            </a:r>
            <a:r>
              <a:rPr lang="ru-RU" u="sng" dirty="0" smtClean="0">
                <a:solidFill>
                  <a:srgbClr val="C00000"/>
                </a:solidFill>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 ;   </a:t>
            </a:r>
            <a:r>
              <a:rPr lang="ru-RU" u="sng" dirty="0" smtClean="0">
                <a:solidFill>
                  <a:srgbClr val="C00000"/>
                </a:solidFill>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 – </a:t>
            </a:r>
            <a:r>
              <a:rPr lang="ru-RU" dirty="0" smtClean="0">
                <a:latin typeface="Times New Roman" pitchFamily="18" charset="0"/>
                <a:cs typeface="Times New Roman" pitchFamily="18" charset="0"/>
              </a:rPr>
              <a:t>последняя цифра искомого числа, «4 в уме»;</a:t>
            </a:r>
          </a:p>
          <a:p>
            <a:pPr>
              <a:buNone/>
            </a:pPr>
            <a:r>
              <a:rPr lang="ru-RU" dirty="0" smtClean="0">
                <a:latin typeface="Times New Roman" pitchFamily="18" charset="0"/>
                <a:cs typeface="Times New Roman" pitchFamily="18" charset="0"/>
              </a:rPr>
              <a:t> в) найдем первые две цифры искомого числа:</a:t>
            </a:r>
          </a:p>
          <a:p>
            <a:pPr>
              <a:buNone/>
            </a:pPr>
            <a:r>
              <a:rPr lang="ru-RU" dirty="0" smtClean="0">
                <a:latin typeface="Times New Roman" pitchFamily="18" charset="0"/>
                <a:cs typeface="Times New Roman" pitchFamily="18" charset="0"/>
              </a:rPr>
              <a:t>             7²+4=49+4=</a:t>
            </a:r>
            <a:r>
              <a:rPr lang="ru-RU" u="sng" dirty="0" smtClean="0">
                <a:solidFill>
                  <a:srgbClr val="C00000"/>
                </a:solidFill>
                <a:latin typeface="Times New Roman" pitchFamily="18" charset="0"/>
                <a:cs typeface="Times New Roman" pitchFamily="18" charset="0"/>
              </a:rPr>
              <a:t>53</a:t>
            </a:r>
          </a:p>
          <a:p>
            <a:pPr algn="ctr">
              <a:buNone/>
            </a:pPr>
            <a:r>
              <a:rPr lang="ru-RU" u="sng" dirty="0" smtClean="0">
                <a:solidFill>
                  <a:srgbClr val="C00000"/>
                </a:solidFill>
                <a:latin typeface="Times New Roman" pitchFamily="18" charset="0"/>
                <a:cs typeface="Times New Roman" pitchFamily="18" charset="0"/>
              </a:rPr>
              <a:t>Искомое число: </a:t>
            </a:r>
            <a:r>
              <a:rPr lang="ru-RU" dirty="0" smtClean="0">
                <a:solidFill>
                  <a:srgbClr val="C00000"/>
                </a:solidFill>
                <a:latin typeface="Times New Roman" pitchFamily="18" charset="0"/>
                <a:cs typeface="Times New Roman" pitchFamily="18" charset="0"/>
              </a:rPr>
              <a:t>73²=5329</a:t>
            </a:r>
            <a:endParaRPr lang="ru-RU" u="sng" dirty="0" smtClean="0">
              <a:solidFill>
                <a:srgbClr val="C00000"/>
              </a:solidFill>
              <a:latin typeface="Times New Roman" pitchFamily="18" charset="0"/>
              <a:cs typeface="Times New Roman" pitchFamily="18" charset="0"/>
            </a:endParaRPr>
          </a:p>
          <a:p>
            <a:pPr>
              <a:buNone/>
            </a:pPr>
            <a:endParaRPr lang="ru-RU" u="sng" dirty="0" smtClean="0">
              <a:solidFill>
                <a:srgbClr val="C00000"/>
              </a:solidFill>
              <a:latin typeface="Times New Roman" pitchFamily="18" charset="0"/>
              <a:cs typeface="Times New Roman" pitchFamily="18" charset="0"/>
            </a:endParaRPr>
          </a:p>
          <a:p>
            <a:pPr>
              <a:buNone/>
            </a:pPr>
            <a:endParaRPr lang="ru-RU" u="sng" dirty="0" smtClean="0">
              <a:solidFill>
                <a:srgbClr val="C00000"/>
              </a:solidFill>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pPr>
              <a:buNone/>
            </a:pP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2)Вычислить 47²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115616" y="1447800"/>
            <a:ext cx="7818072" cy="4800600"/>
          </a:xfrm>
        </p:spPr>
        <p:txBody>
          <a:bodyPr>
            <a:normAutofit fontScale="92500" lnSpcReduction="10000"/>
          </a:bodyPr>
          <a:lstStyle/>
          <a:p>
            <a:pPr>
              <a:buNone/>
            </a:pPr>
            <a:r>
              <a:rPr lang="ru-RU" dirty="0" smtClean="0">
                <a:latin typeface="Times New Roman" pitchFamily="18" charset="0"/>
                <a:cs typeface="Times New Roman" pitchFamily="18" charset="0"/>
              </a:rPr>
              <a:t>а) найдем последнюю цифру искомого числа:</a:t>
            </a:r>
          </a:p>
          <a:p>
            <a:pPr>
              <a:buNone/>
            </a:pPr>
            <a:r>
              <a:rPr lang="ru-RU" dirty="0" smtClean="0">
                <a:latin typeface="Times New Roman" pitchFamily="18" charset="0"/>
                <a:cs typeface="Times New Roman" pitchFamily="18" charset="0"/>
              </a:rPr>
              <a:t>   7²=4</a:t>
            </a:r>
            <a:r>
              <a:rPr lang="ru-RU" u="sng" dirty="0" smtClean="0">
                <a:solidFill>
                  <a:srgbClr val="C00000"/>
                </a:solidFill>
                <a:latin typeface="Times New Roman" pitchFamily="18" charset="0"/>
                <a:cs typeface="Times New Roman" pitchFamily="18" charset="0"/>
              </a:rPr>
              <a:t>9 </a:t>
            </a:r>
            <a:r>
              <a:rPr lang="ru-RU" dirty="0" smtClean="0">
                <a:solidFill>
                  <a:srgbClr val="C00000"/>
                </a:solidFill>
                <a:latin typeface="Times New Roman" pitchFamily="18" charset="0"/>
                <a:cs typeface="Times New Roman" pitchFamily="18" charset="0"/>
              </a:rPr>
              <a:t>  ; 9 – </a:t>
            </a:r>
            <a:r>
              <a:rPr lang="ru-RU" dirty="0" smtClean="0">
                <a:latin typeface="Times New Roman" pitchFamily="18" charset="0"/>
                <a:cs typeface="Times New Roman" pitchFamily="18" charset="0"/>
              </a:rPr>
              <a:t>последняя цифра искомого числа, «4 в уме»</a:t>
            </a:r>
          </a:p>
          <a:p>
            <a:pPr>
              <a:buNone/>
            </a:pPr>
            <a:r>
              <a:rPr lang="ru-RU" dirty="0" smtClean="0">
                <a:latin typeface="Times New Roman" pitchFamily="18" charset="0"/>
                <a:cs typeface="Times New Roman" pitchFamily="18" charset="0"/>
              </a:rPr>
              <a:t>б) найдем предпоследнюю цифру искомого числа:</a:t>
            </a:r>
          </a:p>
          <a:p>
            <a:pPr>
              <a:buNone/>
            </a:pPr>
            <a:r>
              <a:rPr lang="ru-RU" dirty="0" smtClean="0">
                <a:latin typeface="Times New Roman" pitchFamily="18" charset="0"/>
                <a:cs typeface="Times New Roman" pitchFamily="18" charset="0"/>
              </a:rPr>
              <a:t>   2</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4</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7+4=6</a:t>
            </a:r>
            <a:r>
              <a:rPr lang="ru-RU" u="sng" dirty="0" smtClean="0">
                <a:solidFill>
                  <a:srgbClr val="C00000"/>
                </a:solidFill>
                <a:latin typeface="Times New Roman" pitchFamily="18" charset="0"/>
                <a:cs typeface="Times New Roman" pitchFamily="18" charset="0"/>
              </a:rPr>
              <a:t>0</a:t>
            </a:r>
            <a:r>
              <a:rPr lang="ru-RU" dirty="0" smtClean="0">
                <a:solidFill>
                  <a:srgbClr val="C00000"/>
                </a:solidFill>
                <a:latin typeface="Times New Roman" pitchFamily="18" charset="0"/>
                <a:cs typeface="Times New Roman" pitchFamily="18" charset="0"/>
              </a:rPr>
              <a:t> ;   </a:t>
            </a:r>
            <a:r>
              <a:rPr lang="ru-RU" u="sng" dirty="0" smtClean="0">
                <a:solidFill>
                  <a:srgbClr val="C00000"/>
                </a:solidFill>
                <a:latin typeface="Times New Roman" pitchFamily="18" charset="0"/>
                <a:cs typeface="Times New Roman" pitchFamily="18" charset="0"/>
              </a:rPr>
              <a:t>0</a:t>
            </a:r>
            <a:r>
              <a:rPr lang="ru-RU" dirty="0" smtClean="0">
                <a:solidFill>
                  <a:srgbClr val="C00000"/>
                </a:solidFill>
                <a:latin typeface="Times New Roman" pitchFamily="18" charset="0"/>
                <a:cs typeface="Times New Roman" pitchFamily="18" charset="0"/>
              </a:rPr>
              <a:t> – </a:t>
            </a:r>
            <a:r>
              <a:rPr lang="ru-RU" dirty="0" smtClean="0">
                <a:latin typeface="Times New Roman" pitchFamily="18" charset="0"/>
                <a:cs typeface="Times New Roman" pitchFamily="18" charset="0"/>
              </a:rPr>
              <a:t>предпоследняя цифра искомого  числа, «6 в уме»;</a:t>
            </a:r>
          </a:p>
          <a:p>
            <a:pPr>
              <a:buNone/>
            </a:pPr>
            <a:r>
              <a:rPr lang="ru-RU" dirty="0" smtClean="0">
                <a:latin typeface="Times New Roman" pitchFamily="18" charset="0"/>
                <a:cs typeface="Times New Roman" pitchFamily="18" charset="0"/>
              </a:rPr>
              <a:t> в) найдем первые цифры искомого числа:</a:t>
            </a:r>
          </a:p>
          <a:p>
            <a:pPr>
              <a:buNone/>
            </a:pPr>
            <a:r>
              <a:rPr lang="ru-RU" dirty="0" smtClean="0">
                <a:latin typeface="Times New Roman" pitchFamily="18" charset="0"/>
                <a:cs typeface="Times New Roman" pitchFamily="18" charset="0"/>
              </a:rPr>
              <a:t>       4²+6=16+6=</a:t>
            </a:r>
            <a:r>
              <a:rPr lang="ru-RU" u="sng" dirty="0" smtClean="0">
                <a:solidFill>
                  <a:srgbClr val="C00000"/>
                </a:solidFill>
                <a:latin typeface="Times New Roman" pitchFamily="18" charset="0"/>
                <a:cs typeface="Times New Roman" pitchFamily="18" charset="0"/>
              </a:rPr>
              <a:t>22</a:t>
            </a:r>
          </a:p>
          <a:p>
            <a:pPr algn="ctr">
              <a:buNone/>
            </a:pPr>
            <a:r>
              <a:rPr lang="ru-RU" u="sng" dirty="0" smtClean="0">
                <a:solidFill>
                  <a:srgbClr val="C00000"/>
                </a:solidFill>
                <a:latin typeface="Times New Roman" pitchFamily="18" charset="0"/>
                <a:cs typeface="Times New Roman" pitchFamily="18" charset="0"/>
              </a:rPr>
              <a:t>Искомое число: 4</a:t>
            </a:r>
            <a:r>
              <a:rPr lang="ru-RU" dirty="0" smtClean="0">
                <a:solidFill>
                  <a:srgbClr val="C00000"/>
                </a:solidFill>
                <a:latin typeface="Times New Roman" pitchFamily="18" charset="0"/>
                <a:cs typeface="Times New Roman" pitchFamily="18" charset="0"/>
              </a:rPr>
              <a:t>7²=2209</a:t>
            </a:r>
            <a:endParaRPr lang="ru-RU" u="sng" dirty="0" smtClean="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3)Вычислить 96²</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1115616" y="1447800"/>
            <a:ext cx="7818072" cy="4800600"/>
          </a:xfrm>
        </p:spPr>
        <p:txBody>
          <a:bodyPr>
            <a:normAutofit fontScale="92500" lnSpcReduction="10000"/>
          </a:bodyPr>
          <a:lstStyle/>
          <a:p>
            <a:pPr>
              <a:buNone/>
            </a:pPr>
            <a:r>
              <a:rPr lang="ru-RU" dirty="0" smtClean="0">
                <a:latin typeface="Times New Roman" pitchFamily="18" charset="0"/>
                <a:cs typeface="Times New Roman" pitchFamily="18" charset="0"/>
              </a:rPr>
              <a:t>а) найдем последнюю цифру искомого числа:</a:t>
            </a:r>
          </a:p>
          <a:p>
            <a:pPr>
              <a:buNone/>
            </a:pPr>
            <a:r>
              <a:rPr lang="ru-RU" dirty="0" smtClean="0">
                <a:latin typeface="Times New Roman" pitchFamily="18" charset="0"/>
                <a:cs typeface="Times New Roman" pitchFamily="18" charset="0"/>
              </a:rPr>
              <a:t>    6²=36</a:t>
            </a:r>
            <a:r>
              <a:rPr lang="ru-RU" dirty="0" smtClean="0">
                <a:solidFill>
                  <a:srgbClr val="C00000"/>
                </a:solidFill>
                <a:latin typeface="Times New Roman" pitchFamily="18" charset="0"/>
                <a:cs typeface="Times New Roman" pitchFamily="18" charset="0"/>
              </a:rPr>
              <a:t>; 6 – </a:t>
            </a:r>
            <a:r>
              <a:rPr lang="ru-RU" dirty="0" smtClean="0">
                <a:latin typeface="Times New Roman" pitchFamily="18" charset="0"/>
                <a:cs typeface="Times New Roman" pitchFamily="18" charset="0"/>
              </a:rPr>
              <a:t>последняя цифра искомого числа, «3 в уме»</a:t>
            </a:r>
          </a:p>
          <a:p>
            <a:pPr>
              <a:buNone/>
            </a:pPr>
            <a:r>
              <a:rPr lang="ru-RU" dirty="0" smtClean="0">
                <a:latin typeface="Times New Roman" pitchFamily="18" charset="0"/>
                <a:cs typeface="Times New Roman" pitchFamily="18" charset="0"/>
              </a:rPr>
              <a:t> б) найдем предпоследнюю цифру искомого числа:</a:t>
            </a:r>
          </a:p>
          <a:p>
            <a:pPr>
              <a:buNone/>
            </a:pPr>
            <a:r>
              <a:rPr lang="ru-RU" dirty="0" smtClean="0">
                <a:latin typeface="Times New Roman" pitchFamily="18" charset="0"/>
                <a:cs typeface="Times New Roman" pitchFamily="18" charset="0"/>
              </a:rPr>
              <a:t>   2</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9</a:t>
            </a:r>
            <a:r>
              <a:rPr lang="ru-RU" sz="2400" dirty="0" smtClean="0">
                <a:latin typeface="Arial" pitchFamily="34" charset="0"/>
                <a:cs typeface="Arial" pitchFamily="34" charset="0"/>
              </a:rPr>
              <a:t>•</a:t>
            </a:r>
            <a:r>
              <a:rPr lang="ru-RU" dirty="0" smtClean="0">
                <a:latin typeface="Times New Roman" pitchFamily="18" charset="0"/>
                <a:cs typeface="Times New Roman" pitchFamily="18" charset="0"/>
              </a:rPr>
              <a:t>6+3=11</a:t>
            </a:r>
            <a:r>
              <a:rPr lang="ru-RU" u="sng" dirty="0" smtClean="0">
                <a:solidFill>
                  <a:srgbClr val="C00000"/>
                </a:solidFill>
                <a:latin typeface="Times New Roman" pitchFamily="18" charset="0"/>
                <a:cs typeface="Times New Roman" pitchFamily="18" charset="0"/>
              </a:rPr>
              <a:t>1</a:t>
            </a:r>
            <a:r>
              <a:rPr lang="ru-RU" dirty="0" smtClean="0">
                <a:solidFill>
                  <a:srgbClr val="C00000"/>
                </a:solidFill>
                <a:latin typeface="Times New Roman" pitchFamily="18" charset="0"/>
                <a:cs typeface="Times New Roman" pitchFamily="18" charset="0"/>
              </a:rPr>
              <a:t> ; </a:t>
            </a:r>
            <a:r>
              <a:rPr lang="ru-RU" u="sng" dirty="0" smtClean="0">
                <a:solidFill>
                  <a:srgbClr val="C00000"/>
                </a:solidFill>
                <a:latin typeface="Times New Roman" pitchFamily="18" charset="0"/>
                <a:cs typeface="Times New Roman" pitchFamily="18" charset="0"/>
              </a:rPr>
              <a:t>1</a:t>
            </a:r>
            <a:r>
              <a:rPr lang="ru-RU" dirty="0" smtClean="0">
                <a:solidFill>
                  <a:srgbClr val="C00000"/>
                </a:solidFill>
                <a:latin typeface="Times New Roman" pitchFamily="18" charset="0"/>
                <a:cs typeface="Times New Roman" pitchFamily="18" charset="0"/>
              </a:rPr>
              <a:t> – </a:t>
            </a:r>
            <a:r>
              <a:rPr lang="ru-RU" dirty="0" smtClean="0">
                <a:latin typeface="Times New Roman" pitchFamily="18" charset="0"/>
                <a:cs typeface="Times New Roman" pitchFamily="18" charset="0"/>
              </a:rPr>
              <a:t>последняя цифра искомого числа, «11 в уме»;</a:t>
            </a:r>
          </a:p>
          <a:p>
            <a:pPr>
              <a:buNone/>
            </a:pPr>
            <a:r>
              <a:rPr lang="ru-RU" dirty="0" smtClean="0">
                <a:latin typeface="Times New Roman" pitchFamily="18" charset="0"/>
                <a:cs typeface="Times New Roman" pitchFamily="18" charset="0"/>
              </a:rPr>
              <a:t> в) найдем первые цифры искомого числа:</a:t>
            </a:r>
          </a:p>
          <a:p>
            <a:pPr>
              <a:buNone/>
            </a:pPr>
            <a:r>
              <a:rPr lang="ru-RU" dirty="0" smtClean="0">
                <a:latin typeface="Times New Roman" pitchFamily="18" charset="0"/>
                <a:cs typeface="Times New Roman" pitchFamily="18" charset="0"/>
              </a:rPr>
              <a:t>      9²+11=81+11=</a:t>
            </a:r>
            <a:r>
              <a:rPr lang="ru-RU" u="sng" dirty="0" smtClean="0">
                <a:solidFill>
                  <a:srgbClr val="C00000"/>
                </a:solidFill>
                <a:latin typeface="Times New Roman" pitchFamily="18" charset="0"/>
                <a:cs typeface="Times New Roman" pitchFamily="18" charset="0"/>
              </a:rPr>
              <a:t>92</a:t>
            </a:r>
          </a:p>
          <a:p>
            <a:pPr algn="ctr">
              <a:buNone/>
            </a:pPr>
            <a:r>
              <a:rPr lang="ru-RU" u="sng" dirty="0" smtClean="0">
                <a:solidFill>
                  <a:srgbClr val="C00000"/>
                </a:solidFill>
                <a:latin typeface="Times New Roman" pitchFamily="18" charset="0"/>
                <a:cs typeface="Times New Roman" pitchFamily="18" charset="0"/>
              </a:rPr>
              <a:t>Искомое число: 96</a:t>
            </a:r>
            <a:r>
              <a:rPr lang="ru-RU" dirty="0" smtClean="0">
                <a:solidFill>
                  <a:srgbClr val="C00000"/>
                </a:solidFill>
                <a:latin typeface="Times New Roman" pitchFamily="18" charset="0"/>
                <a:cs typeface="Times New Roman" pitchFamily="18" charset="0"/>
              </a:rPr>
              <a:t>²=9216</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Используя это правило, решим задачу Рачинского:</a:t>
            </a:r>
            <a:endParaRPr lang="ru-RU" dirty="0"/>
          </a:p>
        </p:txBody>
      </p:sp>
      <p:sp>
        <p:nvSpPr>
          <p:cNvPr id="3" name="Содержимое 2"/>
          <p:cNvSpPr>
            <a:spLocks noGrp="1"/>
          </p:cNvSpPr>
          <p:nvPr>
            <p:ph idx="1"/>
          </p:nvPr>
        </p:nvSpPr>
        <p:spPr>
          <a:xfrm>
            <a:off x="1142976" y="1447800"/>
            <a:ext cx="7790712" cy="4800600"/>
          </a:xfrm>
        </p:spPr>
        <p:txBody>
          <a:bodyPr>
            <a:normAutofit/>
          </a:bodyPr>
          <a:lstStyle/>
          <a:p>
            <a:r>
              <a:rPr lang="ru-RU" sz="2900" dirty="0" smtClean="0">
                <a:latin typeface="Arial" pitchFamily="34" charset="0"/>
                <a:cs typeface="Arial" pitchFamily="34" charset="0"/>
              </a:rPr>
              <a:t>10</a:t>
            </a:r>
            <a:r>
              <a:rPr lang="ru-RU" sz="2900" baseline="30000" dirty="0" smtClean="0">
                <a:latin typeface="Arial" pitchFamily="34" charset="0"/>
                <a:cs typeface="Arial" pitchFamily="34" charset="0"/>
              </a:rPr>
              <a:t>2  </a:t>
            </a:r>
            <a:r>
              <a:rPr lang="ru-RU" sz="2900" dirty="0" smtClean="0">
                <a:latin typeface="Arial" pitchFamily="34" charset="0"/>
                <a:cs typeface="Arial" pitchFamily="34" charset="0"/>
              </a:rPr>
              <a:t>=100</a:t>
            </a:r>
            <a:endParaRPr lang="ru-RU" sz="2900" baseline="30000" dirty="0" smtClean="0">
              <a:latin typeface="Arial" pitchFamily="34" charset="0"/>
              <a:cs typeface="Arial" pitchFamily="34" charset="0"/>
            </a:endParaRPr>
          </a:p>
          <a:p>
            <a:r>
              <a:rPr lang="ru-RU" sz="2900" dirty="0" smtClean="0">
                <a:latin typeface="Arial" pitchFamily="34" charset="0"/>
                <a:cs typeface="Arial" pitchFamily="34" charset="0"/>
              </a:rPr>
              <a:t>11</a:t>
            </a:r>
            <a:r>
              <a:rPr lang="ru-RU" sz="2900" baseline="30000" dirty="0" smtClean="0">
                <a:latin typeface="Arial" pitchFamily="34" charset="0"/>
                <a:cs typeface="Arial" pitchFamily="34" charset="0"/>
              </a:rPr>
              <a:t>2</a:t>
            </a:r>
            <a:r>
              <a:rPr lang="ru-RU" sz="2900" dirty="0" smtClean="0">
                <a:latin typeface="Arial" pitchFamily="34" charset="0"/>
                <a:cs typeface="Arial" pitchFamily="34" charset="0"/>
              </a:rPr>
              <a:t> =121</a:t>
            </a:r>
            <a:endParaRPr lang="ru-RU" sz="2900" baseline="30000" dirty="0" smtClean="0">
              <a:latin typeface="Arial" pitchFamily="34" charset="0"/>
              <a:cs typeface="Arial" pitchFamily="34" charset="0"/>
            </a:endParaRPr>
          </a:p>
          <a:p>
            <a:r>
              <a:rPr lang="ru-RU" sz="2900" dirty="0" smtClean="0">
                <a:latin typeface="Arial" pitchFamily="34" charset="0"/>
                <a:cs typeface="Arial" pitchFamily="34" charset="0"/>
              </a:rPr>
              <a:t>12</a:t>
            </a:r>
            <a:r>
              <a:rPr lang="ru-RU" sz="2900" baseline="30000" dirty="0" smtClean="0">
                <a:latin typeface="Arial" pitchFamily="34" charset="0"/>
                <a:cs typeface="Arial" pitchFamily="34" charset="0"/>
              </a:rPr>
              <a:t>2</a:t>
            </a:r>
            <a:r>
              <a:rPr lang="ru-RU" sz="2900" dirty="0" smtClean="0">
                <a:latin typeface="Arial" pitchFamily="34" charset="0"/>
                <a:cs typeface="Arial" pitchFamily="34" charset="0"/>
              </a:rPr>
              <a:t> =144</a:t>
            </a:r>
            <a:endParaRPr lang="ru-RU" sz="2900" baseline="30000" dirty="0" smtClean="0">
              <a:latin typeface="Arial" pitchFamily="34" charset="0"/>
              <a:cs typeface="Arial" pitchFamily="34" charset="0"/>
            </a:endParaRPr>
          </a:p>
          <a:p>
            <a:r>
              <a:rPr lang="ru-RU" sz="2900" dirty="0" smtClean="0">
                <a:latin typeface="Arial" pitchFamily="34" charset="0"/>
                <a:cs typeface="Arial" pitchFamily="34" charset="0"/>
              </a:rPr>
              <a:t>13</a:t>
            </a:r>
            <a:r>
              <a:rPr lang="ru-RU" sz="2900" baseline="30000" dirty="0" smtClean="0">
                <a:latin typeface="Arial" pitchFamily="34" charset="0"/>
                <a:cs typeface="Arial" pitchFamily="34" charset="0"/>
              </a:rPr>
              <a:t>2</a:t>
            </a:r>
            <a:r>
              <a:rPr lang="ru-RU" sz="2900" dirty="0" smtClean="0">
                <a:latin typeface="Arial" pitchFamily="34" charset="0"/>
                <a:cs typeface="Arial" pitchFamily="34" charset="0"/>
              </a:rPr>
              <a:t> =169</a:t>
            </a:r>
            <a:endParaRPr lang="ru-RU" sz="2900" baseline="30000" dirty="0" smtClean="0">
              <a:latin typeface="Arial" pitchFamily="34" charset="0"/>
              <a:cs typeface="Arial" pitchFamily="34" charset="0"/>
            </a:endParaRPr>
          </a:p>
          <a:p>
            <a:r>
              <a:rPr lang="ru-RU" sz="2900" dirty="0" smtClean="0">
                <a:latin typeface="Arial" pitchFamily="34" charset="0"/>
                <a:cs typeface="Arial" pitchFamily="34" charset="0"/>
              </a:rPr>
              <a:t>14</a:t>
            </a:r>
            <a:r>
              <a:rPr lang="ru-RU" sz="2900" baseline="30000" dirty="0" smtClean="0">
                <a:latin typeface="Arial" pitchFamily="34" charset="0"/>
                <a:cs typeface="Arial" pitchFamily="34" charset="0"/>
              </a:rPr>
              <a:t>2</a:t>
            </a:r>
            <a:r>
              <a:rPr lang="ru-RU" sz="2900" dirty="0" smtClean="0">
                <a:latin typeface="Arial" pitchFamily="34" charset="0"/>
                <a:cs typeface="Arial" pitchFamily="34" charset="0"/>
              </a:rPr>
              <a:t> =196</a:t>
            </a:r>
            <a:endParaRPr lang="ru-RU" sz="2900" baseline="30000" dirty="0" smtClean="0">
              <a:latin typeface="Arial" pitchFamily="34" charset="0"/>
              <a:cs typeface="Arial" pitchFamily="34" charset="0"/>
            </a:endParaRPr>
          </a:p>
          <a:p>
            <a:r>
              <a:rPr lang="ru-RU" sz="2900" dirty="0" smtClean="0">
                <a:latin typeface="Arial" pitchFamily="34" charset="0"/>
                <a:cs typeface="Arial" pitchFamily="34" charset="0"/>
              </a:rPr>
              <a:t>Сложим  100+121+144=365</a:t>
            </a:r>
          </a:p>
          <a:p>
            <a:r>
              <a:rPr lang="ru-RU" sz="2900" dirty="0" smtClean="0">
                <a:latin typeface="Arial" pitchFamily="34" charset="0"/>
                <a:cs typeface="Arial" pitchFamily="34" charset="0"/>
              </a:rPr>
              <a:t>Сложим  169+196=365</a:t>
            </a:r>
          </a:p>
          <a:p>
            <a:r>
              <a:rPr lang="ru-RU" sz="2900" dirty="0" smtClean="0">
                <a:latin typeface="Arial" pitchFamily="34" charset="0"/>
                <a:cs typeface="Arial" pitchFamily="34" charset="0"/>
              </a:rPr>
              <a:t>Разделим каждое из слагаемых на 365 и получим 2.</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Вывод: </a:t>
            </a:r>
            <a:endParaRPr lang="ru-RU" dirty="0"/>
          </a:p>
        </p:txBody>
      </p:sp>
      <p:sp>
        <p:nvSpPr>
          <p:cNvPr id="3" name="Содержимое 2"/>
          <p:cNvSpPr>
            <a:spLocks noGrp="1"/>
          </p:cNvSpPr>
          <p:nvPr>
            <p:ph idx="1"/>
          </p:nvPr>
        </p:nvSpPr>
        <p:spPr>
          <a:xfrm>
            <a:off x="928662" y="1214422"/>
            <a:ext cx="8005026" cy="5033978"/>
          </a:xfrm>
        </p:spPr>
        <p:txBody>
          <a:bodyPr>
            <a:noAutofit/>
          </a:bodyPr>
          <a:lstStyle/>
          <a:p>
            <a:r>
              <a:rPr lang="ru-RU" sz="2400" dirty="0" smtClean="0">
                <a:latin typeface="Times New Roman" pitchFamily="18" charset="0"/>
                <a:cs typeface="Times New Roman" pitchFamily="18" charset="0"/>
              </a:rPr>
              <a:t>В ходе проделанной работы  я  научился  использовать   научную литературу и Интернет  для поиска необходимой информации.</a:t>
            </a:r>
          </a:p>
          <a:p>
            <a:r>
              <a:rPr lang="ru-RU" sz="2400" dirty="0" smtClean="0">
                <a:latin typeface="Times New Roman" pitchFamily="18" charset="0"/>
                <a:cs typeface="Times New Roman" pitchFamily="18" charset="0"/>
              </a:rPr>
              <a:t>Результаты своей работы я представил на  открытом занятии  школьного математического кружка. На этот мастер-класс я пригласил учащихся нашей школы, увлекающихся  математикой. Методы вычисления, которые я им представил, вызвали большой интерес у всех слушателей и многие взяли их на вооружение. </a:t>
            </a:r>
          </a:p>
          <a:p>
            <a:r>
              <a:rPr lang="ru-RU" sz="2400" dirty="0" smtClean="0">
                <a:latin typeface="Times New Roman" pitchFamily="18" charset="0"/>
                <a:cs typeface="Times New Roman" pitchFamily="18" charset="0"/>
              </a:rPr>
              <a:t> Это  доказывает, что изучая математику можно узнать много нового и полезного, что дает возможность чаще применять приобретенные навыки в повседневной жизни.</a:t>
            </a:r>
          </a:p>
          <a:p>
            <a:pPr>
              <a:buNone/>
            </a:pPr>
            <a:endParaRPr lang="ru-RU" sz="24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Цель работы:</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4400" dirty="0" smtClean="0"/>
              <a:t>  </a:t>
            </a:r>
            <a:r>
              <a:rPr lang="ru-RU" sz="4400" dirty="0" smtClean="0">
                <a:latin typeface="Times New Roman" pitchFamily="18" charset="0"/>
                <a:cs typeface="Times New Roman" pitchFamily="18" charset="0"/>
              </a:rPr>
              <a:t>Упростить вычислительные работы с помощью нестандартных приемов быстрого счета.</a:t>
            </a:r>
          </a:p>
          <a:p>
            <a:pPr>
              <a:buNone/>
            </a:pPr>
            <a:endParaRPr lang="ru-RU" sz="4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Содержание работы:</a:t>
            </a:r>
            <a:endParaRPr lang="ru-RU" dirty="0"/>
          </a:p>
        </p:txBody>
      </p:sp>
      <p:sp>
        <p:nvSpPr>
          <p:cNvPr id="3" name="Содержимое 2"/>
          <p:cNvSpPr>
            <a:spLocks noGrp="1"/>
          </p:cNvSpPr>
          <p:nvPr>
            <p:ph idx="1"/>
          </p:nvPr>
        </p:nvSpPr>
        <p:spPr>
          <a:xfrm>
            <a:off x="928662" y="1447800"/>
            <a:ext cx="8072494" cy="4800600"/>
          </a:xfrm>
        </p:spPr>
        <p:txBody>
          <a:bodyPr>
            <a:normAutofit lnSpcReduction="10000"/>
          </a:bodyPr>
          <a:lstStyle/>
          <a:p>
            <a:r>
              <a:rPr lang="en-US" sz="2400" b="1" dirty="0" smtClean="0">
                <a:solidFill>
                  <a:schemeClr val="bg2">
                    <a:lumMod val="10000"/>
                  </a:schemeClr>
                </a:solidFill>
                <a:latin typeface="Arial" pitchFamily="34" charset="0"/>
                <a:cs typeface="Arial" pitchFamily="34" charset="0"/>
                <a:hlinkClick r:id="rId2" action="ppaction://hlinksldjump"/>
              </a:rPr>
              <a:t>I</a:t>
            </a:r>
            <a:r>
              <a:rPr lang="ru-RU" sz="2400" b="1" dirty="0" smtClean="0">
                <a:solidFill>
                  <a:schemeClr val="bg2">
                    <a:lumMod val="10000"/>
                  </a:schemeClr>
                </a:solidFill>
                <a:latin typeface="Arial" pitchFamily="34" charset="0"/>
                <a:cs typeface="Arial" pitchFamily="34" charset="0"/>
                <a:hlinkClick r:id="rId2" action="ppaction://hlinksldjump"/>
              </a:rPr>
              <a:t>.Устное умножение в пределах от 10 до 20</a:t>
            </a:r>
            <a:endParaRPr lang="ru-RU"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rId3" action="ppaction://hlinksldjump"/>
              </a:rPr>
              <a:t>II</a:t>
            </a:r>
            <a:r>
              <a:rPr lang="ru-RU" sz="2400" b="1" dirty="0" smtClean="0">
                <a:solidFill>
                  <a:schemeClr val="bg2">
                    <a:lumMod val="10000"/>
                  </a:schemeClr>
                </a:solidFill>
                <a:latin typeface="Arial" pitchFamily="34" charset="0"/>
                <a:cs typeface="Arial" pitchFamily="34" charset="0"/>
                <a:hlinkClick r:id="rId3" action="ppaction://hlinksldjump"/>
              </a:rPr>
              <a:t>. Умножение двузначных чисел.</a:t>
            </a:r>
            <a:endParaRPr lang="ru-RU"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 action="ppaction://noaction"/>
              </a:rPr>
              <a:t>III</a:t>
            </a:r>
            <a:r>
              <a:rPr lang="ru-RU" sz="2400" b="1" dirty="0" smtClean="0">
                <a:solidFill>
                  <a:schemeClr val="bg2">
                    <a:lumMod val="10000"/>
                  </a:schemeClr>
                </a:solidFill>
                <a:latin typeface="Arial" pitchFamily="34" charset="0"/>
                <a:cs typeface="Arial" pitchFamily="34" charset="0"/>
                <a:hlinkClick r:id="" action="ppaction://noaction"/>
              </a:rPr>
              <a:t>. Умножение двузначных чисел, у которых   одинаковое число десятков, а сумма единиц составляет 10. </a:t>
            </a:r>
            <a:endParaRPr lang="ru-RU"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rId4" action="ppaction://hlinksldjump"/>
              </a:rPr>
              <a:t>IV.</a:t>
            </a:r>
            <a:r>
              <a:rPr lang="ru-RU" sz="2400" b="1" dirty="0" smtClean="0">
                <a:solidFill>
                  <a:schemeClr val="bg2">
                    <a:lumMod val="10000"/>
                  </a:schemeClr>
                </a:solidFill>
                <a:latin typeface="Arial" pitchFamily="34" charset="0"/>
                <a:cs typeface="Arial" pitchFamily="34" charset="0"/>
                <a:hlinkClick r:id="rId4" action="ppaction://hlinksldjump"/>
              </a:rPr>
              <a:t> Умножение на 25.</a:t>
            </a:r>
            <a:endParaRPr lang="en-US"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rId5" action="ppaction://hlinksldjump"/>
              </a:rPr>
              <a:t>V.</a:t>
            </a:r>
            <a:r>
              <a:rPr lang="ru-RU" sz="2400" b="1" dirty="0" smtClean="0">
                <a:solidFill>
                  <a:schemeClr val="bg2">
                    <a:lumMod val="10000"/>
                  </a:schemeClr>
                </a:solidFill>
                <a:latin typeface="Arial" pitchFamily="34" charset="0"/>
                <a:cs typeface="Arial" pitchFamily="34" charset="0"/>
                <a:hlinkClick r:id="rId5" action="ppaction://hlinksldjump"/>
              </a:rPr>
              <a:t> Правило  для возведения в квадрат чисел от 50 до 60</a:t>
            </a:r>
            <a:endParaRPr lang="en-US"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rId6" action="ppaction://hlinksldjump"/>
              </a:rPr>
              <a:t>VI.</a:t>
            </a:r>
            <a:r>
              <a:rPr lang="ru-RU" sz="2400" b="1" dirty="0" smtClean="0">
                <a:solidFill>
                  <a:schemeClr val="bg2">
                    <a:lumMod val="10000"/>
                  </a:schemeClr>
                </a:solidFill>
                <a:latin typeface="Arial" pitchFamily="34" charset="0"/>
                <a:cs typeface="Arial" pitchFamily="34" charset="0"/>
                <a:hlinkClick r:id="rId6" action="ppaction://hlinksldjump"/>
              </a:rPr>
              <a:t> Правило возведения в квадрат чисел от 60 до 70</a:t>
            </a:r>
            <a:endParaRPr lang="en-US" sz="2400" b="1" dirty="0" smtClean="0">
              <a:solidFill>
                <a:schemeClr val="bg2">
                  <a:lumMod val="10000"/>
                </a:schemeClr>
              </a:solidFill>
              <a:latin typeface="Arial" pitchFamily="34" charset="0"/>
              <a:cs typeface="Arial" pitchFamily="34" charset="0"/>
            </a:endParaRPr>
          </a:p>
          <a:p>
            <a:r>
              <a:rPr lang="en-US" sz="2400" b="1" dirty="0" smtClean="0">
                <a:solidFill>
                  <a:schemeClr val="bg2">
                    <a:lumMod val="10000"/>
                  </a:schemeClr>
                </a:solidFill>
                <a:latin typeface="Arial" pitchFamily="34" charset="0"/>
                <a:cs typeface="Arial" pitchFamily="34" charset="0"/>
                <a:hlinkClick r:id="rId7" action="ppaction://hlinksldjump"/>
              </a:rPr>
              <a:t>VII.</a:t>
            </a:r>
            <a:r>
              <a:rPr lang="ru-RU" sz="2400" b="1" dirty="0" smtClean="0">
                <a:solidFill>
                  <a:schemeClr val="bg2">
                    <a:lumMod val="10000"/>
                  </a:schemeClr>
                </a:solidFill>
                <a:latin typeface="Arial" pitchFamily="34" charset="0"/>
                <a:cs typeface="Arial" pitchFamily="34" charset="0"/>
                <a:hlinkClick r:id="rId7" action="ppaction://hlinksldjump"/>
              </a:rPr>
              <a:t> Общее правило для возведения в квадрат чисел от 11 до 100</a:t>
            </a:r>
            <a:endParaRPr lang="ru-RU" sz="2400" b="1" dirty="0" smtClean="0">
              <a:solidFill>
                <a:schemeClr val="bg2">
                  <a:lumMod val="10000"/>
                </a:schemeClr>
              </a:solidFill>
              <a:latin typeface="Arial" pitchFamily="34" charset="0"/>
              <a:cs typeface="Arial" pitchFamily="34" charset="0"/>
            </a:endParaRPr>
          </a:p>
          <a:p>
            <a:endParaRPr lang="ru-RU"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en-US" dirty="0" smtClean="0"/>
              <a:t>I.</a:t>
            </a:r>
            <a:r>
              <a:rPr lang="ru-RU" dirty="0" smtClean="0">
                <a:latin typeface="Arial" pitchFamily="34" charset="0"/>
                <a:cs typeface="Arial" pitchFamily="34" charset="0"/>
              </a:rPr>
              <a:t>Устное умножение в пределах от 10 до 20</a:t>
            </a:r>
            <a:endParaRPr lang="ru-RU" dirty="0">
              <a:latin typeface="Arial" pitchFamily="34" charset="0"/>
              <a:cs typeface="Arial" pitchFamily="34" charset="0"/>
            </a:endParaRPr>
          </a:p>
        </p:txBody>
      </p:sp>
      <p:sp>
        <p:nvSpPr>
          <p:cNvPr id="3" name="Содержимое 2"/>
          <p:cNvSpPr>
            <a:spLocks noGrp="1"/>
          </p:cNvSpPr>
          <p:nvPr>
            <p:ph idx="1"/>
          </p:nvPr>
        </p:nvSpPr>
        <p:spPr>
          <a:xfrm>
            <a:off x="1214414" y="1447800"/>
            <a:ext cx="7719274" cy="5053034"/>
          </a:xfrm>
        </p:spPr>
        <p:txBody>
          <a:bodyPr>
            <a:normAutofit fontScale="70000" lnSpcReduction="20000"/>
          </a:bodyPr>
          <a:lstStyle/>
          <a:p>
            <a:r>
              <a:rPr lang="ru-RU" dirty="0" smtClean="0">
                <a:solidFill>
                  <a:srgbClr val="C00000"/>
                </a:solidFill>
                <a:latin typeface="Times New Roman" pitchFamily="18" charset="0"/>
                <a:cs typeface="Times New Roman" pitchFamily="18" charset="0"/>
              </a:rPr>
              <a:t>1)  Выполнить умножение :12</a:t>
            </a:r>
            <a:r>
              <a:rPr lang="ru-RU" dirty="0" smtClean="0">
                <a:latin typeface="Arial" pitchFamily="34" charset="0"/>
                <a:cs typeface="Arial" pitchFamily="34" charset="0"/>
              </a:rPr>
              <a:t>•</a:t>
            </a:r>
            <a:r>
              <a:rPr lang="ru-RU" dirty="0" smtClean="0">
                <a:solidFill>
                  <a:srgbClr val="C00000"/>
                </a:solidFill>
                <a:latin typeface="Times New Roman" pitchFamily="18" charset="0"/>
                <a:cs typeface="Times New Roman" pitchFamily="18" charset="0"/>
              </a:rPr>
              <a:t>17</a:t>
            </a:r>
          </a:p>
          <a:p>
            <a:pPr>
              <a:buNone/>
            </a:pPr>
            <a:r>
              <a:rPr lang="ru-RU" dirty="0" smtClean="0">
                <a:latin typeface="Times New Roman" pitchFamily="18" charset="0"/>
                <a:cs typeface="Times New Roman" pitchFamily="18" charset="0"/>
              </a:rPr>
              <a:t>а) определим последнюю цифру результата, умножив последние цифры множителей:</a:t>
            </a:r>
          </a:p>
          <a:p>
            <a:pPr>
              <a:buNone/>
            </a:pPr>
            <a:r>
              <a:rPr lang="ru-RU" dirty="0" smtClean="0">
                <a:latin typeface="Times New Roman" pitchFamily="18" charset="0"/>
                <a:cs typeface="Times New Roman" pitchFamily="18" charset="0"/>
              </a:rPr>
              <a:t>              2</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7=1</a:t>
            </a:r>
            <a:r>
              <a:rPr lang="ru-RU" b="1" u="sng" dirty="0" smtClean="0">
                <a:solidFill>
                  <a:srgbClr val="C00000"/>
                </a:solidFill>
                <a:latin typeface="Times New Roman" pitchFamily="18" charset="0"/>
                <a:cs typeface="Times New Roman" pitchFamily="18" charset="0"/>
              </a:rPr>
              <a:t>4</a:t>
            </a:r>
            <a:r>
              <a:rPr lang="ru-RU" dirty="0" smtClean="0">
                <a:latin typeface="Times New Roman" pitchFamily="18" charset="0"/>
                <a:cs typeface="Times New Roman" pitchFamily="18" charset="0"/>
              </a:rPr>
              <a:t> - </a:t>
            </a:r>
            <a:r>
              <a:rPr lang="ru-RU" dirty="0" smtClean="0">
                <a:solidFill>
                  <a:srgbClr val="C00000"/>
                </a:solidFill>
                <a:latin typeface="Times New Roman" pitchFamily="18" charset="0"/>
                <a:cs typeface="Times New Roman" pitchFamily="18" charset="0"/>
              </a:rPr>
              <a:t>последняя цифра искомого числа  4 </a:t>
            </a:r>
            <a:r>
              <a:rPr lang="ru-RU" dirty="0" smtClean="0">
                <a:latin typeface="Times New Roman" pitchFamily="18" charset="0"/>
                <a:cs typeface="Times New Roman" pitchFamily="18" charset="0"/>
              </a:rPr>
              <a:t>,  а 1 «в уме»</a:t>
            </a:r>
          </a:p>
          <a:p>
            <a:pPr>
              <a:buNone/>
            </a:pPr>
            <a:r>
              <a:rPr lang="ru-RU" dirty="0" smtClean="0">
                <a:latin typeface="Times New Roman" pitchFamily="18" charset="0"/>
                <a:cs typeface="Times New Roman" pitchFamily="18" charset="0"/>
              </a:rPr>
              <a:t>б) определим предпоследнюю цифру результата, сложив последние цифры множителей и добавим 1 «в уме» :</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2+7+ 1 «в уме»=1</a:t>
            </a:r>
            <a:r>
              <a:rPr lang="ru-RU" u="sng" dirty="0" smtClean="0">
                <a:solidFill>
                  <a:srgbClr val="C00000"/>
                </a:solidFill>
                <a:latin typeface="Times New Roman" pitchFamily="18" charset="0"/>
                <a:cs typeface="Times New Roman" pitchFamily="18" charset="0"/>
              </a:rPr>
              <a:t>0</a:t>
            </a:r>
            <a:r>
              <a:rPr lang="ru-RU" dirty="0" smtClean="0">
                <a:solidFill>
                  <a:srgbClr val="C00000"/>
                </a:solidFill>
                <a:latin typeface="Times New Roman" pitchFamily="18" charset="0"/>
                <a:cs typeface="Times New Roman" pitchFamily="18" charset="0"/>
              </a:rPr>
              <a:t> предпоследняя цифра искомого числа 0</a:t>
            </a:r>
            <a:r>
              <a:rPr lang="ru-RU" dirty="0" smtClean="0">
                <a:latin typeface="Times New Roman" pitchFamily="18" charset="0"/>
                <a:cs typeface="Times New Roman" pitchFamily="18" charset="0"/>
              </a:rPr>
              <a:t>,</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а 1 «в уме» </a:t>
            </a:r>
          </a:p>
          <a:p>
            <a:pPr>
              <a:buNone/>
            </a:pPr>
            <a:r>
              <a:rPr lang="ru-RU" dirty="0" smtClean="0">
                <a:latin typeface="Times New Roman" pitchFamily="18" charset="0"/>
                <a:cs typeface="Times New Roman" pitchFamily="18" charset="0"/>
              </a:rPr>
              <a:t>в) определим первую цифру результата, умножив первые цифры множителей и добавим 1 «в уме» :</a:t>
            </a:r>
          </a:p>
          <a:p>
            <a:pPr>
              <a:buNone/>
            </a:pPr>
            <a:r>
              <a:rPr lang="ru-RU" dirty="0" smtClean="0">
                <a:latin typeface="Times New Roman" pitchFamily="18" charset="0"/>
                <a:cs typeface="Times New Roman" pitchFamily="18" charset="0"/>
              </a:rPr>
              <a:t>1</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1+ 1 «в уме» =</a:t>
            </a:r>
            <a:r>
              <a:rPr lang="ru-RU" b="1" u="sng" dirty="0" smtClean="0">
                <a:solidFill>
                  <a:srgbClr val="C00000"/>
                </a:solidFill>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 – это и есть первая цифра , искомого числа</a:t>
            </a:r>
          </a:p>
          <a:p>
            <a:pPr>
              <a:buNone/>
            </a:pPr>
            <a:r>
              <a:rPr lang="ru-RU" dirty="0" smtClean="0">
                <a:latin typeface="Times New Roman" pitchFamily="18" charset="0"/>
                <a:cs typeface="Times New Roman" pitchFamily="18" charset="0"/>
              </a:rPr>
              <a:t>Из полученных цифр составим число </a:t>
            </a:r>
            <a:r>
              <a:rPr lang="ru-RU" b="1" dirty="0" smtClean="0">
                <a:solidFill>
                  <a:srgbClr val="C00000"/>
                </a:solidFill>
                <a:latin typeface="Times New Roman" pitchFamily="18" charset="0"/>
                <a:cs typeface="Times New Roman" pitchFamily="18" charset="0"/>
              </a:rPr>
              <a:t>204  </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это и есть результат умножения чисел</a:t>
            </a:r>
            <a:r>
              <a:rPr lang="ru-RU" dirty="0" smtClean="0">
                <a:solidFill>
                  <a:srgbClr val="C00000"/>
                </a:solidFill>
                <a:latin typeface="Times New Roman" pitchFamily="18" charset="0"/>
                <a:cs typeface="Times New Roman" pitchFamily="18" charset="0"/>
              </a:rPr>
              <a:t> 12 и 17</a:t>
            </a:r>
          </a:p>
          <a:p>
            <a:pPr algn="ctr">
              <a:buNone/>
            </a:pPr>
            <a:r>
              <a:rPr lang="ru-RU" u="sng" dirty="0" smtClean="0">
                <a:solidFill>
                  <a:srgbClr val="C00000"/>
                </a:solidFill>
                <a:latin typeface="Times New Roman" pitchFamily="18" charset="0"/>
                <a:cs typeface="Times New Roman" pitchFamily="18" charset="0"/>
              </a:rPr>
              <a:t>Искомое число </a:t>
            </a:r>
            <a:r>
              <a:rPr lang="ru-RU" b="1" dirty="0" smtClean="0">
                <a:solidFill>
                  <a:srgbClr val="C00000"/>
                </a:solidFill>
                <a:latin typeface="Times New Roman" pitchFamily="18" charset="0"/>
                <a:cs typeface="Times New Roman" pitchFamily="18" charset="0"/>
              </a:rPr>
              <a:t>:204</a:t>
            </a:r>
          </a:p>
          <a:p>
            <a:pPr>
              <a:buNone/>
            </a:pPr>
            <a:endParaRPr lang="ru-RU" dirty="0"/>
          </a:p>
        </p:txBody>
      </p:sp>
      <p:sp>
        <p:nvSpPr>
          <p:cNvPr id="4" name="Стрелка влево 3">
            <a:hlinkClick r:id="rId2" action="ppaction://hlinksldjump"/>
          </p:cNvPr>
          <p:cNvSpPr/>
          <p:nvPr/>
        </p:nvSpPr>
        <p:spPr>
          <a:xfrm>
            <a:off x="8165592" y="6373368"/>
            <a:ext cx="978408" cy="484632"/>
          </a:xfrm>
          <a:prstGeom prst="leftArrow">
            <a:avLst>
              <a:gd name="adj1" fmla="val 50000"/>
              <a:gd name="adj2" fmla="val 44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Arial" pitchFamily="34" charset="0"/>
                <a:cs typeface="Arial" pitchFamily="34" charset="0"/>
              </a:rPr>
              <a:t>2)Вычислить 14•16</a:t>
            </a:r>
            <a:endParaRPr lang="ru-RU" dirty="0">
              <a:latin typeface="Arial" pitchFamily="34" charset="0"/>
              <a:cs typeface="Arial" pitchFamily="34" charset="0"/>
            </a:endParaRPr>
          </a:p>
        </p:txBody>
      </p:sp>
      <p:sp>
        <p:nvSpPr>
          <p:cNvPr id="3" name="Содержимое 2"/>
          <p:cNvSpPr>
            <a:spLocks noGrp="1"/>
          </p:cNvSpPr>
          <p:nvPr>
            <p:ph idx="1"/>
          </p:nvPr>
        </p:nvSpPr>
        <p:spPr/>
        <p:txBody>
          <a:bodyPr>
            <a:normAutofit fontScale="85000" lnSpcReduction="10000"/>
          </a:bodyPr>
          <a:lstStyle/>
          <a:p>
            <a:r>
              <a:rPr lang="ru-RU" dirty="0" smtClean="0">
                <a:latin typeface="Times New Roman" pitchFamily="18" charset="0"/>
                <a:cs typeface="Times New Roman" pitchFamily="18" charset="0"/>
              </a:rPr>
              <a:t>а)последняя цифра : 6</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4=2</a:t>
            </a:r>
            <a:r>
              <a:rPr lang="ru-RU" sz="4300" u="sng" dirty="0" smtClean="0">
                <a:solidFill>
                  <a:srgbClr val="C00000"/>
                </a:solidFill>
                <a:latin typeface="Times New Roman" pitchFamily="18" charset="0"/>
                <a:cs typeface="Times New Roman" pitchFamily="18" charset="0"/>
              </a:rPr>
              <a:t>4</a:t>
            </a:r>
          </a:p>
          <a:p>
            <a:pPr>
              <a:buNone/>
            </a:pPr>
            <a:r>
              <a:rPr lang="ru-RU" dirty="0" smtClean="0">
                <a:solidFill>
                  <a:srgbClr val="C00000"/>
                </a:solidFill>
                <a:latin typeface="Times New Roman" pitchFamily="18" charset="0"/>
                <a:cs typeface="Times New Roman" pitchFamily="18" charset="0"/>
              </a:rPr>
              <a:t>    4- последняя цифра искомого числа,</a:t>
            </a:r>
            <a:r>
              <a:rPr lang="ru-RU" dirty="0" smtClean="0">
                <a:latin typeface="Times New Roman" pitchFamily="18" charset="0"/>
                <a:cs typeface="Times New Roman" pitchFamily="18" charset="0"/>
              </a:rPr>
              <a:t> </a:t>
            </a:r>
          </a:p>
          <a:p>
            <a:pPr>
              <a:buNone/>
            </a:pP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2 «в уме»</a:t>
            </a:r>
            <a:r>
              <a:rPr lang="ru-RU" dirty="0" smtClean="0">
                <a:solidFill>
                  <a:srgbClr val="C00000"/>
                </a:solidFill>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б) предпоследняя цифра :4+6+ 2 «в уме»</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=1</a:t>
            </a:r>
            <a:r>
              <a:rPr lang="ru-RU" sz="4300" u="sng" dirty="0" smtClean="0">
                <a:solidFill>
                  <a:srgbClr val="C00000"/>
                </a:solidFill>
                <a:latin typeface="Times New Roman" pitchFamily="18" charset="0"/>
                <a:cs typeface="Times New Roman" pitchFamily="18" charset="0"/>
              </a:rPr>
              <a:t>2</a:t>
            </a:r>
          </a:p>
          <a:p>
            <a:pPr>
              <a:buNone/>
            </a:pPr>
            <a:r>
              <a:rPr lang="ru-RU" dirty="0" smtClean="0">
                <a:solidFill>
                  <a:srgbClr val="C00000"/>
                </a:solidFill>
                <a:latin typeface="Times New Roman" pitchFamily="18" charset="0"/>
                <a:cs typeface="Times New Roman" pitchFamily="18" charset="0"/>
              </a:rPr>
              <a:t> 2- предпоследняя цифра искомого числа,</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1 «в уме»</a:t>
            </a:r>
            <a:r>
              <a:rPr lang="ru-RU" dirty="0" smtClean="0">
                <a:solidFill>
                  <a:srgbClr val="C00000"/>
                </a:solidFill>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в)первая цифра :1</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1+ 1 «в уме»</a:t>
            </a:r>
            <a:r>
              <a:rPr lang="ru-RU" dirty="0" smtClean="0">
                <a:solidFill>
                  <a:srgbClr val="C00000"/>
                </a:solidFill>
                <a:latin typeface="Times New Roman" pitchFamily="18" charset="0"/>
                <a:cs typeface="Times New Roman" pitchFamily="18" charset="0"/>
              </a:rPr>
              <a:t> =</a:t>
            </a:r>
            <a:r>
              <a:rPr lang="ru-RU" sz="4300" u="sng" dirty="0" smtClean="0">
                <a:solidFill>
                  <a:srgbClr val="C00000"/>
                </a:solidFill>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-первая цифра </a:t>
            </a:r>
          </a:p>
          <a:p>
            <a:pPr algn="ctr">
              <a:buNone/>
            </a:pPr>
            <a:r>
              <a:rPr lang="ru-RU" dirty="0" smtClean="0">
                <a:solidFill>
                  <a:srgbClr val="C00000"/>
                </a:solidFill>
                <a:latin typeface="Times New Roman" pitchFamily="18" charset="0"/>
                <a:cs typeface="Times New Roman" pitchFamily="18" charset="0"/>
              </a:rPr>
              <a:t>Искомое число 224</a:t>
            </a:r>
            <a:endParaRPr lang="ru-RU" dirty="0" smtClean="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Ответ:224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7498080" cy="1143000"/>
          </a:xfrm>
        </p:spPr>
        <p:txBody>
          <a:bodyPr/>
          <a:lstStyle/>
          <a:p>
            <a:r>
              <a:rPr lang="ru-RU" dirty="0" smtClean="0"/>
              <a:t>3)Вычислить 15</a:t>
            </a:r>
            <a:r>
              <a:rPr lang="ru-RU" dirty="0" smtClean="0">
                <a:latin typeface="Arial" pitchFamily="34" charset="0"/>
                <a:cs typeface="Arial" pitchFamily="34" charset="0"/>
              </a:rPr>
              <a:t>•</a:t>
            </a:r>
            <a:r>
              <a:rPr lang="ru-RU" dirty="0" smtClean="0"/>
              <a:t>19</a:t>
            </a:r>
            <a:endParaRPr lang="ru-RU" dirty="0"/>
          </a:p>
        </p:txBody>
      </p:sp>
      <p:sp>
        <p:nvSpPr>
          <p:cNvPr id="3" name="Содержимое 2"/>
          <p:cNvSpPr>
            <a:spLocks noGrp="1"/>
          </p:cNvSpPr>
          <p:nvPr>
            <p:ph idx="1"/>
          </p:nvPr>
        </p:nvSpPr>
        <p:spPr/>
        <p:txBody>
          <a:bodyPr>
            <a:normAutofit fontScale="85000" lnSpcReduction="10000"/>
          </a:bodyPr>
          <a:lstStyle/>
          <a:p>
            <a:pPr>
              <a:buNone/>
            </a:pPr>
            <a:r>
              <a:rPr lang="ru-RU" dirty="0" smtClean="0">
                <a:latin typeface="Times New Roman" pitchFamily="18" charset="0"/>
                <a:cs typeface="Times New Roman" pitchFamily="18" charset="0"/>
              </a:rPr>
              <a:t>а)последняя цифра :5</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9=4</a:t>
            </a:r>
            <a:r>
              <a:rPr lang="ru-RU" sz="4300" u="sng" dirty="0" smtClean="0">
                <a:solidFill>
                  <a:srgbClr val="C00000"/>
                </a:solidFill>
                <a:latin typeface="Times New Roman" pitchFamily="18" charset="0"/>
                <a:cs typeface="Times New Roman" pitchFamily="18" charset="0"/>
              </a:rPr>
              <a:t>5</a:t>
            </a:r>
          </a:p>
          <a:p>
            <a:pPr>
              <a:buNone/>
            </a:pPr>
            <a:r>
              <a:rPr lang="ru-RU" dirty="0" smtClean="0">
                <a:solidFill>
                  <a:srgbClr val="C00000"/>
                </a:solidFill>
                <a:latin typeface="Times New Roman" pitchFamily="18" charset="0"/>
                <a:cs typeface="Times New Roman" pitchFamily="18" charset="0"/>
              </a:rPr>
              <a:t>    5- последняя цифра искомого числа,</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4 «в уме»</a:t>
            </a:r>
            <a:r>
              <a:rPr lang="ru-RU" dirty="0" smtClean="0">
                <a:solidFill>
                  <a:srgbClr val="C00000"/>
                </a:solidFill>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б) предпоследняя цифра :5+9+ 4 «в уме»</a:t>
            </a:r>
            <a:r>
              <a:rPr lang="ru-RU" dirty="0" smtClean="0">
                <a:solidFill>
                  <a:srgbClr val="C00000"/>
                </a:solidFill>
                <a:latin typeface="Times New Roman" pitchFamily="18" charset="0"/>
                <a:cs typeface="Times New Roman" pitchFamily="18" charset="0"/>
              </a:rPr>
              <a:t> </a:t>
            </a:r>
            <a:r>
              <a:rPr lang="ru-RU" dirty="0" smtClean="0">
                <a:latin typeface="Times New Roman" pitchFamily="18" charset="0"/>
                <a:cs typeface="Times New Roman" pitchFamily="18" charset="0"/>
              </a:rPr>
              <a:t>=1</a:t>
            </a:r>
            <a:r>
              <a:rPr lang="ru-RU" sz="4300" u="sng" dirty="0" smtClean="0">
                <a:solidFill>
                  <a:srgbClr val="C00000"/>
                </a:solidFill>
                <a:latin typeface="Times New Roman" pitchFamily="18" charset="0"/>
                <a:cs typeface="Times New Roman" pitchFamily="18" charset="0"/>
              </a:rPr>
              <a:t>8</a:t>
            </a:r>
          </a:p>
          <a:p>
            <a:pPr>
              <a:buNone/>
            </a:pPr>
            <a:r>
              <a:rPr lang="ru-RU" dirty="0" smtClean="0">
                <a:solidFill>
                  <a:srgbClr val="C00000"/>
                </a:solidFill>
                <a:latin typeface="Times New Roman" pitchFamily="18" charset="0"/>
                <a:cs typeface="Times New Roman" pitchFamily="18" charset="0"/>
              </a:rPr>
              <a:t> 8- предпоследняя цифра искомого числа,</a:t>
            </a:r>
            <a:r>
              <a:rPr lang="ru-RU" dirty="0" smtClean="0">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      1 «в уме»</a:t>
            </a:r>
            <a:r>
              <a:rPr lang="ru-RU" dirty="0" smtClean="0">
                <a:solidFill>
                  <a:srgbClr val="C00000"/>
                </a:solidFill>
                <a:latin typeface="Times New Roman" pitchFamily="18" charset="0"/>
                <a:cs typeface="Times New Roman" pitchFamily="18" charset="0"/>
              </a:rPr>
              <a:t> </a:t>
            </a:r>
          </a:p>
          <a:p>
            <a:pPr>
              <a:buNone/>
            </a:pPr>
            <a:r>
              <a:rPr lang="ru-RU" dirty="0" smtClean="0">
                <a:latin typeface="Times New Roman" pitchFamily="18" charset="0"/>
                <a:cs typeface="Times New Roman" pitchFamily="18" charset="0"/>
              </a:rPr>
              <a:t>в)первая цифра :1</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1+ 1 «в уме»</a:t>
            </a:r>
            <a:r>
              <a:rPr lang="ru-RU" dirty="0" smtClean="0">
                <a:solidFill>
                  <a:srgbClr val="C00000"/>
                </a:solidFill>
                <a:latin typeface="Times New Roman" pitchFamily="18" charset="0"/>
                <a:cs typeface="Times New Roman" pitchFamily="18" charset="0"/>
              </a:rPr>
              <a:t> =</a:t>
            </a:r>
            <a:r>
              <a:rPr lang="ru-RU" sz="4300" u="sng" dirty="0" smtClean="0">
                <a:solidFill>
                  <a:srgbClr val="C00000"/>
                </a:solidFill>
                <a:latin typeface="Times New Roman" pitchFamily="18" charset="0"/>
                <a:cs typeface="Times New Roman" pitchFamily="18" charset="0"/>
              </a:rPr>
              <a:t>2</a:t>
            </a:r>
            <a:r>
              <a:rPr lang="ru-RU" dirty="0" smtClean="0">
                <a:solidFill>
                  <a:srgbClr val="C00000"/>
                </a:solidFill>
                <a:latin typeface="Times New Roman" pitchFamily="18" charset="0"/>
                <a:cs typeface="Times New Roman" pitchFamily="18" charset="0"/>
              </a:rPr>
              <a:t>-первая цифра </a:t>
            </a:r>
          </a:p>
          <a:p>
            <a:pPr algn="ctr">
              <a:buNone/>
            </a:pPr>
            <a:r>
              <a:rPr lang="ru-RU" dirty="0" smtClean="0">
                <a:solidFill>
                  <a:srgbClr val="C00000"/>
                </a:solidFill>
                <a:latin typeface="Times New Roman" pitchFamily="18" charset="0"/>
                <a:cs typeface="Times New Roman" pitchFamily="18" charset="0"/>
              </a:rPr>
              <a:t>Искомое число 285</a:t>
            </a:r>
            <a:endParaRPr lang="ru-RU" dirty="0" smtClean="0">
              <a:latin typeface="Times New Roman" pitchFamily="18" charset="0"/>
              <a:cs typeface="Times New Roman" pitchFamily="18" charset="0"/>
            </a:endParaRPr>
          </a:p>
          <a:p>
            <a:pPr algn="ctr">
              <a:buNone/>
            </a:pPr>
            <a:r>
              <a:rPr lang="ru-RU" dirty="0" smtClean="0">
                <a:latin typeface="Times New Roman" pitchFamily="18" charset="0"/>
                <a:cs typeface="Times New Roman" pitchFamily="18" charset="0"/>
              </a:rPr>
              <a:t>Ответ:285</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11156"/>
          </a:xfrm>
        </p:spPr>
        <p:txBody>
          <a:bodyPr>
            <a:normAutofit fontScale="90000"/>
          </a:bodyPr>
          <a:lstStyle/>
          <a:p>
            <a:pPr algn="ctr"/>
            <a:r>
              <a:rPr lang="ru-RU" dirty="0" smtClean="0"/>
              <a:t>            </a:t>
            </a:r>
            <a:r>
              <a:rPr lang="en-US" dirty="0" smtClean="0">
                <a:latin typeface="Arial" pitchFamily="34" charset="0"/>
                <a:cs typeface="Arial" pitchFamily="34" charset="0"/>
              </a:rPr>
              <a:t>II</a:t>
            </a:r>
            <a:r>
              <a:rPr lang="ru-RU" dirty="0" smtClean="0">
                <a:latin typeface="Arial" pitchFamily="34" charset="0"/>
                <a:cs typeface="Arial" pitchFamily="34" charset="0"/>
              </a:rPr>
              <a:t>. Умножение двузначных чисел:</a:t>
            </a:r>
            <a:endParaRPr lang="ru-RU" dirty="0">
              <a:latin typeface="Arial" pitchFamily="34" charset="0"/>
              <a:cs typeface="Arial" pitchFamily="34" charset="0"/>
            </a:endParaRPr>
          </a:p>
        </p:txBody>
      </p:sp>
      <p:sp>
        <p:nvSpPr>
          <p:cNvPr id="3" name="Содержимое 2"/>
          <p:cNvSpPr>
            <a:spLocks noGrp="1"/>
          </p:cNvSpPr>
          <p:nvPr>
            <p:ph idx="1"/>
          </p:nvPr>
        </p:nvSpPr>
        <p:spPr>
          <a:xfrm>
            <a:off x="1000100" y="857232"/>
            <a:ext cx="8143900" cy="5500726"/>
          </a:xfrm>
        </p:spPr>
        <p:txBody>
          <a:bodyPr>
            <a:normAutofit fontScale="92500" lnSpcReduction="10000"/>
          </a:bodyPr>
          <a:lstStyle/>
          <a:p>
            <a:pPr>
              <a:buNone/>
            </a:pPr>
            <a:r>
              <a:rPr lang="ru-RU" sz="2800" dirty="0" smtClean="0">
                <a:latin typeface="Times New Roman" pitchFamily="18" charset="0"/>
                <a:cs typeface="Times New Roman" pitchFamily="18" charset="0"/>
              </a:rPr>
              <a:t>1)Вычислить 36</a:t>
            </a:r>
            <a:r>
              <a:rPr lang="ru-RU" sz="2800" dirty="0" smtClean="0">
                <a:latin typeface="Arial" pitchFamily="34" charset="0"/>
                <a:cs typeface="Arial" pitchFamily="34" charset="0"/>
              </a:rPr>
              <a:t>•</a:t>
            </a:r>
            <a:r>
              <a:rPr lang="ru-RU" sz="2800" dirty="0" smtClean="0">
                <a:latin typeface="Times New Roman" pitchFamily="18" charset="0"/>
                <a:cs typeface="Times New Roman" pitchFamily="18" charset="0"/>
              </a:rPr>
              <a:t>43</a:t>
            </a:r>
          </a:p>
          <a:p>
            <a:pPr>
              <a:buNone/>
            </a:pPr>
            <a:r>
              <a:rPr lang="ru-RU" sz="2800" dirty="0" smtClean="0">
                <a:latin typeface="Times New Roman" pitchFamily="18" charset="0"/>
                <a:cs typeface="Times New Roman" pitchFamily="18" charset="0"/>
              </a:rPr>
              <a:t>а)умножим первые цифры множителей 3</a:t>
            </a:r>
            <a:r>
              <a:rPr lang="ru-RU" sz="2800" dirty="0" smtClean="0">
                <a:latin typeface="Arial" pitchFamily="34" charset="0"/>
                <a:cs typeface="Arial" pitchFamily="34" charset="0"/>
              </a:rPr>
              <a:t>•</a:t>
            </a:r>
            <a:r>
              <a:rPr lang="ru-RU" sz="2800" dirty="0" smtClean="0">
                <a:latin typeface="Times New Roman" pitchFamily="18" charset="0"/>
                <a:cs typeface="Times New Roman" pitchFamily="18" charset="0"/>
              </a:rPr>
              <a:t>4=</a:t>
            </a:r>
            <a:r>
              <a:rPr lang="ru-RU" sz="2800" dirty="0" smtClean="0">
                <a:solidFill>
                  <a:srgbClr val="C00000"/>
                </a:solidFill>
                <a:latin typeface="Times New Roman" pitchFamily="18" charset="0"/>
                <a:cs typeface="Times New Roman" pitchFamily="18" charset="0"/>
              </a:rPr>
              <a:t>12</a:t>
            </a:r>
            <a:r>
              <a:rPr lang="ru-RU" sz="2800" dirty="0" smtClean="0">
                <a:latin typeface="Times New Roman" pitchFamily="18" charset="0"/>
                <a:cs typeface="Times New Roman" pitchFamily="18" charset="0"/>
              </a:rPr>
              <a:t>  и две последние 6</a:t>
            </a:r>
            <a:r>
              <a:rPr lang="ru-RU" sz="2800" dirty="0" smtClean="0">
                <a:latin typeface="Arial" pitchFamily="34" charset="0"/>
                <a:cs typeface="Arial" pitchFamily="34" charset="0"/>
              </a:rPr>
              <a:t>•</a:t>
            </a:r>
            <a:r>
              <a:rPr lang="ru-RU" sz="2800" dirty="0" smtClean="0">
                <a:latin typeface="Times New Roman" pitchFamily="18" charset="0"/>
                <a:cs typeface="Times New Roman" pitchFamily="18" charset="0"/>
              </a:rPr>
              <a:t>3=</a:t>
            </a:r>
            <a:r>
              <a:rPr lang="ru-RU" sz="2800" dirty="0" smtClean="0">
                <a:solidFill>
                  <a:srgbClr val="C00000"/>
                </a:solidFill>
                <a:latin typeface="Times New Roman" pitchFamily="18" charset="0"/>
                <a:cs typeface="Times New Roman" pitchFamily="18" charset="0"/>
              </a:rPr>
              <a:t>18</a:t>
            </a:r>
            <a:r>
              <a:rPr lang="ru-RU" sz="2800" dirty="0" smtClean="0">
                <a:latin typeface="Times New Roman" pitchFamily="18" charset="0"/>
                <a:cs typeface="Times New Roman" pitchFamily="18" charset="0"/>
              </a:rPr>
              <a:t>,составим из полученных произведений  число </a:t>
            </a:r>
            <a:r>
              <a:rPr lang="ru-RU" sz="2800" dirty="0" smtClean="0">
                <a:solidFill>
                  <a:srgbClr val="C00000"/>
                </a:solidFill>
                <a:latin typeface="Times New Roman" pitchFamily="18" charset="0"/>
                <a:cs typeface="Times New Roman" pitchFamily="18" charset="0"/>
              </a:rPr>
              <a:t>1218;</a:t>
            </a: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a:t>
            </a:r>
          </a:p>
          <a:p>
            <a:pPr>
              <a:buNone/>
            </a:pPr>
            <a:r>
              <a:rPr lang="ru-RU" sz="2800" dirty="0" smtClean="0">
                <a:latin typeface="Times New Roman" pitchFamily="18" charset="0"/>
                <a:cs typeface="Times New Roman" pitchFamily="18" charset="0"/>
              </a:rPr>
              <a:t>б) теперь умножим цифры  крест накрест и сложим полученные результаты:</a:t>
            </a:r>
          </a:p>
          <a:p>
            <a:pPr>
              <a:buNone/>
            </a:pPr>
            <a:endParaRPr lang="ru-RU" sz="2800" dirty="0">
              <a:latin typeface="Times New Roman" pitchFamily="18" charset="0"/>
              <a:cs typeface="Times New Roman" pitchFamily="18" charset="0"/>
            </a:endParaRPr>
          </a:p>
          <a:p>
            <a:pPr>
              <a:buNone/>
            </a:pPr>
            <a:endParaRPr lang="ru-RU" sz="2800" dirty="0" smtClean="0">
              <a:latin typeface="Times New Roman" pitchFamily="18" charset="0"/>
              <a:cs typeface="Times New Roman" pitchFamily="18" charset="0"/>
            </a:endParaRPr>
          </a:p>
          <a:p>
            <a:pPr>
              <a:buNone/>
            </a:pPr>
            <a:endParaRPr lang="ru-RU" sz="2800" dirty="0" smtClean="0">
              <a:latin typeface="Times New Roman" pitchFamily="18" charset="0"/>
              <a:cs typeface="Times New Roman" pitchFamily="18" charset="0"/>
            </a:endParaRPr>
          </a:p>
          <a:p>
            <a:pPr>
              <a:buNone/>
            </a:pPr>
            <a:r>
              <a:rPr lang="ru-RU" sz="2800" dirty="0" smtClean="0">
                <a:latin typeface="Times New Roman" pitchFamily="18" charset="0"/>
                <a:cs typeface="Times New Roman" pitchFamily="18" charset="0"/>
              </a:rPr>
              <a:t>    в)запишем полученные числа  следующим образом и прибавим их.</a:t>
            </a:r>
          </a:p>
          <a:p>
            <a:pPr>
              <a:buNone/>
            </a:pPr>
            <a:endParaRPr lang="ru-RU" dirty="0" smtClean="0">
              <a:solidFill>
                <a:srgbClr val="C00000"/>
              </a:solidFill>
              <a:latin typeface="Times New Roman" pitchFamily="18" charset="0"/>
              <a:cs typeface="Times New Roman" pitchFamily="18" charset="0"/>
            </a:endParaRPr>
          </a:p>
        </p:txBody>
      </p:sp>
      <p:sp>
        <p:nvSpPr>
          <p:cNvPr id="11" name="Прямоугольник 10"/>
          <p:cNvSpPr/>
          <p:nvPr/>
        </p:nvSpPr>
        <p:spPr>
          <a:xfrm>
            <a:off x="5572132" y="2143116"/>
            <a:ext cx="928694" cy="523220"/>
          </a:xfrm>
          <a:prstGeom prst="rect">
            <a:avLst/>
          </a:prstGeom>
        </p:spPr>
        <p:txBody>
          <a:bodyPr wrap="square">
            <a:spAutoFit/>
          </a:bodyPr>
          <a:lstStyle/>
          <a:p>
            <a:r>
              <a:rPr lang="ru-RU" sz="2800" dirty="0" smtClean="0"/>
              <a:t> 3  6</a:t>
            </a:r>
            <a:endParaRPr lang="ru-RU" sz="2800" dirty="0"/>
          </a:p>
        </p:txBody>
      </p:sp>
      <p:sp>
        <p:nvSpPr>
          <p:cNvPr id="12" name="Прямоугольник 11"/>
          <p:cNvSpPr/>
          <p:nvPr/>
        </p:nvSpPr>
        <p:spPr>
          <a:xfrm>
            <a:off x="5715008" y="2643182"/>
            <a:ext cx="713657" cy="523220"/>
          </a:xfrm>
          <a:prstGeom prst="rect">
            <a:avLst/>
          </a:prstGeom>
        </p:spPr>
        <p:txBody>
          <a:bodyPr wrap="none">
            <a:spAutoFit/>
          </a:bodyPr>
          <a:lstStyle/>
          <a:p>
            <a:r>
              <a:rPr lang="ru-RU" sz="2800" dirty="0" smtClean="0"/>
              <a:t>4  3</a:t>
            </a:r>
            <a:endParaRPr lang="ru-RU" sz="2800" dirty="0"/>
          </a:p>
        </p:txBody>
      </p:sp>
      <p:cxnSp>
        <p:nvCxnSpPr>
          <p:cNvPr id="14" name="Прямая со стрелкой 13"/>
          <p:cNvCxnSpPr/>
          <p:nvPr/>
        </p:nvCxnSpPr>
        <p:spPr>
          <a:xfrm rot="5400000">
            <a:off x="5786446" y="2643182"/>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6072992" y="264238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5572132" y="3143248"/>
            <a:ext cx="10715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8" name="Прямоугольник 17"/>
          <p:cNvSpPr/>
          <p:nvPr/>
        </p:nvSpPr>
        <p:spPr>
          <a:xfrm>
            <a:off x="5715008" y="3143248"/>
            <a:ext cx="441146"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12</a:t>
            </a:r>
            <a:endParaRPr lang="ru-RU" dirty="0">
              <a:latin typeface="Arial" pitchFamily="34" charset="0"/>
              <a:cs typeface="Arial" pitchFamily="34" charset="0"/>
            </a:endParaRPr>
          </a:p>
        </p:txBody>
      </p:sp>
      <p:sp>
        <p:nvSpPr>
          <p:cNvPr id="19" name="Прямоугольник 18"/>
          <p:cNvSpPr/>
          <p:nvPr/>
        </p:nvSpPr>
        <p:spPr>
          <a:xfrm>
            <a:off x="6072198" y="3143248"/>
            <a:ext cx="441146"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18</a:t>
            </a:r>
            <a:endParaRPr lang="ru-RU" dirty="0">
              <a:latin typeface="Arial" pitchFamily="34" charset="0"/>
              <a:cs typeface="Arial" pitchFamily="34" charset="0"/>
            </a:endParaRPr>
          </a:p>
        </p:txBody>
      </p:sp>
      <p:sp>
        <p:nvSpPr>
          <p:cNvPr id="20" name="Прямоугольник 19"/>
          <p:cNvSpPr/>
          <p:nvPr/>
        </p:nvSpPr>
        <p:spPr>
          <a:xfrm>
            <a:off x="928662" y="4214818"/>
            <a:ext cx="714380" cy="523220"/>
          </a:xfrm>
          <a:prstGeom prst="rect">
            <a:avLst/>
          </a:prstGeom>
        </p:spPr>
        <p:txBody>
          <a:bodyPr wrap="square">
            <a:spAutoFit/>
          </a:bodyPr>
          <a:lstStyle/>
          <a:p>
            <a:r>
              <a:rPr lang="ru-RU" sz="2800" dirty="0" smtClean="0"/>
              <a:t>3  6</a:t>
            </a:r>
            <a:endParaRPr lang="ru-RU" sz="2800" dirty="0"/>
          </a:p>
        </p:txBody>
      </p:sp>
      <p:sp>
        <p:nvSpPr>
          <p:cNvPr id="21" name="Прямоугольник 20"/>
          <p:cNvSpPr/>
          <p:nvPr/>
        </p:nvSpPr>
        <p:spPr>
          <a:xfrm>
            <a:off x="928662" y="4786322"/>
            <a:ext cx="713657" cy="523220"/>
          </a:xfrm>
          <a:prstGeom prst="rect">
            <a:avLst/>
          </a:prstGeom>
        </p:spPr>
        <p:txBody>
          <a:bodyPr wrap="square">
            <a:spAutoFit/>
          </a:bodyPr>
          <a:lstStyle/>
          <a:p>
            <a:r>
              <a:rPr lang="ru-RU" sz="2800" dirty="0" smtClean="0"/>
              <a:t>4  3</a:t>
            </a:r>
            <a:endParaRPr lang="ru-RU" sz="2800" dirty="0"/>
          </a:p>
        </p:txBody>
      </p:sp>
      <p:cxnSp>
        <p:nvCxnSpPr>
          <p:cNvPr id="22" name="Прямая со стрелкой 21"/>
          <p:cNvCxnSpPr/>
          <p:nvPr/>
        </p:nvCxnSpPr>
        <p:spPr>
          <a:xfrm rot="16200000" flipH="1">
            <a:off x="1142976" y="4643446"/>
            <a:ext cx="285752"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rot="5400000">
            <a:off x="1107257" y="4607727"/>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Прямоугольник 29"/>
          <p:cNvSpPr/>
          <p:nvPr/>
        </p:nvSpPr>
        <p:spPr>
          <a:xfrm>
            <a:off x="2786050" y="4214818"/>
            <a:ext cx="2630848" cy="461665"/>
          </a:xfrm>
          <a:prstGeom prst="rect">
            <a:avLst/>
          </a:prstGeom>
        </p:spPr>
        <p:txBody>
          <a:bodyPr wrap="none">
            <a:spAutoFit/>
          </a:bodyPr>
          <a:lstStyle/>
          <a:p>
            <a:r>
              <a:rPr lang="ru-RU" sz="2400" dirty="0" smtClean="0">
                <a:solidFill>
                  <a:srgbClr val="C00000"/>
                </a:solidFill>
                <a:latin typeface="Times New Roman" pitchFamily="18" charset="0"/>
                <a:cs typeface="Times New Roman" pitchFamily="18" charset="0"/>
              </a:rPr>
              <a:t>3</a:t>
            </a:r>
            <a:r>
              <a:rPr lang="ru-RU" sz="2400" dirty="0" smtClean="0">
                <a:latin typeface="Arial" pitchFamily="34" charset="0"/>
                <a:cs typeface="Arial" pitchFamily="34" charset="0"/>
              </a:rPr>
              <a:t>•</a:t>
            </a:r>
            <a:r>
              <a:rPr lang="ru-RU" sz="2400" dirty="0" smtClean="0">
                <a:solidFill>
                  <a:srgbClr val="C00000"/>
                </a:solidFill>
                <a:latin typeface="Times New Roman" pitchFamily="18" charset="0"/>
                <a:cs typeface="Times New Roman" pitchFamily="18" charset="0"/>
              </a:rPr>
              <a:t>3+ 6</a:t>
            </a:r>
            <a:r>
              <a:rPr lang="ru-RU" sz="2400" dirty="0" smtClean="0">
                <a:latin typeface="Arial" pitchFamily="34" charset="0"/>
                <a:cs typeface="Arial" pitchFamily="34" charset="0"/>
              </a:rPr>
              <a:t>•</a:t>
            </a:r>
            <a:r>
              <a:rPr lang="ru-RU" sz="2400" dirty="0" smtClean="0">
                <a:solidFill>
                  <a:srgbClr val="C00000"/>
                </a:solidFill>
                <a:latin typeface="Times New Roman" pitchFamily="18" charset="0"/>
                <a:cs typeface="Times New Roman" pitchFamily="18" charset="0"/>
              </a:rPr>
              <a:t>4=9+24=33 </a:t>
            </a:r>
            <a:endParaRPr lang="ru-RU" sz="2400" dirty="0">
              <a:latin typeface="Times New Roman" pitchFamily="18" charset="0"/>
              <a:cs typeface="Times New Roman" pitchFamily="18" charset="0"/>
            </a:endParaRPr>
          </a:p>
        </p:txBody>
      </p:sp>
      <p:cxnSp>
        <p:nvCxnSpPr>
          <p:cNvPr id="31" name="Прямая соединительная линия 30"/>
          <p:cNvCxnSpPr/>
          <p:nvPr/>
        </p:nvCxnSpPr>
        <p:spPr>
          <a:xfrm>
            <a:off x="642910" y="5214950"/>
            <a:ext cx="10715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2" name="Прямоугольник 31"/>
          <p:cNvSpPr/>
          <p:nvPr/>
        </p:nvSpPr>
        <p:spPr>
          <a:xfrm>
            <a:off x="6643702" y="5715016"/>
            <a:ext cx="697627"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1218</a:t>
            </a:r>
            <a:endParaRPr lang="ru-RU" dirty="0">
              <a:latin typeface="Arial" pitchFamily="34" charset="0"/>
              <a:cs typeface="Arial" pitchFamily="34" charset="0"/>
            </a:endParaRPr>
          </a:p>
        </p:txBody>
      </p:sp>
      <p:sp>
        <p:nvSpPr>
          <p:cNvPr id="33" name="Прямоугольник 32"/>
          <p:cNvSpPr/>
          <p:nvPr/>
        </p:nvSpPr>
        <p:spPr>
          <a:xfrm>
            <a:off x="1071538" y="5214950"/>
            <a:ext cx="441146"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33</a:t>
            </a:r>
            <a:endParaRPr lang="ru-RU" dirty="0">
              <a:latin typeface="Arial" pitchFamily="34" charset="0"/>
              <a:cs typeface="Arial" pitchFamily="34" charset="0"/>
            </a:endParaRPr>
          </a:p>
        </p:txBody>
      </p:sp>
      <p:sp>
        <p:nvSpPr>
          <p:cNvPr id="34" name="Прямоугольник 33"/>
          <p:cNvSpPr/>
          <p:nvPr/>
        </p:nvSpPr>
        <p:spPr>
          <a:xfrm>
            <a:off x="6786578" y="6000768"/>
            <a:ext cx="441146"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33</a:t>
            </a:r>
            <a:endParaRPr lang="ru-RU" dirty="0">
              <a:latin typeface="Arial" pitchFamily="34" charset="0"/>
              <a:cs typeface="Arial" pitchFamily="34" charset="0"/>
            </a:endParaRPr>
          </a:p>
        </p:txBody>
      </p:sp>
      <p:sp>
        <p:nvSpPr>
          <p:cNvPr id="35" name="Прямоугольник 34"/>
          <p:cNvSpPr/>
          <p:nvPr/>
        </p:nvSpPr>
        <p:spPr>
          <a:xfrm>
            <a:off x="6572264" y="5857892"/>
            <a:ext cx="300082" cy="369332"/>
          </a:xfrm>
          <a:prstGeom prst="rect">
            <a:avLst/>
          </a:prstGeom>
        </p:spPr>
        <p:txBody>
          <a:bodyPr wrap="none">
            <a:spAutoFit/>
          </a:bodyPr>
          <a:lstStyle/>
          <a:p>
            <a:r>
              <a:rPr lang="ru-RU" dirty="0" smtClean="0">
                <a:solidFill>
                  <a:srgbClr val="C00000"/>
                </a:solidFill>
              </a:rPr>
              <a:t>+</a:t>
            </a:r>
            <a:endParaRPr lang="ru-RU" dirty="0"/>
          </a:p>
        </p:txBody>
      </p:sp>
      <p:cxnSp>
        <p:nvCxnSpPr>
          <p:cNvPr id="36" name="Прямая соединительная линия 35"/>
          <p:cNvCxnSpPr/>
          <p:nvPr/>
        </p:nvCxnSpPr>
        <p:spPr>
          <a:xfrm>
            <a:off x="6500826" y="6286520"/>
            <a:ext cx="10715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8" name="Прямоугольник 37"/>
          <p:cNvSpPr/>
          <p:nvPr/>
        </p:nvSpPr>
        <p:spPr>
          <a:xfrm>
            <a:off x="6715140" y="6286520"/>
            <a:ext cx="697627" cy="369332"/>
          </a:xfrm>
          <a:prstGeom prst="rect">
            <a:avLst/>
          </a:prstGeom>
        </p:spPr>
        <p:txBody>
          <a:bodyPr wrap="none">
            <a:spAutoFit/>
          </a:bodyPr>
          <a:lstStyle/>
          <a:p>
            <a:r>
              <a:rPr lang="ru-RU" dirty="0" smtClean="0">
                <a:solidFill>
                  <a:srgbClr val="C00000"/>
                </a:solidFill>
                <a:latin typeface="Arial" pitchFamily="34" charset="0"/>
                <a:cs typeface="Arial" pitchFamily="34" charset="0"/>
              </a:rPr>
              <a:t>1548</a:t>
            </a:r>
            <a:endParaRPr lang="ru-RU" dirty="0">
              <a:latin typeface="Arial" pitchFamily="34" charset="0"/>
              <a:cs typeface="Arial" pitchFamily="34" charset="0"/>
            </a:endParaRPr>
          </a:p>
        </p:txBody>
      </p:sp>
      <p:sp>
        <p:nvSpPr>
          <p:cNvPr id="39" name="Прямоугольник 38"/>
          <p:cNvSpPr/>
          <p:nvPr/>
        </p:nvSpPr>
        <p:spPr>
          <a:xfrm>
            <a:off x="3286116" y="6143644"/>
            <a:ext cx="2933752" cy="461665"/>
          </a:xfrm>
          <a:prstGeom prst="rect">
            <a:avLst/>
          </a:prstGeom>
        </p:spPr>
        <p:txBody>
          <a:bodyPr wrap="none">
            <a:spAutoFit/>
          </a:bodyPr>
          <a:lstStyle/>
          <a:p>
            <a:r>
              <a:rPr lang="ru-RU" sz="2400" u="sng" dirty="0" smtClean="0">
                <a:solidFill>
                  <a:srgbClr val="C00000"/>
                </a:solidFill>
                <a:latin typeface="Times New Roman" pitchFamily="18" charset="0"/>
                <a:cs typeface="Times New Roman" pitchFamily="18" charset="0"/>
              </a:rPr>
              <a:t>Искомое число: </a:t>
            </a:r>
            <a:r>
              <a:rPr lang="ru-RU" sz="2400" b="1" dirty="0" smtClean="0">
                <a:solidFill>
                  <a:srgbClr val="C00000"/>
                </a:solidFill>
                <a:latin typeface="Times New Roman" pitchFamily="18" charset="0"/>
                <a:cs typeface="Times New Roman" pitchFamily="18" charset="0"/>
              </a:rPr>
              <a:t>1548</a:t>
            </a:r>
            <a:endParaRPr lang="ru-RU" sz="2400" b="1" dirty="0">
              <a:latin typeface="Times New Roman" pitchFamily="18" charset="0"/>
              <a:cs typeface="Times New Roman" pitchFamily="18" charset="0"/>
            </a:endParaRPr>
          </a:p>
        </p:txBody>
      </p:sp>
      <p:sp>
        <p:nvSpPr>
          <p:cNvPr id="26" name="Стрелка влево 25">
            <a:hlinkClick r:id="rId2" action="ppaction://hlinksldjump"/>
          </p:cNvPr>
          <p:cNvSpPr/>
          <p:nvPr/>
        </p:nvSpPr>
        <p:spPr>
          <a:xfrm>
            <a:off x="8286776" y="6286520"/>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latin typeface="Times New Roman" pitchFamily="18" charset="0"/>
                <a:cs typeface="Times New Roman" pitchFamily="18" charset="0"/>
              </a:rPr>
              <a:t>2)Вычислить 57</a:t>
            </a:r>
            <a:r>
              <a:rPr lang="ru-RU" dirty="0" smtClean="0">
                <a:latin typeface="Arial" pitchFamily="34" charset="0"/>
                <a:cs typeface="Arial" pitchFamily="34" charset="0"/>
              </a:rPr>
              <a:t>•</a:t>
            </a:r>
            <a:r>
              <a:rPr lang="ru-RU" dirty="0" smtClean="0">
                <a:latin typeface="Times New Roman" pitchFamily="18" charset="0"/>
                <a:cs typeface="Times New Roman" pitchFamily="18" charset="0"/>
              </a:rPr>
              <a:t>23</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a:xfrm>
            <a:off x="899592" y="1447800"/>
            <a:ext cx="8034096" cy="5410200"/>
          </a:xfrm>
        </p:spPr>
        <p:txBody>
          <a:bodyPr/>
          <a:lstStyle/>
          <a:p>
            <a:pPr>
              <a:buNone/>
            </a:pPr>
            <a:r>
              <a:rPr lang="ru-RU" dirty="0" smtClean="0"/>
              <a:t>а)                       </a:t>
            </a:r>
          </a:p>
          <a:p>
            <a:pPr>
              <a:buNone/>
            </a:pPr>
            <a:endParaRPr lang="ru-RU" dirty="0"/>
          </a:p>
          <a:p>
            <a:pPr>
              <a:buNone/>
            </a:pPr>
            <a:endParaRPr lang="ru-RU" dirty="0" smtClean="0"/>
          </a:p>
          <a:p>
            <a:pPr>
              <a:buNone/>
            </a:pPr>
            <a:r>
              <a:rPr lang="ru-RU" dirty="0" smtClean="0"/>
              <a:t>б)        </a:t>
            </a:r>
          </a:p>
          <a:p>
            <a:pPr>
              <a:buNone/>
            </a:pPr>
            <a:r>
              <a:rPr lang="ru-RU" dirty="0"/>
              <a:t> </a:t>
            </a:r>
            <a:r>
              <a:rPr lang="ru-RU" dirty="0" smtClean="0"/>
              <a:t>                                           </a:t>
            </a:r>
          </a:p>
          <a:p>
            <a:pPr>
              <a:buNone/>
            </a:pPr>
            <a:endParaRPr lang="ru-RU" dirty="0" smtClean="0"/>
          </a:p>
          <a:p>
            <a:pPr>
              <a:buNone/>
            </a:pPr>
            <a:r>
              <a:rPr lang="ru-RU" dirty="0" smtClean="0"/>
              <a:t>в)</a:t>
            </a:r>
            <a:endParaRPr lang="ru-RU" dirty="0"/>
          </a:p>
          <a:p>
            <a:pPr>
              <a:buNone/>
            </a:pPr>
            <a:endParaRPr lang="ru-RU" dirty="0" smtClean="0"/>
          </a:p>
          <a:p>
            <a:pPr>
              <a:buNone/>
            </a:pPr>
            <a:endParaRPr lang="ru-RU" dirty="0"/>
          </a:p>
        </p:txBody>
      </p:sp>
      <p:sp>
        <p:nvSpPr>
          <p:cNvPr id="4" name="Прямоугольник 3"/>
          <p:cNvSpPr/>
          <p:nvPr/>
        </p:nvSpPr>
        <p:spPr>
          <a:xfrm>
            <a:off x="1428728" y="2214554"/>
            <a:ext cx="723275" cy="523220"/>
          </a:xfrm>
          <a:prstGeom prst="rect">
            <a:avLst/>
          </a:prstGeom>
        </p:spPr>
        <p:txBody>
          <a:bodyPr wrap="none">
            <a:spAutoFit/>
          </a:bodyPr>
          <a:lstStyle/>
          <a:p>
            <a:r>
              <a:rPr lang="ru-RU" sz="2800" dirty="0" smtClean="0">
                <a:latin typeface="Times New Roman" pitchFamily="18" charset="0"/>
                <a:cs typeface="Times New Roman" pitchFamily="18" charset="0"/>
              </a:rPr>
              <a:t>2  3</a:t>
            </a:r>
            <a:endParaRPr lang="ru-RU" sz="2800" dirty="0">
              <a:latin typeface="Times New Roman" pitchFamily="18" charset="0"/>
              <a:cs typeface="Times New Roman" pitchFamily="18" charset="0"/>
            </a:endParaRPr>
          </a:p>
        </p:txBody>
      </p:sp>
      <p:sp>
        <p:nvSpPr>
          <p:cNvPr id="5" name="Прямоугольник 4"/>
          <p:cNvSpPr/>
          <p:nvPr/>
        </p:nvSpPr>
        <p:spPr>
          <a:xfrm>
            <a:off x="1428728" y="1714488"/>
            <a:ext cx="713657" cy="523220"/>
          </a:xfrm>
          <a:prstGeom prst="rect">
            <a:avLst/>
          </a:prstGeom>
        </p:spPr>
        <p:txBody>
          <a:bodyPr wrap="none">
            <a:spAutoFit/>
          </a:bodyPr>
          <a:lstStyle/>
          <a:p>
            <a:pPr>
              <a:buNone/>
            </a:pPr>
            <a:r>
              <a:rPr lang="ru-RU" sz="2800" dirty="0" smtClean="0"/>
              <a:t>5  7</a:t>
            </a:r>
            <a:endParaRPr lang="ru-RU" sz="2800" dirty="0"/>
          </a:p>
        </p:txBody>
      </p:sp>
      <p:cxnSp>
        <p:nvCxnSpPr>
          <p:cNvPr id="6" name="Прямая соединительная линия 5"/>
          <p:cNvCxnSpPr/>
          <p:nvPr/>
        </p:nvCxnSpPr>
        <p:spPr>
          <a:xfrm>
            <a:off x="1214414" y="2643182"/>
            <a:ext cx="107157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1429522" y="2285198"/>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rot="5400000">
            <a:off x="1858150" y="2213760"/>
            <a:ext cx="28575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1285852" y="2643182"/>
            <a:ext cx="1079142" cy="523220"/>
          </a:xfrm>
          <a:prstGeom prst="rect">
            <a:avLst/>
          </a:prstGeom>
        </p:spPr>
        <p:txBody>
          <a:bodyPr wrap="none">
            <a:spAutoFit/>
          </a:bodyPr>
          <a:lstStyle/>
          <a:p>
            <a:r>
              <a:rPr lang="ru-RU" sz="2800" dirty="0" smtClean="0">
                <a:latin typeface="Times New Roman" pitchFamily="18" charset="0"/>
                <a:cs typeface="Times New Roman" pitchFamily="18" charset="0"/>
              </a:rPr>
              <a:t>10  21</a:t>
            </a:r>
            <a:endParaRPr lang="ru-RU" sz="2800" dirty="0">
              <a:latin typeface="Times New Roman" pitchFamily="18" charset="0"/>
              <a:cs typeface="Times New Roman" pitchFamily="18" charset="0"/>
            </a:endParaRPr>
          </a:p>
        </p:txBody>
      </p:sp>
      <p:sp>
        <p:nvSpPr>
          <p:cNvPr id="10" name="Прямоугольник 9"/>
          <p:cNvSpPr/>
          <p:nvPr/>
        </p:nvSpPr>
        <p:spPr>
          <a:xfrm>
            <a:off x="3500430" y="1714488"/>
            <a:ext cx="237566" cy="369332"/>
          </a:xfrm>
          <a:prstGeom prst="rect">
            <a:avLst/>
          </a:prstGeom>
        </p:spPr>
        <p:txBody>
          <a:bodyPr wrap="none">
            <a:spAutoFit/>
          </a:bodyPr>
          <a:lstStyle/>
          <a:p>
            <a:r>
              <a:rPr lang="ru-RU" dirty="0" smtClean="0"/>
              <a:t> </a:t>
            </a:r>
            <a:endParaRPr lang="ru-RU" dirty="0"/>
          </a:p>
        </p:txBody>
      </p:sp>
      <p:sp>
        <p:nvSpPr>
          <p:cNvPr id="11" name="Прямоугольник 10"/>
          <p:cNvSpPr/>
          <p:nvPr/>
        </p:nvSpPr>
        <p:spPr>
          <a:xfrm>
            <a:off x="1428728" y="3286124"/>
            <a:ext cx="569387" cy="461665"/>
          </a:xfrm>
          <a:prstGeom prst="rect">
            <a:avLst/>
          </a:prstGeom>
        </p:spPr>
        <p:txBody>
          <a:bodyPr wrap="none">
            <a:spAutoFit/>
          </a:bodyPr>
          <a:lstStyle/>
          <a:p>
            <a:pPr>
              <a:buNone/>
            </a:pPr>
            <a:r>
              <a:rPr lang="ru-RU" sz="2400" dirty="0" smtClean="0">
                <a:latin typeface="Times New Roman" pitchFamily="18" charset="0"/>
                <a:cs typeface="Times New Roman" pitchFamily="18" charset="0"/>
              </a:rPr>
              <a:t>5 7</a:t>
            </a:r>
            <a:endParaRPr lang="ru-RU" sz="2400" dirty="0">
              <a:latin typeface="Times New Roman" pitchFamily="18" charset="0"/>
              <a:cs typeface="Times New Roman" pitchFamily="18" charset="0"/>
            </a:endParaRPr>
          </a:p>
        </p:txBody>
      </p:sp>
      <p:sp>
        <p:nvSpPr>
          <p:cNvPr id="12" name="Прямоугольник 11"/>
          <p:cNvSpPr/>
          <p:nvPr/>
        </p:nvSpPr>
        <p:spPr>
          <a:xfrm>
            <a:off x="1428728" y="3929066"/>
            <a:ext cx="631904" cy="523220"/>
          </a:xfrm>
          <a:prstGeom prst="rect">
            <a:avLst/>
          </a:prstGeom>
        </p:spPr>
        <p:txBody>
          <a:bodyPr wrap="none">
            <a:spAutoFit/>
          </a:bodyPr>
          <a:lstStyle/>
          <a:p>
            <a:r>
              <a:rPr lang="ru-RU" sz="2800" dirty="0" smtClean="0">
                <a:latin typeface="Times New Roman" pitchFamily="18" charset="0"/>
                <a:cs typeface="Times New Roman" pitchFamily="18" charset="0"/>
              </a:rPr>
              <a:t>2 3</a:t>
            </a:r>
            <a:endParaRPr lang="ru-RU" sz="2800" dirty="0">
              <a:latin typeface="Times New Roman" pitchFamily="18" charset="0"/>
              <a:cs typeface="Times New Roman" pitchFamily="18" charset="0"/>
            </a:endParaRPr>
          </a:p>
        </p:txBody>
      </p:sp>
      <p:cxnSp>
        <p:nvCxnSpPr>
          <p:cNvPr id="13" name="Прямая со стрелкой 12"/>
          <p:cNvCxnSpPr/>
          <p:nvPr/>
        </p:nvCxnSpPr>
        <p:spPr>
          <a:xfrm rot="5400000">
            <a:off x="1500166" y="3714752"/>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rot="16200000" flipH="1">
            <a:off x="1535885" y="3750471"/>
            <a:ext cx="357190"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a:off x="1357290" y="4643446"/>
            <a:ext cx="71438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Прямоугольник 16"/>
          <p:cNvSpPr/>
          <p:nvPr/>
        </p:nvSpPr>
        <p:spPr>
          <a:xfrm>
            <a:off x="1428728" y="4643446"/>
            <a:ext cx="550151" cy="523220"/>
          </a:xfrm>
          <a:prstGeom prst="rect">
            <a:avLst/>
          </a:prstGeom>
        </p:spPr>
        <p:txBody>
          <a:bodyPr wrap="none">
            <a:spAutoFit/>
          </a:bodyPr>
          <a:lstStyle/>
          <a:p>
            <a:r>
              <a:rPr lang="ru-RU" sz="2800" dirty="0" smtClean="0">
                <a:latin typeface="Times New Roman" pitchFamily="18" charset="0"/>
                <a:cs typeface="Times New Roman" pitchFamily="18" charset="0"/>
              </a:rPr>
              <a:t>29</a:t>
            </a:r>
            <a:endParaRPr lang="ru-RU" sz="2800" dirty="0">
              <a:latin typeface="Times New Roman" pitchFamily="18" charset="0"/>
              <a:cs typeface="Times New Roman" pitchFamily="18" charset="0"/>
            </a:endParaRPr>
          </a:p>
        </p:txBody>
      </p:sp>
      <p:sp>
        <p:nvSpPr>
          <p:cNvPr id="18" name="Прямоугольник 17"/>
          <p:cNvSpPr/>
          <p:nvPr/>
        </p:nvSpPr>
        <p:spPr>
          <a:xfrm>
            <a:off x="2357422" y="4071942"/>
            <a:ext cx="4000528" cy="523220"/>
          </a:xfrm>
          <a:prstGeom prst="rect">
            <a:avLst/>
          </a:prstGeom>
        </p:spPr>
        <p:txBody>
          <a:bodyPr wrap="square">
            <a:spAutoFit/>
          </a:bodyPr>
          <a:lstStyle/>
          <a:p>
            <a:r>
              <a:rPr lang="ru-RU" sz="2800" dirty="0" smtClean="0">
                <a:latin typeface="Times New Roman" pitchFamily="18" charset="0"/>
                <a:cs typeface="Times New Roman" pitchFamily="18" charset="0"/>
              </a:rPr>
              <a:t>         5</a:t>
            </a:r>
            <a:r>
              <a:rPr lang="ru-RU" dirty="0" smtClean="0">
                <a:latin typeface="Arial" pitchFamily="34" charset="0"/>
                <a:cs typeface="Arial" pitchFamily="34" charset="0"/>
              </a:rPr>
              <a:t>•</a:t>
            </a:r>
            <a:r>
              <a:rPr lang="ru-RU" sz="2800" dirty="0" smtClean="0">
                <a:latin typeface="Times New Roman" pitchFamily="18" charset="0"/>
                <a:cs typeface="Times New Roman" pitchFamily="18" charset="0"/>
              </a:rPr>
              <a:t>3+7</a:t>
            </a:r>
            <a:r>
              <a:rPr lang="ru-RU" dirty="0" smtClean="0">
                <a:latin typeface="Arial" pitchFamily="34" charset="0"/>
                <a:cs typeface="Arial" pitchFamily="34" charset="0"/>
              </a:rPr>
              <a:t>•</a:t>
            </a:r>
            <a:r>
              <a:rPr lang="ru-RU" sz="2800" dirty="0" smtClean="0">
                <a:latin typeface="Times New Roman" pitchFamily="18" charset="0"/>
                <a:cs typeface="Times New Roman" pitchFamily="18" charset="0"/>
              </a:rPr>
              <a:t>2=15+14=29</a:t>
            </a:r>
            <a:endParaRPr lang="ru-RU" sz="2800" dirty="0">
              <a:latin typeface="Times New Roman" pitchFamily="18" charset="0"/>
              <a:cs typeface="Times New Roman" pitchFamily="18" charset="0"/>
            </a:endParaRPr>
          </a:p>
        </p:txBody>
      </p:sp>
      <p:sp>
        <p:nvSpPr>
          <p:cNvPr id="19" name="Прямоугольник 18"/>
          <p:cNvSpPr/>
          <p:nvPr/>
        </p:nvSpPr>
        <p:spPr>
          <a:xfrm>
            <a:off x="2714612" y="2071678"/>
            <a:ext cx="2794355" cy="523220"/>
          </a:xfrm>
          <a:prstGeom prst="rect">
            <a:avLst/>
          </a:prstGeom>
        </p:spPr>
        <p:txBody>
          <a:bodyPr wrap="none">
            <a:spAutoFit/>
          </a:bodyPr>
          <a:lstStyle/>
          <a:p>
            <a:r>
              <a:rPr lang="ru-RU" sz="2800" dirty="0" smtClean="0">
                <a:latin typeface="Times New Roman" pitchFamily="18" charset="0"/>
                <a:cs typeface="Times New Roman" pitchFamily="18" charset="0"/>
              </a:rPr>
              <a:t>5</a:t>
            </a:r>
            <a:r>
              <a:rPr lang="ru-RU" dirty="0" smtClean="0">
                <a:latin typeface="Arial" pitchFamily="34" charset="0"/>
                <a:cs typeface="Arial" pitchFamily="34" charset="0"/>
              </a:rPr>
              <a:t>•</a:t>
            </a:r>
            <a:r>
              <a:rPr lang="ru-RU" sz="2800" dirty="0" smtClean="0">
                <a:latin typeface="Times New Roman" pitchFamily="18" charset="0"/>
                <a:cs typeface="Times New Roman" pitchFamily="18" charset="0"/>
              </a:rPr>
              <a:t>2=10      7</a:t>
            </a:r>
            <a:r>
              <a:rPr lang="ru-RU" dirty="0" smtClean="0">
                <a:latin typeface="Arial" pitchFamily="34" charset="0"/>
                <a:cs typeface="Arial" pitchFamily="34" charset="0"/>
              </a:rPr>
              <a:t>•</a:t>
            </a:r>
            <a:r>
              <a:rPr lang="ru-RU" sz="2800" dirty="0" smtClean="0">
                <a:latin typeface="Times New Roman" pitchFamily="18" charset="0"/>
                <a:cs typeface="Times New Roman" pitchFamily="18" charset="0"/>
              </a:rPr>
              <a:t>3=21</a:t>
            </a:r>
            <a:endParaRPr lang="ru-RU" sz="2800" dirty="0">
              <a:latin typeface="Times New Roman" pitchFamily="18" charset="0"/>
              <a:cs typeface="Times New Roman" pitchFamily="18" charset="0"/>
            </a:endParaRPr>
          </a:p>
        </p:txBody>
      </p:sp>
      <p:sp>
        <p:nvSpPr>
          <p:cNvPr id="23" name="Прямоугольник 22"/>
          <p:cNvSpPr/>
          <p:nvPr/>
        </p:nvSpPr>
        <p:spPr>
          <a:xfrm>
            <a:off x="1285852" y="5214950"/>
            <a:ext cx="1079142" cy="523220"/>
          </a:xfrm>
          <a:prstGeom prst="rect">
            <a:avLst/>
          </a:prstGeom>
        </p:spPr>
        <p:txBody>
          <a:bodyPr wrap="none">
            <a:spAutoFit/>
          </a:bodyPr>
          <a:lstStyle/>
          <a:p>
            <a:r>
              <a:rPr lang="ru-RU" sz="2800" dirty="0" smtClean="0"/>
              <a:t> </a:t>
            </a:r>
            <a:r>
              <a:rPr lang="ru-RU" sz="2800" dirty="0" smtClean="0">
                <a:latin typeface="Times New Roman" pitchFamily="18" charset="0"/>
                <a:cs typeface="Times New Roman" pitchFamily="18" charset="0"/>
              </a:rPr>
              <a:t>10 21</a:t>
            </a:r>
            <a:endParaRPr lang="ru-RU" sz="2800" dirty="0">
              <a:latin typeface="Times New Roman" pitchFamily="18" charset="0"/>
              <a:cs typeface="Times New Roman" pitchFamily="18" charset="0"/>
            </a:endParaRPr>
          </a:p>
        </p:txBody>
      </p:sp>
      <p:sp>
        <p:nvSpPr>
          <p:cNvPr id="24" name="Прямоугольник 23"/>
          <p:cNvSpPr/>
          <p:nvPr/>
        </p:nvSpPr>
        <p:spPr>
          <a:xfrm>
            <a:off x="1571604" y="5572140"/>
            <a:ext cx="631904" cy="523220"/>
          </a:xfrm>
          <a:prstGeom prst="rect">
            <a:avLst/>
          </a:prstGeom>
        </p:spPr>
        <p:txBody>
          <a:bodyPr wrap="none">
            <a:spAutoFit/>
          </a:bodyPr>
          <a:lstStyle/>
          <a:p>
            <a:r>
              <a:rPr lang="ru-RU" sz="2800" dirty="0" smtClean="0">
                <a:latin typeface="Times New Roman" pitchFamily="18" charset="0"/>
                <a:cs typeface="Times New Roman" pitchFamily="18" charset="0"/>
              </a:rPr>
              <a:t>2 9</a:t>
            </a:r>
            <a:endParaRPr lang="ru-RU" sz="2800" dirty="0">
              <a:latin typeface="Times New Roman" pitchFamily="18" charset="0"/>
              <a:cs typeface="Times New Roman" pitchFamily="18" charset="0"/>
            </a:endParaRPr>
          </a:p>
        </p:txBody>
      </p:sp>
      <p:sp>
        <p:nvSpPr>
          <p:cNvPr id="25" name="Прямоугольник 24"/>
          <p:cNvSpPr/>
          <p:nvPr/>
        </p:nvSpPr>
        <p:spPr>
          <a:xfrm>
            <a:off x="1071538" y="5357826"/>
            <a:ext cx="364202" cy="523220"/>
          </a:xfrm>
          <a:prstGeom prst="rect">
            <a:avLst/>
          </a:prstGeom>
        </p:spPr>
        <p:txBody>
          <a:bodyPr wrap="none">
            <a:spAutoFit/>
          </a:bodyPr>
          <a:lstStyle/>
          <a:p>
            <a:r>
              <a:rPr lang="ru-RU" sz="2800" dirty="0" smtClean="0"/>
              <a:t>+</a:t>
            </a:r>
            <a:endParaRPr lang="ru-RU" sz="2800" dirty="0"/>
          </a:p>
        </p:txBody>
      </p:sp>
      <p:cxnSp>
        <p:nvCxnSpPr>
          <p:cNvPr id="26" name="Прямая соединительная линия 25"/>
          <p:cNvCxnSpPr/>
          <p:nvPr/>
        </p:nvCxnSpPr>
        <p:spPr>
          <a:xfrm>
            <a:off x="1214414" y="6000768"/>
            <a:ext cx="107157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1285852" y="6000768"/>
            <a:ext cx="1214446" cy="523220"/>
          </a:xfrm>
          <a:prstGeom prst="rect">
            <a:avLst/>
          </a:prstGeom>
        </p:spPr>
        <p:txBody>
          <a:bodyPr wrap="square">
            <a:spAutoFit/>
          </a:bodyPr>
          <a:lstStyle/>
          <a:p>
            <a:r>
              <a:rPr lang="ru-RU" sz="2800" dirty="0" smtClean="0"/>
              <a:t> </a:t>
            </a:r>
            <a:r>
              <a:rPr lang="ru-RU" sz="2800" dirty="0" smtClean="0">
                <a:latin typeface="Times New Roman" pitchFamily="18" charset="0"/>
                <a:cs typeface="Times New Roman" pitchFamily="18" charset="0"/>
              </a:rPr>
              <a:t>1311</a:t>
            </a:r>
            <a:endParaRPr lang="ru-RU" sz="2800" dirty="0">
              <a:latin typeface="Times New Roman" pitchFamily="18" charset="0"/>
              <a:cs typeface="Times New Roman" pitchFamily="18" charset="0"/>
            </a:endParaRPr>
          </a:p>
        </p:txBody>
      </p:sp>
      <p:sp>
        <p:nvSpPr>
          <p:cNvPr id="28" name="Прямоугольник 27"/>
          <p:cNvSpPr/>
          <p:nvPr/>
        </p:nvSpPr>
        <p:spPr>
          <a:xfrm>
            <a:off x="3286116" y="6143644"/>
            <a:ext cx="2916761" cy="461665"/>
          </a:xfrm>
          <a:prstGeom prst="rect">
            <a:avLst/>
          </a:prstGeom>
        </p:spPr>
        <p:txBody>
          <a:bodyPr wrap="none">
            <a:spAutoFit/>
          </a:bodyPr>
          <a:lstStyle/>
          <a:p>
            <a:r>
              <a:rPr lang="ru-RU" sz="2400" u="sng" dirty="0" smtClean="0">
                <a:solidFill>
                  <a:srgbClr val="C00000"/>
                </a:solidFill>
                <a:latin typeface="Times New Roman" pitchFamily="18" charset="0"/>
                <a:cs typeface="Times New Roman" pitchFamily="18" charset="0"/>
              </a:rPr>
              <a:t>Искомое число: </a:t>
            </a:r>
            <a:r>
              <a:rPr lang="ru-RU" sz="2400" b="1" dirty="0" smtClean="0">
                <a:solidFill>
                  <a:srgbClr val="C00000"/>
                </a:solidFill>
                <a:latin typeface="Times New Roman" pitchFamily="18" charset="0"/>
                <a:cs typeface="Times New Roman" pitchFamily="18" charset="0"/>
              </a:rPr>
              <a:t>1311</a:t>
            </a:r>
            <a:endParaRPr lang="ru-RU"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1352</TotalTime>
  <Words>1599</Words>
  <Application>Microsoft Office PowerPoint</Application>
  <PresentationFormat>Экран (4:3)</PresentationFormat>
  <Paragraphs>226</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Солнцестояние</vt:lpstr>
      <vt:lpstr>Проектная работа: «Приемы быстрого счета»</vt:lpstr>
      <vt:lpstr>Актуальность темы:</vt:lpstr>
      <vt:lpstr>Цель работы:</vt:lpstr>
      <vt:lpstr>Содержание работы:</vt:lpstr>
      <vt:lpstr>I.Устное умножение в пределах от 10 до 20</vt:lpstr>
      <vt:lpstr>2)Вычислить 14•16</vt:lpstr>
      <vt:lpstr>3)Вычислить 15•19</vt:lpstr>
      <vt:lpstr>            II. Умножение двузначных чисел:</vt:lpstr>
      <vt:lpstr>2)Вычислить 57•23</vt:lpstr>
      <vt:lpstr>3)Вычислить 65•89:</vt:lpstr>
      <vt:lpstr>III. Умножение двузначных чисел, у которых одинаковое число десятков, а сумма единиц составляет 10</vt:lpstr>
      <vt:lpstr>Примеры. </vt:lpstr>
      <vt:lpstr>Примеры:</vt:lpstr>
      <vt:lpstr>IV. Умножение на 25</vt:lpstr>
      <vt:lpstr>  V. Правило возведения в квадрат чисел от 50 до 60</vt:lpstr>
      <vt:lpstr>Примеры:</vt:lpstr>
      <vt:lpstr>б)Вычислить 59²</vt:lpstr>
      <vt:lpstr> VI.Правило возведения в квадрат чисел  от 60 до 70 </vt:lpstr>
      <vt:lpstr>2)Вычислить 62²</vt:lpstr>
      <vt:lpstr>Картина Н.П. Богданова-Бельского «Устный счёт» была написана в 1895 г., то есть  122 года назад. </vt:lpstr>
      <vt:lpstr>VII. Общее правило для возведения в квадрат чисел от 11 до 100</vt:lpstr>
      <vt:lpstr>Примеры :</vt:lpstr>
      <vt:lpstr>2)Вычислить 47²</vt:lpstr>
      <vt:lpstr>3)Вычислить 96²</vt:lpstr>
      <vt:lpstr>Используя это правило, решим задачу Рачинского:</vt:lpstr>
      <vt:lpstr>Вывод: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Проектная работа: «Приемы устного счета»</dc:title>
  <dc:creator>Школа; Анжела</dc:creator>
  <cp:lastModifiedBy>Anj1</cp:lastModifiedBy>
  <cp:revision>136</cp:revision>
  <dcterms:created xsi:type="dcterms:W3CDTF">2015-06-20T08:02:08Z</dcterms:created>
  <dcterms:modified xsi:type="dcterms:W3CDTF">2018-12-25T12:37:40Z</dcterms:modified>
</cp:coreProperties>
</file>