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57" r:id="rId4"/>
    <p:sldId id="277" r:id="rId5"/>
    <p:sldId id="258" r:id="rId6"/>
    <p:sldId id="276" r:id="rId7"/>
    <p:sldId id="259" r:id="rId8"/>
    <p:sldId id="275" r:id="rId9"/>
    <p:sldId id="282" r:id="rId10"/>
    <p:sldId id="260" r:id="rId11"/>
    <p:sldId id="280" r:id="rId12"/>
    <p:sldId id="284" r:id="rId13"/>
    <p:sldId id="261" r:id="rId14"/>
    <p:sldId id="281" r:id="rId15"/>
    <p:sldId id="262" r:id="rId16"/>
    <p:sldId id="285" r:id="rId17"/>
    <p:sldId id="263" r:id="rId18"/>
    <p:sldId id="288" r:id="rId19"/>
    <p:sldId id="264" r:id="rId20"/>
    <p:sldId id="265" r:id="rId21"/>
    <p:sldId id="266" r:id="rId22"/>
    <p:sldId id="286" r:id="rId23"/>
    <p:sldId id="267" r:id="rId24"/>
    <p:sldId id="268" r:id="rId25"/>
    <p:sldId id="269" r:id="rId26"/>
    <p:sldId id="270" r:id="rId27"/>
    <p:sldId id="271" r:id="rId28"/>
    <p:sldId id="272" r:id="rId29"/>
    <p:sldId id="290" r:id="rId30"/>
    <p:sldId id="293" r:id="rId31"/>
    <p:sldId id="292" r:id="rId32"/>
    <p:sldId id="287" r:id="rId33"/>
    <p:sldId id="291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7A4E-D695-43F1-9053-0022EC929A04}" type="datetimeFigureOut">
              <a:rPr lang="ru-RU" smtClean="0"/>
              <a:pPr/>
              <a:t>15.12.2018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A57D5-D36D-442C-954E-1711D44CA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72480" cy="35112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Сценарий игры по дисциплине «Ветеринарная фармакология. Токсикология» для студентов специальности 36.05.01 Ветеринария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Составила доцент кафедры морфологии, акушерства и терапии факультета ветеринарной медицины и зоотехнии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ФГБОУ ВО Чувашская ГСХА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ЕФИМОВА ИННА ОЛЕГОВНА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г.Чебоксары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443914" cy="364333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Какова классификация биологически активных веществ и отдельных элементов вызывающих отравление животных?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44824"/>
            <a:ext cx="8429684" cy="446449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Какова классификация биологически активных веществ  отдельных элементов вызывающих отравление животных ?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8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44824"/>
            <a:ext cx="8429684" cy="446449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пестициды,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микотоксины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тометалксические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металлы и их соединения, токсические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лоиды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полихлорированные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полиброиорованные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бинфенилы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, соединения азота,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нартия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хлорид, яды растительного происхождения, лекарственные средства 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примексы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, полимерные и пластические материалы, корма новых видов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00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335758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Назовите методы идентификации токсичных веществ?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429684" cy="3518702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биологический, биохимический, химический, физико-химический -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тонскоструйная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хроматография, газовая хроматография, высокоэффективная жидкостная хроматография, спектральные методы, инфракрасная спектрометрия, атомно-адсорбционная спектрометрия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нейронно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-активационный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анализ</a:t>
            </a:r>
            <a:r>
              <a:rPr lang="ru-RU" sz="2800" dirty="0">
                <a:ea typeface="Times New Roman"/>
                <a:cs typeface="Times New Roman"/>
              </a:rPr>
              <a:t/>
            </a:r>
            <a:br>
              <a:rPr lang="ru-RU" sz="2800" dirty="0">
                <a:ea typeface="Times New Roman"/>
                <a:cs typeface="Times New Roman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8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15352" cy="42148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Отдельные токсические вещества при поступлении в организм животных вместе с кормом или в результате обработок могут отрицательно влиять на репродуктивную функцию животных, вызывая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15352" cy="421484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вызывая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эмбриотоксическое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, тератогенное,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гонадотоксическое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действие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572560" cy="2500330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Оформите соответствие веществ и групп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56792"/>
            <a:ext cx="8572560" cy="4608512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Оформите соответствие веществ и групп: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Фосфорорганические соединения: </a:t>
            </a:r>
            <a:b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базудин,хлорофос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карбофос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золон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2. хлорорганические соединения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ДДТ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ГХЦГ</a:t>
            </a:r>
            <a:b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3.медьсодержащие пестициды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b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медный купорос, </a:t>
            </a: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бордоская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смесь, </a:t>
            </a:r>
            <a:r>
              <a:rPr lang="ru-RU" sz="3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оксихлорид</a:t>
            </a:r>
            <a:r>
              <a:rPr lang="ru-RU" sz="3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меди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39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88840"/>
            <a:ext cx="8429684" cy="396044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Кормовые токсикозы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(предлагается клиническая картина отравления, задача – чем отравились животные?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ПРИВЕТСТВИЕ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КОМАНД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307183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Убой больных животных при отравлении этим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металсодержащим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соединением запрещен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229600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В чем заключается ветеринарно-санитарная экспертиза вынужденно убитых животных?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515352" cy="421484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Использование мясной продукции в виде варенных колбас, изготовления мясных хлебов, консервов, паштетов, фарша, на корм другим животным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07170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На фото определите ядовитое растение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0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14282" y="1571612"/>
            <a:ext cx="2000264" cy="2993176"/>
          </a:xfrm>
          <a:prstGeom prst="rect">
            <a:avLst/>
          </a:prstGeom>
          <a:noFill/>
        </p:spPr>
      </p:pic>
      <p:pic>
        <p:nvPicPr>
          <p:cNvPr id="5" name="Рисунок 24" descr="Plan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2214578" cy="27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edrezept.ru/uploads/posts/2009-12/1261483591_bele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071678"/>
            <a:ext cx="1944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player.myshared.ru/5/520806/slides/slide_5.jpg"/>
          <p:cNvPicPr>
            <a:picLocks noChangeAspect="1" noChangeArrowheads="1"/>
          </p:cNvPicPr>
          <p:nvPr/>
        </p:nvPicPr>
        <p:blipFill>
          <a:blip r:embed="rId5" cstate="print"/>
          <a:srcRect t="7360" r="46233" b="13472"/>
          <a:stretch>
            <a:fillRect/>
          </a:stretch>
        </p:blipFill>
        <p:spPr bwMode="auto">
          <a:xfrm>
            <a:off x="2214546" y="1785926"/>
            <a:ext cx="2428892" cy="2682229"/>
          </a:xfrm>
          <a:prstGeom prst="rect">
            <a:avLst/>
          </a:prstGeom>
          <a:noFill/>
        </p:spPr>
      </p:pic>
      <p:pic>
        <p:nvPicPr>
          <p:cNvPr id="7172" name="Picture 4" descr="http://5biologiya.net/datas/biologija/JAdovitye-rastenija/0003-003-Vekh-jadovityj.jpg"/>
          <p:cNvPicPr>
            <a:picLocks noChangeAspect="1" noChangeArrowheads="1"/>
          </p:cNvPicPr>
          <p:nvPr/>
        </p:nvPicPr>
        <p:blipFill>
          <a:blip r:embed="rId6" cstate="print"/>
          <a:srcRect l="61580" t="34444" r="8732" b="12430"/>
          <a:stretch>
            <a:fillRect/>
          </a:stretch>
        </p:blipFill>
        <p:spPr bwMode="auto">
          <a:xfrm>
            <a:off x="1357290" y="4096381"/>
            <a:ext cx="1857388" cy="2492811"/>
          </a:xfrm>
          <a:prstGeom prst="rect">
            <a:avLst/>
          </a:prstGeom>
          <a:noFill/>
        </p:spPr>
      </p:pic>
      <p:pic>
        <p:nvPicPr>
          <p:cNvPr id="7174" name="Picture 6" descr="http://hnu.docdat.com/pars_docs/refs/216/215275/img13.jpg"/>
          <p:cNvPicPr>
            <a:picLocks noChangeAspect="1" noChangeArrowheads="1"/>
          </p:cNvPicPr>
          <p:nvPr/>
        </p:nvPicPr>
        <p:blipFill>
          <a:blip r:embed="rId7" cstate="print"/>
          <a:srcRect l="64521" t="35500" r="9229" b="13250"/>
          <a:stretch>
            <a:fillRect/>
          </a:stretch>
        </p:blipFill>
        <p:spPr bwMode="auto">
          <a:xfrm>
            <a:off x="6000760" y="4214794"/>
            <a:ext cx="1805116" cy="26432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10" y="45005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157161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3042" y="600076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72462" y="435769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На фото определите ядовитую змею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hitomor.jpg"/>
          <p:cNvPicPr>
            <a:picLocks noChangeAspect="1"/>
          </p:cNvPicPr>
          <p:nvPr/>
        </p:nvPicPr>
        <p:blipFill>
          <a:blip r:embed="rId2" cstate="print"/>
          <a:srcRect l="6302"/>
          <a:stretch>
            <a:fillRect/>
          </a:stretch>
        </p:blipFill>
        <p:spPr>
          <a:xfrm>
            <a:off x="214282" y="1571612"/>
            <a:ext cx="3186015" cy="2487768"/>
          </a:xfrm>
          <a:prstGeom prst="rect">
            <a:avLst/>
          </a:prstGeom>
        </p:spPr>
      </p:pic>
      <p:pic>
        <p:nvPicPr>
          <p:cNvPr id="18" name="Рисунок 17" descr="gaduka22.jpg"/>
          <p:cNvPicPr>
            <a:picLocks noChangeAspect="1"/>
          </p:cNvPicPr>
          <p:nvPr/>
        </p:nvPicPr>
        <p:blipFill>
          <a:blip r:embed="rId3" cstate="print"/>
          <a:srcRect t="5595" r="7522"/>
          <a:stretch>
            <a:fillRect/>
          </a:stretch>
        </p:blipFill>
        <p:spPr>
          <a:xfrm>
            <a:off x="3428992" y="1571612"/>
            <a:ext cx="3214710" cy="2410774"/>
          </a:xfrm>
          <a:prstGeom prst="rect">
            <a:avLst/>
          </a:prstGeom>
        </p:spPr>
      </p:pic>
      <p:pic>
        <p:nvPicPr>
          <p:cNvPr id="19" name="Рисунок 18" descr="gur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71942"/>
            <a:ext cx="3343267" cy="2571744"/>
          </a:xfrm>
          <a:prstGeom prst="rect">
            <a:avLst/>
          </a:prstGeom>
        </p:spPr>
      </p:pic>
      <p:pic>
        <p:nvPicPr>
          <p:cNvPr id="20" name="Рисунок 19" descr="koshachya_zmeya_07.jpg"/>
          <p:cNvPicPr>
            <a:picLocks noChangeAspect="1"/>
          </p:cNvPicPr>
          <p:nvPr/>
        </p:nvPicPr>
        <p:blipFill>
          <a:blip r:embed="rId5" cstate="print"/>
          <a:srcRect l="15625" r="28125" b="5208"/>
          <a:stretch>
            <a:fillRect/>
          </a:stretch>
        </p:blipFill>
        <p:spPr>
          <a:xfrm>
            <a:off x="6643702" y="2714620"/>
            <a:ext cx="2393563" cy="3025187"/>
          </a:xfrm>
          <a:prstGeom prst="rect">
            <a:avLst/>
          </a:prstGeom>
        </p:spPr>
      </p:pic>
      <p:pic>
        <p:nvPicPr>
          <p:cNvPr id="21" name="Рисунок 20" descr="zmeya-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143379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85738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Назначьте комплексное  лечение при отравлении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85738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Правила пересылки материала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Отбор проб для химико-токсикологических исследований, упаковка и пересылка материала проводятся в строгом соответствии с правилами, предусмотренными Ветеринарным законодательством РФ. Они рекомендуют при подозрении на отравление обязательно направлять трупный материал для химического, а в случае необходимости гистологического и бактериологического исследований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0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221457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ВЕТЕРИНАРНАЯ ТОКСИКОЛОГИЯ - это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патологоанатомического вскрытия заключаются в: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тщательном наружном осмотре трупа,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естественных отверстий,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слизистых оболочек,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ротовой, грудной и брюшной полостей,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содержимого разных отделов пищеварительного тракта с определением его объема или массы, степени густоты, общего вида, цвета, запаха, реакции (кислой или щелочной).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Одновременно отмечают макроскопические изменения глотки и пищевода, внутренних органов, слизистых и серозных оболочек,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мочевого пузыря, головного мозга.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патматериала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отбирают в химически чистую сухую стеклянную посуду с притертыми стеклянными, корковыми пробками.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химического исследования в отдельных банках направляют (по 0,5 кг): часть желудка со средней пробой содержимого, часть тонкого и толстого кишечника с содержимым (перевязанных с обеих сторон), часть печени с желчным пузырем, одну почку, мочу, скелетную мускулатуру. В некоторых случаях дополнительно посылают часть кожи с подкожной клетчаткой и мышцам, наиболее полнокровную часть легкого, трахею, часть сердца, селезенки, головного мозга и кровь.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мелких животных и птиц посылают целые органы или трупы.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с целью судебной экспертизы проводят эксгумацию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отрытие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земли) трупа. В этом случае для исследования направляют сохранившиеся внутренние органы (до 1 кг), скелетную мускулатуру (до 1 кг), землю под трупом и над трупом (0,5 кг).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00808"/>
            <a:ext cx="8515352" cy="4657150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Кроме проб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патматериала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посылают все корма, которые скармливали животному перед смертью, и остатки корма из кормушки (по 1 кг).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определения ядовитых растений отбирают среднюю пробу травостоя пастбища или луга, для чего в 3-5 местах на гектар вырезают под корень всю растительность в рамке площадью 1 м</a:t>
            </a:r>
            <a:r>
              <a:rPr lang="ru-RU" sz="1800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Растения в свежем или высушенном виде направляют в коробках или плетеных корзинах.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Иногда есть необходимость направить пробы минеральных удобрений, ядохимикатов и других веществ, которые могли бы быть источником отравлений.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жизни животных отбирают пробы рвотных масс, мочу, кал, содержимое желудка, полученное с помощью зонда, корма и все подозреваемые вещества.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случае массовой гибели рыб в водоемах отбирают среднюю пробу воды (до 2 л с разной глубины и разных мест), трупы рыб (не менее 5 каждого вида), высушенный донный ил (0,5 кг), иногда фитопланктон.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отравлении пчел отбирают 400-500 г подмора, рамку с пергой и сотовый мед (100 г).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Материал, взятый для химического исследования,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следует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обмывать и консервировать.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отправка его задерживается или на пересылку требуется более 3 - 5 дней, разрешается только залить его спиртом-ректификатом в соотношении 1:2. При этом пробу спирта (50 мл) посылают вместе с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патматериалом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отдельной посуде.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Поверх пробки банку обвертывают чистой бумагой, обвязывают тонким шпагатом, концы которого припечатывают сургучной печатью. На каждую банку наклеивают этикетку, где чернилами записывают характер материала, его массу, вид и кличку животного, дату падежа и вскрытия трупа животного, какое отравление подозревается.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242889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Домашнее задание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44824"/>
            <a:ext cx="8429684" cy="4248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Это наука, изучающая свойства ядовитых (неприемлемых для организма) веществ; их действие на организм сельскохозяйственных и диких промысловых животных, в том числе птиц, рыб, пчел; пути превращения яда в организме; накопление в органах и тканях животных; выделение с молоком и яйцами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8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MS Mincho" pitchFamily="49" charset="-128"/>
              </a:rPr>
              <a:t>Какие задачи ставит перед собой ветеринарная токсикология?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72816"/>
            <a:ext cx="8429684" cy="44644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Задачи: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1. разработка методов диагностики, профилактики и лечения отравлений.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2. установление максимально допустимых уровней остаточных количеств (МДУ)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пестецидов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и других токсических веществ в кормах и продуктах питания и методов их анализа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3. проведение ветеринарно-санитарной оценки продуктов животноводства, кормов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78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429684" cy="221457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Что значит токсичность?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8570"/>
            <a:ext cx="8429684" cy="287063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Токсичность – это свойство вещества вызывать в организме патологическое состояние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2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429684" cy="351870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367171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 Что значит </a:t>
            </a:r>
            <a:b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</a:br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ЛД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50, 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ЛД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16</a:t>
            </a: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, ЛД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84</a:t>
            </a:r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  <a:ea typeface="+mj-ea"/>
                <a:cs typeface="+mj-cs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6781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668</Words>
  <Application>Microsoft Office PowerPoint</Application>
  <PresentationFormat>Экран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Сценарий игры по дисциплине «Ветеринарная фармакология. Токсикология» для студентов специальности 36.05.01 Ветеринария  Составила доцент кафедры морфологии, акушерства и терапии факультета ветеринарной медицины и зоотехнии ФГБОУ ВО Чувашская ГСХА ЕФИМОВА ИННА ОЛЕГОВНА   г.Чебоксары</vt:lpstr>
      <vt:lpstr>Слайд 2</vt:lpstr>
      <vt:lpstr>ВЕТЕРИНАРНАЯ ТОКСИКОЛОГИЯ - это</vt:lpstr>
      <vt:lpstr> Это наука, изучающая свойства ядовитых (неприемлемых для организма) веществ; их действие на организм сельскохозяйственных и диких промысловых животных, в том числе птиц, рыб, пчел; пути превращения яда в организме; накопление в органах и тканях животных; выделение с молоком и яйцами</vt:lpstr>
      <vt:lpstr>Какие задачи ставит перед собой ветеринарная токсикология?</vt:lpstr>
      <vt:lpstr> Задачи: 1. разработка методов диагностики, профилактики и лечения отравлений. 2. установление максимально допустимых уровней остаточных количеств (МДУ) пестецидов и других токсических веществ в кормах и продуктах питания и методов их анализа 3. проведение ветеринарно-санитарной оценки продуктов животноводства, кормов</vt:lpstr>
      <vt:lpstr>Что значит токсичность?</vt:lpstr>
      <vt:lpstr>Токсичность – это свойство вещества вызывать в организме патологическое состояние</vt:lpstr>
      <vt:lpstr> </vt:lpstr>
      <vt:lpstr>Какова классификация биологически активных веществ и отдельных элементов вызывающих отравление животных?</vt:lpstr>
      <vt:lpstr> Какова классификация биологически активных веществ  отдельных элементов вызывающих отравление животных ? </vt:lpstr>
      <vt:lpstr> пестициды, микотоксины, тометалксические металлы и их соединения, токсические лоиды, полихлорированные и полиброиорованные бинфенилы, соединения азота, нартия хлорид, яды растительного происхождения, лекарственные средства и примексы, полимерные и пластические материалы, корма новых видов </vt:lpstr>
      <vt:lpstr>Назовите методы идентификации токсичных веществ?</vt:lpstr>
      <vt:lpstr>биологический, биохимический, химический, физико-химический - тонскоструйная хроматография, газовая хроматография, высокоэффективная жидкостная хроматография, спектральные методы, инфракрасная спектрометрия, атомно-адсорбционная спектрометрия нейронно-активационный анализ  </vt:lpstr>
      <vt:lpstr>Отдельные токсические вещества при поступлении в организм животных вместе с кормом или в результате обработок могут отрицательно влиять на репродуктивную функцию животных, вызывая…</vt:lpstr>
      <vt:lpstr> вызывая эмбриотоксическое, тератогенное, гонадотоксическое действие</vt:lpstr>
      <vt:lpstr>Оформите соответствие веществ и групп</vt:lpstr>
      <vt:lpstr>Оформите соответствие веществ и групп: Фосфорорганические соединения:  базудин,хлорофос, карбофос, золон 2. хлорорганические соединения: ДДТ ГХЦГ 3.медьсодержащие пестициды: медный купорос, бордоская смесь, оксихлорид меди</vt:lpstr>
      <vt:lpstr>Кормовые токсикозы (предлагается клиническая картина отравления, задача – чем отравились животные?</vt:lpstr>
      <vt:lpstr>Убой больных животных при отравлении этим металсодержащим соединением запрещен</vt:lpstr>
      <vt:lpstr>В чем заключается ветеринарно-санитарная экспертиза вынужденно убитых животных?</vt:lpstr>
      <vt:lpstr>Использование мясной продукции в виде варенных колбас, изготовления мясных хлебов, консервов, паштетов, фарша, на корм другим животным </vt:lpstr>
      <vt:lpstr>На фото определите ядовитое растение</vt:lpstr>
      <vt:lpstr>Слайд 24</vt:lpstr>
      <vt:lpstr>На фото определите ядовитую змею</vt:lpstr>
      <vt:lpstr>Слайд 26</vt:lpstr>
      <vt:lpstr>Назначьте комплексное  лечение при отравлении</vt:lpstr>
      <vt:lpstr>Правила пересылки материала</vt:lpstr>
      <vt:lpstr>Слайд 29</vt:lpstr>
      <vt:lpstr>Слайд 30</vt:lpstr>
      <vt:lpstr>Слайд 31</vt:lpstr>
      <vt:lpstr>Кроме проб патматериала, посылают все корма, которые скармливали животному перед смертью, и остатки корма из кормушки (по 1 кг). Для определения ядовитых растений отбирают среднюю пробу травостоя пастбища или луга, для чего в 3-5 местах на гектар вырезают под корень всю растительность в рамке площадью 1 м2. Растения в свежем или высушенном виде направляют в коробках или плетеных корзинах. Иногда есть необходимость направить пробы минеральных удобрений, ядохимикатов и других веществ, которые могли бы быть источником отравлений. При жизни животных отбирают пробы рвотных масс, мочу, кал, содержимое желудка, полученное с помощью зонда, корма и все подозреваемые вещества. В случае массовой гибели рыб в водоемах отбирают среднюю пробу воды (до 2 л с разной глубины и разных мест), трупы рыб (не менее 5 каждого вида), высушенный донный ил (0,5 кг), иногда фитопланктон. При отравлении пчел отбирают 400-500 г подмора, рамку с пергой и сотовый мед (100 г).   </vt:lpstr>
      <vt:lpstr>Слайд 33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kafmorf3</dc:creator>
  <cp:lastModifiedBy>Василий</cp:lastModifiedBy>
  <cp:revision>32</cp:revision>
  <dcterms:created xsi:type="dcterms:W3CDTF">2018-11-15T08:32:58Z</dcterms:created>
  <dcterms:modified xsi:type="dcterms:W3CDTF">2018-12-15T19:12:29Z</dcterms:modified>
</cp:coreProperties>
</file>