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7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461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~$%D0%BC%D0%BE%D0%BD%D1%82%D1%8C%D0%B5%D0%B2%D0%B0%20%D0%A2%D1%80%D0%B8%D1%85%D0%B8%D0%BD%D0%B5%D0%BB%D0%BB%D1%91%D0%B7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hyperlink" Target="~$%D0%BC%D0%BE%D0%BD%D1%82%D1%8C%D0%B5%D0%B2%D0%B0%20%D0%A2%D1%80%D0%B8%D1%85%D0%B8%D0%BD%D0%B5%D0%BB%D0%BB%D1%91%D0%B7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088582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 smtClean="0">
                <a:solidFill>
                  <a:schemeClr val="bg1"/>
                </a:solidFill>
                <a:latin typeface="+mj-lt"/>
              </a:rPr>
              <a:t>Ветеринарно-санитарная экспертиза и ветеринарно-санитарная оценка продуктов убоя  при трихинеллезе домашних свиней и диких промысловых животных</a:t>
            </a:r>
            <a:endParaRPr lang="ru-RU" sz="2400" b="1" i="1" cap="non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 descr="C:\Users\acer\Desktop\АГРОРУСЬ\картинки\__12343567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36"/>
          <a:stretch/>
        </p:blipFill>
        <p:spPr bwMode="auto">
          <a:xfrm>
            <a:off x="0" y="0"/>
            <a:ext cx="1571604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эмблема ветслужб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17" y="0"/>
            <a:ext cx="1142984" cy="1142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    ФГБОУ ВО «Санкт-Петербургская государственная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академия ветеринарной медицины»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Кафедра ветеринарно-санитарной экспертизы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31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Дисциплина: </a:t>
            </a:r>
            <a:r>
              <a:rPr lang="ru-RU" sz="2000" b="1" i="1" dirty="0" smtClean="0">
                <a:solidFill>
                  <a:schemeClr val="bg1"/>
                </a:solidFill>
              </a:rPr>
              <a:t>Ветеринарно-санитарная экспертиза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5643578"/>
            <a:ext cx="34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r">
              <a:buClr>
                <a:srgbClr val="9BBB59"/>
              </a:buClr>
              <a:buSzPct val="95000"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ассистент Калюжная Т. 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786058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Лабораторно-практическое занятие на тему: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613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14340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Avd7A0g3AeQ.jpg"/>
          <p:cNvPicPr>
            <a:picLocks noChangeAspect="1"/>
          </p:cNvPicPr>
          <p:nvPr/>
        </p:nvPicPr>
        <p:blipFill>
          <a:blip r:embed="rId4"/>
          <a:srcRect l="21847" t="33333" r="20439" b="22917"/>
          <a:stretch>
            <a:fillRect/>
          </a:stretch>
        </p:blipFill>
        <p:spPr>
          <a:xfrm>
            <a:off x="209188" y="2101308"/>
            <a:ext cx="4434250" cy="4542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Дополнительная обработка срезов 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857488" y="4643446"/>
            <a:ext cx="1500198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1500166" y="5500702"/>
            <a:ext cx="164307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785918" y="2857496"/>
            <a:ext cx="157163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6215074" y="4572008"/>
            <a:ext cx="1071570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6786578" y="2000240"/>
            <a:ext cx="928694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00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Для  осветления срезов их обрабатывают 50% водным раствором глицерина в течение 1 минуты.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</a:rPr>
              <a:t>При исследовании консервированного, соленого и копченого мяса срезы можно окрасить 7-8 % р-ра метиленового синего, приготовленном на 80% </a:t>
            </a:r>
            <a:r>
              <a:rPr lang="ru-RU" sz="1600" b="1" dirty="0" err="1" smtClean="0">
                <a:solidFill>
                  <a:schemeClr val="bg1"/>
                </a:solidFill>
              </a:rPr>
              <a:t>р-ре</a:t>
            </a:r>
            <a:r>
              <a:rPr lang="ru-RU" sz="1600" b="1" dirty="0" smtClean="0">
                <a:solidFill>
                  <a:schemeClr val="bg1"/>
                </a:solidFill>
              </a:rPr>
              <a:t> уксусной кислоты. Через 2-3 минуты краску сливают, срезы промывают горячей 70°С водой, до прекращения отделения краски.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chemeClr val="bg1"/>
                </a:solidFill>
              </a:rPr>
              <a:t>Методика биохимического исследования (переваривание искусственным желудочным соком)</a:t>
            </a:r>
            <a:endParaRPr lang="ru-RU" sz="2800" b="1" cap="none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гастрос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357718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гастро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85860"/>
            <a:ext cx="2566991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85789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Аппараты для ферментативного переваривания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Гастрос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» 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Гастрос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6»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ctr"/>
            <a:r>
              <a:rPr lang="ru-RU" sz="2800" b="1" i="1" cap="none" dirty="0" smtClean="0">
                <a:solidFill>
                  <a:schemeClr val="bg1"/>
                </a:solidFill>
              </a:rPr>
              <a:t>Ветеринарно-санитарная оценка</a:t>
            </a:r>
          </a:p>
          <a:p>
            <a:pPr algn="just"/>
            <a:r>
              <a:rPr lang="ru-RU" sz="1600" b="1" i="1" cap="none" dirty="0" smtClean="0">
                <a:solidFill>
                  <a:schemeClr val="bg1"/>
                </a:solidFill>
              </a:rPr>
              <a:t>При обнаружении в срезах или в пробе мяса при ферментативном переваривании хотя бы одной трихинеллы результаты экспертизы считают положительными.</a:t>
            </a:r>
          </a:p>
          <a:p>
            <a:pPr algn="just"/>
            <a:r>
              <a:rPr lang="ru-RU" sz="1600" b="1" i="1" cap="none" dirty="0" smtClean="0">
                <a:solidFill>
                  <a:schemeClr val="bg1"/>
                </a:solidFill>
              </a:rPr>
              <a:t>Тушу, голову, пищевод, прямую кишку и обезличенные субпродукты, имеющие поперечнополосатую мышечную ткань (мясная </a:t>
            </a:r>
            <a:r>
              <a:rPr lang="ru-RU" sz="1600" b="1" i="1" cap="none" dirty="0" err="1" smtClean="0">
                <a:solidFill>
                  <a:schemeClr val="bg1"/>
                </a:solidFill>
              </a:rPr>
              <a:t>обрезь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, хвосты, ноги) отправляют на техническую утилизацию.</a:t>
            </a:r>
          </a:p>
          <a:p>
            <a:pPr algn="just"/>
            <a:r>
              <a:rPr lang="ru-RU" sz="1600" b="1" i="1" cap="none" dirty="0" smtClean="0">
                <a:solidFill>
                  <a:schemeClr val="bg1"/>
                </a:solidFill>
              </a:rPr>
              <a:t>Кишки (кроме прямой) после обычной обработки, а также внутренний жир и субпродукты, не имеющие </a:t>
            </a:r>
            <a:r>
              <a:rPr lang="ru-RU" sz="1600" b="1" i="1" cap="none" dirty="0" err="1" smtClean="0">
                <a:solidFill>
                  <a:schemeClr val="bg1"/>
                </a:solidFill>
              </a:rPr>
              <a:t>поперечно-полосатую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 мышечную ткань, выпускают без ограничения.</a:t>
            </a:r>
          </a:p>
          <a:p>
            <a:pPr algn="just"/>
            <a:r>
              <a:rPr lang="ru-RU" sz="1600" b="1" i="1" cap="none" dirty="0" smtClean="0">
                <a:solidFill>
                  <a:schemeClr val="bg1"/>
                </a:solidFill>
              </a:rPr>
              <a:t>Наружный жир (шпик) перетапливают 20 минут при температуре 100℃, шкварку утилизируют. </a:t>
            </a:r>
          </a:p>
          <a:p>
            <a:pPr algn="just"/>
            <a:r>
              <a:rPr lang="ru-RU" sz="1600" b="1" i="1" cap="none" dirty="0" smtClean="0">
                <a:solidFill>
                  <a:schemeClr val="bg1"/>
                </a:solidFill>
              </a:rPr>
              <a:t>Шкуры выпускают после зачистки от мышечной ткани, а последнюю направляют на техническую утилизацию.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СПАСИБО </a:t>
            </a:r>
            <a:r>
              <a:rPr lang="ru-RU" sz="5400" b="1" i="1" smtClean="0">
                <a:solidFill>
                  <a:schemeClr val="bg1"/>
                </a:solidFill>
              </a:rPr>
              <a:t>ЗА ВНИМАНИЕ!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cap="none" dirty="0" smtClean="0"/>
              <a:t>	</a:t>
            </a:r>
            <a:endParaRPr lang="ru-RU" sz="1800" cap="none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1800" cap="none" dirty="0" smtClean="0">
                <a:solidFill>
                  <a:schemeClr val="bg1"/>
                </a:solidFill>
              </a:rPr>
              <a:t>		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600" b="1" i="1" cap="none" dirty="0" smtClean="0">
                <a:solidFill>
                  <a:schemeClr val="bg1"/>
                </a:solidFill>
              </a:rPr>
              <a:t>Трихинеллёз 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(</a:t>
            </a:r>
            <a:r>
              <a:rPr lang="ru-RU" sz="1800" b="1" i="1" cap="none" dirty="0" err="1" smtClean="0">
                <a:solidFill>
                  <a:schemeClr val="bg1"/>
                </a:solidFill>
              </a:rPr>
              <a:t>trichinellosis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) — </a:t>
            </a:r>
            <a:r>
              <a:rPr lang="ru-RU" sz="1600" b="1" i="1" cap="none" dirty="0" err="1" smtClean="0">
                <a:solidFill>
                  <a:schemeClr val="bg1"/>
                </a:solidFill>
              </a:rPr>
              <a:t>антропозоонозная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 остро и хронически протекающая болезнь многих видов млекопитающих (плотоядных и всеядных), в том числе человека, вызываемая личинками и половозрелыми нематодами из рода 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Trichinella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. До 70-х годов считалось, что этот род представлен одним видом — T. 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Spiralis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, но в настоящее время выделяют близкие в морфологическом отношении виды: 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T. Spiralis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, 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T. </a:t>
            </a:r>
            <a:r>
              <a:rPr lang="ru-RU" sz="1800" b="1" i="1" cap="none" dirty="0" err="1" smtClean="0">
                <a:solidFill>
                  <a:schemeClr val="bg1"/>
                </a:solidFill>
              </a:rPr>
              <a:t>Nativa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, T. </a:t>
            </a:r>
            <a:r>
              <a:rPr lang="ru-RU" sz="1800" b="1" i="1" cap="none" dirty="0" err="1" smtClean="0">
                <a:solidFill>
                  <a:schemeClr val="bg1"/>
                </a:solidFill>
              </a:rPr>
              <a:t>Pseudospiralis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,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Т.</a:t>
            </a:r>
            <a:r>
              <a:rPr lang="ru-RU" sz="1800" b="1" i="1" cap="none" dirty="0" err="1" smtClean="0">
                <a:solidFill>
                  <a:schemeClr val="bg1"/>
                </a:solidFill>
              </a:rPr>
              <a:t>Britovi</a:t>
            </a:r>
            <a:r>
              <a:rPr lang="ru-RU" sz="1800" b="1" i="1" cap="none" dirty="0" smtClean="0">
                <a:solidFill>
                  <a:schemeClr val="bg1"/>
                </a:solidFill>
              </a:rPr>
              <a:t>, </a:t>
            </a:r>
            <a:r>
              <a:rPr lang="ru-RU" sz="1800" b="1" i="1" dirty="0" err="1" smtClean="0">
                <a:solidFill>
                  <a:schemeClr val="bg1"/>
                </a:solidFill>
              </a:rPr>
              <a:t>T.</a:t>
            </a:r>
            <a:r>
              <a:rPr lang="ru-RU" sz="1600" b="1" i="1" cap="none" dirty="0" err="1" smtClean="0">
                <a:solidFill>
                  <a:schemeClr val="bg1"/>
                </a:solidFill>
              </a:rPr>
              <a:t>Murrelli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 и </a:t>
            </a:r>
            <a:r>
              <a:rPr lang="ru-RU" sz="1800" b="1" i="1" dirty="0" err="1" smtClean="0">
                <a:solidFill>
                  <a:schemeClr val="bg1"/>
                </a:solidFill>
              </a:rPr>
              <a:t>T</a:t>
            </a:r>
            <a:r>
              <a:rPr lang="ru-RU" sz="1600" b="1" i="1" dirty="0" err="1" smtClean="0">
                <a:solidFill>
                  <a:schemeClr val="bg1"/>
                </a:solidFill>
              </a:rPr>
              <a:t>.</a:t>
            </a:r>
            <a:r>
              <a:rPr lang="ru-RU" sz="1600" b="1" i="1" cap="none" dirty="0" err="1" smtClean="0">
                <a:solidFill>
                  <a:schemeClr val="bg1"/>
                </a:solidFill>
              </a:rPr>
              <a:t>Papua</a:t>
            </a:r>
            <a:r>
              <a:rPr lang="ru-RU" sz="1600" b="1" i="1" cap="none" dirty="0" smtClean="0">
                <a:solidFill>
                  <a:schemeClr val="bg1"/>
                </a:solidFill>
              </a:rPr>
              <a:t>.</a:t>
            </a:r>
            <a:endParaRPr lang="ru-RU" sz="1600" b="1" i="1" cap="none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richinella_spira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714620"/>
            <a:ext cx="5184750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trihinella-800x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643182"/>
            <a:ext cx="3428992" cy="389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14285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Определение болезни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1480"/>
          </a:xfrm>
        </p:spPr>
        <p:txBody>
          <a:bodyPr>
            <a:normAutofit/>
          </a:bodyPr>
          <a:lstStyle/>
          <a:p>
            <a:r>
              <a:rPr lang="ru-RU" sz="2800" b="1" i="1" cap="none" dirty="0" smtClean="0">
                <a:solidFill>
                  <a:schemeClr val="bg1"/>
                </a:solidFill>
              </a:rPr>
              <a:t>Актуальность</a:t>
            </a:r>
            <a:endParaRPr lang="ru-RU" sz="2800" b="1" i="1" cap="none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pPr algn="just"/>
            <a:r>
              <a:rPr lang="ru-RU" sz="1600" b="1" i="1" cap="none" dirty="0" smtClean="0"/>
              <a:t>В РФ ежегодно регистрируется от 30 до 200 случаев заболевания трихинеллезом. Фактором, способствовавшим заражению людей трихинеллезом, явилось мясо домашних (43%) и диких (30%) животных, не прошедшее ветеринарно-санитарную экспертизу, а также мясо бродячих собак (27%). Удельный вес свинины из домашних хозяйств в структуре факторов передачи инвазии составил 47%, мяса собак – 25%, медвежатины – 17%, мяса барсуков – 8%, мяса кабанов – 3% .</a:t>
            </a:r>
            <a:r>
              <a:rPr lang="ru-RU" sz="1600" dirty="0" smtClean="0"/>
              <a:t> </a:t>
            </a:r>
            <a:r>
              <a:rPr lang="ru-RU" sz="1600" b="1" i="1" cap="none" dirty="0" smtClean="0"/>
              <a:t>Выявление мяса, зараженного трихинеллезом, является одной из важнейших задач решаемых ветеринарными специалистами. Поскольку прижизненная диагностика трихинеллеза затруднена, окончательный диагноз на эту паразитарную болезнь ставит врач, проводящий ветсанэкспертизу продуктов убоя.</a:t>
            </a:r>
          </a:p>
          <a:p>
            <a:pPr algn="just"/>
            <a:endParaRPr lang="ru-RU" sz="1600" b="1" i="1" cap="none" dirty="0" smtClean="0"/>
          </a:p>
          <a:p>
            <a:endParaRPr lang="ru-RU" dirty="0"/>
          </a:p>
        </p:txBody>
      </p:sp>
      <p:pic>
        <p:nvPicPr>
          <p:cNvPr id="4" name="Рисунок 3" descr="SESC_0031-06-2.jpg"/>
          <p:cNvPicPr>
            <a:picLocks noChangeAspect="1"/>
          </p:cNvPicPr>
          <p:nvPr/>
        </p:nvPicPr>
        <p:blipFill>
          <a:blip r:embed="rId2"/>
          <a:srcRect t="12395"/>
          <a:stretch>
            <a:fillRect/>
          </a:stretch>
        </p:blipFill>
        <p:spPr>
          <a:xfrm>
            <a:off x="285720" y="3714752"/>
            <a:ext cx="5214974" cy="2907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i="1" cap="none" dirty="0" smtClean="0">
                <a:solidFill>
                  <a:schemeClr val="bg1"/>
                </a:solidFill>
              </a:rPr>
              <a:t>	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i="1" cap="none" dirty="0" smtClean="0">
                <a:solidFill>
                  <a:schemeClr val="bg1"/>
                </a:solidFill>
              </a:rPr>
              <a:t>		</a:t>
            </a:r>
          </a:p>
          <a:p>
            <a:pPr algn="just">
              <a:lnSpc>
                <a:spcPct val="100000"/>
              </a:lnSpc>
              <a:buNone/>
            </a:pPr>
            <a:endParaRPr lang="ru-RU" sz="1800" b="1" i="1" cap="none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cap="none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cap="none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cap="none" dirty="0" smtClean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cap="none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orig-1484125233aadfdb89eee40342e90d73e9bc2c2bfc-148412523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3516746" cy="2059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YcObo4saO8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14686"/>
            <a:ext cx="2229005" cy="285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488" y="6286520"/>
            <a:ext cx="628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</a:rPr>
              <a:t>На территории России трихинеллез впервые установили в 1866г.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Историческая справка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86058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Джеймс </a:t>
            </a:r>
            <a:r>
              <a:rPr lang="ru-RU" b="1" dirty="0" err="1" smtClean="0">
                <a:solidFill>
                  <a:schemeClr val="bg1"/>
                </a:solidFill>
              </a:rPr>
              <a:t>Педжет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43644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Ричард Оуэн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786182" y="785794"/>
            <a:ext cx="53578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Приоритет открытия возбудителя трихинеллеза принадлежит Джеймсу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Педжету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студенту первого курса медицинского колледжа в Лондоне. Он анатомировал труп итальянца и заметил мелкие белые крупинки извести. Заинтересовавшись находкой, посмотрел их под микроскопом (тогда в Лондоне было только два микроскопа, и получить доступ к ним студенту первого курса было не так-то просто) и обнаружил в известковых крупинках червя. Вскоре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Педжет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доложил о своем открытии на заседании Научного общества в Лондоне, не указав, однако, систематического положения обнаруженного им организма.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Кусочек мышц от этого же трупа был доставлен для исследований зоологу Ричарду Оуэну, который на десять лет был старше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Педжета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и уже имел положение в науке. Он и описал находку, дав название червячку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Т.spiralis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, поскольку в охлажденном спокойном состоянии он приобретал вид спирали из 3-4 витков.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untitl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3267"/>
            <a:ext cx="7686690" cy="600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Биологический цикл развития трихинелл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richine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928671"/>
            <a:ext cx="1604264" cy="1928826"/>
          </a:xfrm>
          <a:prstGeom prst="rect">
            <a:avLst/>
          </a:prstGeom>
        </p:spPr>
      </p:pic>
      <p:pic>
        <p:nvPicPr>
          <p:cNvPr id="6" name="Рисунок 5" descr="trihinelez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928670"/>
            <a:ext cx="1857388" cy="139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i="1" cap="none" dirty="0" smtClean="0">
                <a:solidFill>
                  <a:schemeClr val="bg1"/>
                </a:solidFill>
              </a:rPr>
              <a:t>Нормативные документы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cap="none" dirty="0" smtClean="0">
                <a:solidFill>
                  <a:schemeClr val="bg1"/>
                </a:solidFill>
              </a:rPr>
              <a:t>1.Правила ветеринарного осмотра убойных животных и ветеринарно-санитарной экспертизы мяса и мясных продуктов.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600" b="1" cap="none" dirty="0" smtClean="0">
                <a:solidFill>
                  <a:schemeClr val="bg1"/>
                </a:solidFill>
              </a:rPr>
              <a:t>2.Методические указания по лабораторной диагностике трихинеллеза животных</a:t>
            </a:r>
          </a:p>
          <a:p>
            <a:pPr algn="ctr">
              <a:lnSpc>
                <a:spcPct val="100000"/>
              </a:lnSpc>
              <a:buNone/>
            </a:pPr>
            <a:endParaRPr lang="ru-RU" sz="1800" b="1" cap="none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ru-RU" sz="1800" b="1" cap="none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nemat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1714488"/>
            <a:ext cx="7373615" cy="4900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chemeClr val="bg1"/>
                </a:solidFill>
              </a:rPr>
              <a:t>Отбор проб</a:t>
            </a:r>
            <a:endParaRPr lang="ru-RU" sz="2800" b="1" cap="none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4574511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86314" y="428604"/>
            <a:ext cx="435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т каждой туши для исследования берут 2 пробы по 60 г каждая из ножек диафрагмы (на границе перехода мышечной ткани в сухожилие), а при их отсутствии — части межрёберных, шейных, жевательных, поясничных, икроножных мышц, сгибателей и разгибателей пясти, а также мышцы языка, пищевода и гортани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00570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У псовых и куньих дополнительно отбирают пробы из мышц спины; от туш морских млекопитающих — мышцы кончика языка и глаза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.</a:t>
            </a:r>
            <a:r>
              <a:rPr lang="ru-RU" sz="1600" b="1" dirty="0" smtClean="0">
                <a:solidFill>
                  <a:schemeClr val="bg1"/>
                </a:solidFill>
              </a:rPr>
              <a:t> Шпик при наличии мясной прирези или прослоек мышечной ткани в количестве 25 г, копчёности (3% упаковочных единиц) и субпродукты (3% упаковочных единиц).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9" name="Рисунок 8" descr="-мясо-e1458816789427.jpg"/>
          <p:cNvPicPr>
            <a:picLocks noChangeAspect="1"/>
          </p:cNvPicPr>
          <p:nvPr/>
        </p:nvPicPr>
        <p:blipFill>
          <a:blip r:embed="rId3"/>
          <a:srcRect t="28125" r="48750"/>
          <a:stretch>
            <a:fillRect/>
          </a:stretch>
        </p:blipFill>
        <p:spPr>
          <a:xfrm>
            <a:off x="4929190" y="2786058"/>
            <a:ext cx="4030350" cy="3768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Методика микроскопического исследования (компрессорная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трихинеллоскопия</a:t>
            </a:r>
            <a:r>
              <a:rPr lang="ru-RU" sz="2800" b="1" i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1571636" cy="198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296f0a6.jpg"/>
          <p:cNvPicPr>
            <a:picLocks noChangeAspect="1"/>
          </p:cNvPicPr>
          <p:nvPr/>
        </p:nvPicPr>
        <p:blipFill>
          <a:blip r:embed="rId3"/>
          <a:srcRect r="1249" b="9999"/>
          <a:stretch>
            <a:fillRect/>
          </a:stretch>
        </p:blipFill>
        <p:spPr>
          <a:xfrm>
            <a:off x="4857752" y="928670"/>
            <a:ext cx="4075935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00372"/>
            <a:ext cx="4000528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928934"/>
            <a:ext cx="450056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429132"/>
            <a:ext cx="3786214" cy="2214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портативный трихинеллоскоп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857760"/>
            <a:ext cx="1857356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" descr="стейк пр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4786322"/>
            <a:ext cx="1643074" cy="1886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стей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786322"/>
            <a:ext cx="141348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-мясо-e1458816789427.jpg"/>
          <p:cNvPicPr>
            <a:picLocks noChangeAspect="1"/>
          </p:cNvPicPr>
          <p:nvPr/>
        </p:nvPicPr>
        <p:blipFill>
          <a:blip r:embed="rId10"/>
          <a:srcRect l="53125" b="29687"/>
          <a:stretch>
            <a:fillRect/>
          </a:stretch>
        </p:blipFill>
        <p:spPr>
          <a:xfrm>
            <a:off x="1785918" y="928670"/>
            <a:ext cx="314327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их в мышц свиней">
            <a:hlinkClick r:id="rId2"/>
          </p:cNvPr>
          <p:cNvPicPr/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572000" y="500042"/>
            <a:ext cx="4300601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9LjwWG2vAI.jpg"/>
          <p:cNvPicPr>
            <a:picLocks noChangeAspect="1"/>
          </p:cNvPicPr>
          <p:nvPr/>
        </p:nvPicPr>
        <p:blipFill>
          <a:blip r:embed="rId4"/>
          <a:srcRect l="20853" t="36046" r="31716" b="29690"/>
          <a:stretch>
            <a:fillRect/>
          </a:stretch>
        </p:blipFill>
        <p:spPr>
          <a:xfrm>
            <a:off x="214282" y="500042"/>
            <a:ext cx="4084163" cy="398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trihinellez03"/>
          <p:cNvPicPr>
            <a:picLocks noGrp="1"/>
          </p:cNvPicPr>
          <p:nvPr>
            <p:ph sz="quarter" idx="1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000504"/>
            <a:ext cx="435771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643446"/>
            <a:ext cx="2857488" cy="197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rihinella-lichinki.jpg"/>
          <p:cNvPicPr>
            <a:picLocks noChangeAspect="1"/>
          </p:cNvPicPr>
          <p:nvPr/>
        </p:nvPicPr>
        <p:blipFill>
          <a:blip r:embed="rId7" cstate="print"/>
          <a:srcRect l="15386" t="5979" b="13162"/>
          <a:stretch>
            <a:fillRect/>
          </a:stretch>
        </p:blipFill>
        <p:spPr>
          <a:xfrm>
            <a:off x="6715140" y="3929066"/>
            <a:ext cx="2247756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Личинки трихинелл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000100" y="2928934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714480" y="1643050"/>
            <a:ext cx="1285884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1243</TotalTime>
  <Words>637</Words>
  <Application>Microsoft Macintosh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Тамарочка</dc:creator>
  <cp:lastModifiedBy>Тамарочка</cp:lastModifiedBy>
  <cp:revision>60</cp:revision>
  <dcterms:created xsi:type="dcterms:W3CDTF">2017-11-13T12:13:45Z</dcterms:created>
  <dcterms:modified xsi:type="dcterms:W3CDTF">2018-11-29T10:46:07Z</dcterms:modified>
</cp:coreProperties>
</file>