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91" r:id="rId4"/>
    <p:sldId id="282" r:id="rId5"/>
    <p:sldId id="289" r:id="rId6"/>
    <p:sldId id="281" r:id="rId7"/>
    <p:sldId id="280" r:id="rId8"/>
    <p:sldId id="292" r:id="rId9"/>
    <p:sldId id="290" r:id="rId10"/>
    <p:sldId id="265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34C7B0B6-5910-4147-9E22-CAF33F8A80A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D386696-AEED-42CB-94FB-1A9CDD3E9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16B6-342F-4770-85A0-C142F722930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5663-EF26-4D64-8C1B-AA658E5DC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42BB-9D0D-4DDC-8811-442A995ED1F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3215-19C9-4F5E-B228-04638E313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7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845840"/>
            <a:ext cx="7024687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713A-AF8F-46C7-8618-D289D37ABA4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5D02-422A-454D-A3AD-E8A13DD09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3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CB01-791B-4D5E-B8F6-12670A71EE7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B635-3209-4BFD-8DE4-BA4499A56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3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7BC4-CBDA-402B-B26C-A0F79A6DB10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6A11-4A39-4574-B8A5-EB666D062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4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86C2-553E-48CB-92DD-B95C8A568144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D612-D53F-4B01-8CC1-A9DE3EC9C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8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07BF-FEFC-4E47-A58C-80B8619293F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82C9-5FD1-4255-AAA3-172DBD2C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EAF9-9A7F-411F-B0BE-65DF758F427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B851-EC5A-4D10-9037-FFAF2686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207E-68E1-43F6-99E7-CC52BE0E61A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266D-112E-4010-B890-8AF5B6C1E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0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8AF4-E965-46C8-95D6-9A6FBF708D9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9ACD-E49A-4A3D-AD7B-701EA9160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3FDFE-07BF-497D-AFB1-E064D912CB2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CBA48-FC29-4355-9E88-06F3F26A3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4" r:id="rId8"/>
    <p:sldLayoutId id="2147483775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19050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600" dirty="0" smtClean="0"/>
              <a:t>Авторы:</a:t>
            </a:r>
            <a:br>
              <a:rPr lang="ru-RU" sz="1600" dirty="0" smtClean="0"/>
            </a:br>
            <a:r>
              <a:rPr lang="ru-RU" sz="1600" b="1" i="1" dirty="0" smtClean="0"/>
              <a:t>Осипов </a:t>
            </a:r>
            <a:r>
              <a:rPr lang="ru-RU" sz="1600" b="1" i="1" dirty="0"/>
              <a:t>Илья Вадимович</a:t>
            </a:r>
            <a:r>
              <a:rPr lang="ru-RU" sz="1600" i="1" dirty="0"/>
              <a:t>,</a:t>
            </a:r>
          </a:p>
          <a:p>
            <a:pPr algn="r" eaLnBrk="1" hangingPunct="1"/>
            <a:r>
              <a:rPr lang="ru-RU" sz="1600" b="1" i="1" dirty="0"/>
              <a:t>Кузьмич Евгений </a:t>
            </a:r>
            <a:r>
              <a:rPr lang="ru-RU" sz="1600" b="1" i="1" dirty="0" smtClean="0"/>
              <a:t>Александрович</a:t>
            </a:r>
            <a:r>
              <a:rPr lang="ru-RU" sz="1600" i="1" dirty="0" smtClean="0"/>
              <a:t>,</a:t>
            </a:r>
            <a:endParaRPr lang="ru-RU" sz="1600" i="1" dirty="0"/>
          </a:p>
          <a:p>
            <a:pPr algn="r" eaLnBrk="1" hangingPunct="1"/>
            <a:r>
              <a:rPr lang="ru-RU" sz="1600" i="1" dirty="0"/>
              <a:t>учащиеся 9 </a:t>
            </a:r>
            <a:r>
              <a:rPr lang="ru-RU" sz="1600" i="1" dirty="0" smtClean="0"/>
              <a:t>класса</a:t>
            </a:r>
            <a:endParaRPr lang="en-US" sz="1600" i="1" dirty="0" smtClean="0"/>
          </a:p>
          <a:p>
            <a:pPr algn="r" eaLnBrk="1" hangingPunct="1"/>
            <a:endParaRPr lang="en-US" sz="1600" i="1" dirty="0"/>
          </a:p>
          <a:p>
            <a:pPr algn="r" eaLnBrk="1" hangingPunct="1"/>
            <a:r>
              <a:rPr lang="ru-RU" sz="1600" i="1" dirty="0" smtClean="0"/>
              <a:t>Научные руководители: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b="1" i="1" dirty="0"/>
              <a:t>Кулаков Валерий </a:t>
            </a:r>
            <a:r>
              <a:rPr lang="ru-RU" sz="1600" b="1" i="1" dirty="0" smtClean="0"/>
              <a:t>Владимирович</a:t>
            </a:r>
            <a:r>
              <a:rPr lang="ru-RU" sz="1600" i="1" dirty="0" smtClean="0"/>
              <a:t>,</a:t>
            </a:r>
            <a:br>
              <a:rPr lang="ru-RU" sz="1600" i="1" dirty="0" smtClean="0"/>
            </a:br>
            <a:r>
              <a:rPr lang="ru-RU" sz="1600" i="1" dirty="0" smtClean="0"/>
              <a:t>учитель </a:t>
            </a:r>
            <a:r>
              <a:rPr lang="ru-RU" sz="1600" i="1" dirty="0"/>
              <a:t>информатики</a:t>
            </a:r>
          </a:p>
          <a:p>
            <a:pPr algn="r" eaLnBrk="1" hangingPunct="1"/>
            <a:r>
              <a:rPr lang="ru-RU" sz="1600" b="1" i="1" dirty="0"/>
              <a:t>Аксамит Галина Николаевна</a:t>
            </a:r>
            <a:r>
              <a:rPr lang="ru-RU" sz="1600" i="1" dirty="0"/>
              <a:t>,</a:t>
            </a:r>
          </a:p>
          <a:p>
            <a:pPr algn="r" eaLnBrk="1" hangingPunct="1"/>
            <a:r>
              <a:rPr lang="ru-RU" sz="1600" i="1" dirty="0"/>
              <a:t>учитель </a:t>
            </a:r>
            <a:r>
              <a:rPr lang="ru-RU" sz="1600" i="1" dirty="0" smtClean="0"/>
              <a:t>черчения</a:t>
            </a:r>
            <a:endParaRPr lang="ru-RU" sz="1600" i="1" dirty="0"/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1954213" y="6464300"/>
            <a:ext cx="5256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Волковыск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4495">
            <a:off x="153432" y="2617922"/>
            <a:ext cx="1899585" cy="3542083"/>
          </a:xfrm>
          <a:prstGeom prst="rect">
            <a:avLst/>
          </a:prstGeom>
        </p:spPr>
      </p:pic>
      <p:pic>
        <p:nvPicPr>
          <p:cNvPr id="15" name="Рисунок 14" descr="Безимени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3616765" cy="2808312"/>
          </a:xfrm>
          <a:prstGeom prst="rect">
            <a:avLst/>
          </a:prstGeom>
        </p:spPr>
      </p:pic>
      <p:pic>
        <p:nvPicPr>
          <p:cNvPr id="10" name="Picture 2" descr="C:\Users\Admin\Downloads\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30" y="548680"/>
            <a:ext cx="1815790" cy="18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4565" y="4421080"/>
            <a:ext cx="3309803" cy="126062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Приложение для платформы </a:t>
            </a:r>
            <a:r>
              <a:rPr lang="ru-RU" dirty="0" err="1" smtClean="0">
                <a:solidFill>
                  <a:schemeClr val="tx1"/>
                </a:solidFill>
              </a:rPr>
              <a:t>Android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82319" y="2708476"/>
            <a:ext cx="3734097" cy="17021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«Тренажер по черчению»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856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Перспективы развития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049755" y="1844824"/>
            <a:ext cx="7626701" cy="3508375"/>
          </a:xfrm>
        </p:spPr>
        <p:txBody>
          <a:bodyPr/>
          <a:lstStyle/>
          <a:p>
            <a:pPr eaLnBrk="1" hangingPunct="1">
              <a:spcBef>
                <a:spcPts val="3500"/>
              </a:spcBef>
            </a:pPr>
            <a:r>
              <a:rPr lang="ru-RU" sz="2500" dirty="0"/>
              <a:t>Дальнейшая работа по </a:t>
            </a:r>
            <a:r>
              <a:rPr lang="ru-RU" sz="2500" b="1" dirty="0"/>
              <a:t>оптимизации</a:t>
            </a:r>
            <a:r>
              <a:rPr lang="ru-RU" sz="2500" dirty="0"/>
              <a:t> алгоритма и интерфейса </a:t>
            </a:r>
            <a:r>
              <a:rPr lang="ru-RU" sz="2500" dirty="0" smtClean="0"/>
              <a:t>приложения;</a:t>
            </a:r>
          </a:p>
          <a:p>
            <a:pPr eaLnBrk="1" hangingPunct="1">
              <a:spcBef>
                <a:spcPts val="3500"/>
              </a:spcBef>
            </a:pPr>
            <a:r>
              <a:rPr lang="ru-RU" sz="2500" dirty="0" smtClean="0"/>
              <a:t>Реализация сохранения результатов и набранных баллов;</a:t>
            </a:r>
            <a:endParaRPr lang="ru-RU" sz="2500" dirty="0"/>
          </a:p>
          <a:p>
            <a:pPr eaLnBrk="1" hangingPunct="1">
              <a:spcBef>
                <a:spcPts val="3500"/>
              </a:spcBef>
            </a:pPr>
            <a:r>
              <a:rPr lang="ru-RU" sz="2500" dirty="0" smtClean="0"/>
              <a:t>Загрузка приложения на </a:t>
            </a:r>
            <a:r>
              <a:rPr lang="en-US" sz="2500" b="1" dirty="0" err="1" smtClean="0"/>
              <a:t>PlayMarket</a:t>
            </a:r>
            <a:r>
              <a:rPr lang="ru-RU" sz="2500" dirty="0"/>
              <a:t>.</a:t>
            </a:r>
            <a:endParaRPr lang="ru-RU" sz="2500" dirty="0" smtClean="0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567" y="116632"/>
            <a:ext cx="81359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drive.google.com%2Fopen%3Fid%3D1njPb2DeD7NEzt-hzwGoP5MYX247ebH3C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434699" cy="34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68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Предпосылки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042988" y="1556792"/>
            <a:ext cx="6777037" cy="3508375"/>
          </a:xfrm>
        </p:spPr>
        <p:txBody>
          <a:bodyPr/>
          <a:lstStyle/>
          <a:p>
            <a:pPr marL="69850" indent="0" algn="just" eaLnBrk="1" hangingPunct="1">
              <a:buNone/>
            </a:pPr>
            <a:r>
              <a:rPr lang="ru-RU" sz="2800" b="1" dirty="0" smtClean="0"/>
              <a:t>Черчение является не самым популярным среди школьников</a:t>
            </a:r>
            <a:r>
              <a:rPr lang="ru-RU" sz="2800" dirty="0" smtClean="0"/>
              <a:t>, но одним из самых сложных предметов в курсе средней школы.</a:t>
            </a: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" y="4149080"/>
            <a:ext cx="431490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Admin\Downloads\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4"/>
          <a:stretch>
            <a:fillRect/>
          </a:stretch>
        </p:blipFill>
        <p:spPr bwMode="auto">
          <a:xfrm>
            <a:off x="4814654" y="4271413"/>
            <a:ext cx="3789794" cy="163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21339" y="3717032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Что помогло бы повысить уровень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усвоения предмета «черчение»?</a:t>
            </a:r>
            <a:endParaRPr lang="ru-RU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70571" y="1360785"/>
            <a:ext cx="7777484" cy="3508375"/>
          </a:xfrm>
        </p:spPr>
        <p:txBody>
          <a:bodyPr/>
          <a:lstStyle/>
          <a:p>
            <a:pPr>
              <a:spcBef>
                <a:spcPts val="2500"/>
              </a:spcBef>
              <a:buNone/>
            </a:pPr>
            <a:r>
              <a:rPr lang="ru-RU" dirty="0" smtClean="0"/>
              <a:t>   Мы создали продукт, который </a:t>
            </a:r>
            <a:r>
              <a:rPr lang="ru-RU" b="1" i="1" u="sng" dirty="0" smtClean="0"/>
              <a:t>облегчает изучение черчения</a:t>
            </a:r>
            <a:r>
              <a:rPr lang="ru-RU" dirty="0" smtClean="0"/>
              <a:t> и удовлетворяет запросам современного пользователя:</a:t>
            </a:r>
          </a:p>
          <a:p>
            <a:pPr>
              <a:spcBef>
                <a:spcPts val="2500"/>
              </a:spcBef>
            </a:pPr>
            <a:r>
              <a:rPr lang="ru-RU" dirty="0" smtClean="0"/>
              <a:t>содержит </a:t>
            </a:r>
            <a:r>
              <a:rPr lang="ru-RU" b="1" i="1" u="sng" dirty="0" smtClean="0"/>
              <a:t>увлекательные задания</a:t>
            </a:r>
            <a:r>
              <a:rPr lang="ru-RU" dirty="0" smtClean="0"/>
              <a:t>, развивающие пространственное мышление;</a:t>
            </a:r>
          </a:p>
          <a:p>
            <a:pPr>
              <a:spcBef>
                <a:spcPts val="2500"/>
              </a:spcBef>
            </a:pPr>
            <a:r>
              <a:rPr lang="ru-RU" dirty="0" smtClean="0"/>
              <a:t>реализован для платформы </a:t>
            </a:r>
            <a:r>
              <a:rPr lang="ru-RU" b="1" i="1" u="sng" dirty="0" err="1" smtClean="0"/>
              <a:t>Android</a:t>
            </a:r>
            <a:r>
              <a:rPr lang="ru-RU" dirty="0" smtClean="0"/>
              <a:t>, что повышает бы его мобильность.</a:t>
            </a: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600" y="116632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dirty="0"/>
              <a:t>Предпосылки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5661248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r">
              <a:spcBef>
                <a:spcPts val="250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ЭСО  и тренажеры по черчению </a:t>
            </a:r>
            <a:r>
              <a:rPr lang="ru-RU" sz="2400" b="1" dirty="0">
                <a:solidFill>
                  <a:srgbClr val="FF0000"/>
                </a:solidFill>
              </a:rPr>
              <a:t>существуют только для ПК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3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68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Цель и задачи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83568" y="1432793"/>
            <a:ext cx="7992888" cy="3508375"/>
          </a:xfrm>
        </p:spPr>
        <p:txBody>
          <a:bodyPr/>
          <a:lstStyle/>
          <a:p>
            <a:pPr indent="0">
              <a:spcBef>
                <a:spcPts val="2500"/>
              </a:spcBef>
              <a:buNone/>
            </a:pPr>
            <a:r>
              <a:rPr lang="ru-RU" dirty="0" smtClean="0"/>
              <a:t>Создание </a:t>
            </a:r>
            <a:r>
              <a:rPr lang="ru-RU" dirty="0"/>
              <a:t>приложения, позволяющего популяризовать черчение, приобщить школьников к графической культуре, развить их пространственное представление и </a:t>
            </a:r>
            <a:r>
              <a:rPr lang="ru-RU" dirty="0" smtClean="0"/>
              <a:t>мышление</a:t>
            </a:r>
          </a:p>
          <a:p>
            <a:pPr marL="685800" indent="-342900">
              <a:spcBef>
                <a:spcPts val="2500"/>
              </a:spcBef>
            </a:pPr>
            <a:r>
              <a:rPr lang="ru-RU" dirty="0" smtClean="0"/>
              <a:t>Проанализировать способы повышения уровня знаний по черчению;</a:t>
            </a:r>
          </a:p>
          <a:p>
            <a:pPr marL="685800" indent="-342900">
              <a:spcBef>
                <a:spcPts val="2500"/>
              </a:spcBef>
            </a:pPr>
            <a:r>
              <a:rPr lang="ru-RU" dirty="0" smtClean="0"/>
              <a:t>Проанализировать наличие тренажеров по черчению;</a:t>
            </a:r>
          </a:p>
          <a:p>
            <a:pPr marL="685800" indent="-342900">
              <a:spcBef>
                <a:spcPts val="2500"/>
              </a:spcBef>
            </a:pPr>
            <a:r>
              <a:rPr lang="ru-RU" dirty="0" smtClean="0"/>
              <a:t>Спроектировать  и реализовать тренажер по черчению, лишенный обнаруженных недостатков.</a:t>
            </a:r>
            <a:endParaRPr lang="ru-RU" dirty="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/>
              <a:t>«Тренажер по черчению»</a:t>
            </a:r>
            <a:endParaRPr lang="ru-RU" sz="1600" dirty="0"/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35452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Разработка приложения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70571" y="1844824"/>
            <a:ext cx="7777484" cy="3508375"/>
          </a:xfrm>
        </p:spPr>
        <p:txBody>
          <a:bodyPr/>
          <a:lstStyle/>
          <a:p>
            <a:pPr>
              <a:spcBef>
                <a:spcPts val="2500"/>
              </a:spcBef>
            </a:pPr>
            <a:r>
              <a:rPr lang="ru-RU" dirty="0"/>
              <a:t>Интерфейс приложения построен исходя из </a:t>
            </a:r>
            <a:r>
              <a:rPr lang="ru-RU" dirty="0" smtClean="0"/>
              <a:t>его </a:t>
            </a:r>
            <a:r>
              <a:rPr lang="ru-RU" dirty="0"/>
              <a:t>предназначения – решать задачи занимательного характера по проекционному </a:t>
            </a:r>
            <a:r>
              <a:rPr lang="ru-RU" dirty="0" smtClean="0"/>
              <a:t>черчению;</a:t>
            </a:r>
          </a:p>
          <a:p>
            <a:pPr>
              <a:spcBef>
                <a:spcPts val="2500"/>
              </a:spcBef>
            </a:pPr>
            <a:r>
              <a:rPr lang="ru-RU" dirty="0" smtClean="0"/>
              <a:t>Чертежи и модели в приложении – </a:t>
            </a:r>
            <a:r>
              <a:rPr lang="ru-RU" b="1" i="1" u="sng" dirty="0" smtClean="0"/>
              <a:t>авторские</a:t>
            </a:r>
            <a:r>
              <a:rPr lang="ru-RU" dirty="0" smtClean="0"/>
              <a:t>;</a:t>
            </a:r>
          </a:p>
          <a:p>
            <a:pPr>
              <a:spcBef>
                <a:spcPts val="2500"/>
              </a:spcBef>
            </a:pPr>
            <a:r>
              <a:rPr lang="ru-RU" dirty="0" smtClean="0"/>
              <a:t>Тренажер содержит  </a:t>
            </a:r>
            <a:r>
              <a:rPr lang="ru-RU" b="1" i="1" u="sng" dirty="0" smtClean="0"/>
              <a:t>авторские задания </a:t>
            </a:r>
            <a:r>
              <a:rPr lang="ru-RU" dirty="0" smtClean="0"/>
              <a:t>различных уровней сложности.</a:t>
            </a:r>
            <a:endParaRPr lang="ru-RU" dirty="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10587" cy="1143000"/>
          </a:xfrm>
        </p:spPr>
        <p:txBody>
          <a:bodyPr/>
          <a:lstStyle/>
          <a:p>
            <a:r>
              <a:rPr lang="ru-RU" dirty="0" smtClean="0"/>
              <a:t>Демонстрация</a:t>
            </a:r>
          </a:p>
        </p:txBody>
      </p:sp>
      <p:pic>
        <p:nvPicPr>
          <p:cNvPr id="2050" name="Picture 2" descr="http://qrcoder.ru/code/?https%3A%2F%2Fdrive.google.com%2Fopen%3Fid%3D1njPb2DeD7NEzt-hzwGoP5MYX247ebH3C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улаков\Конкурсы\drawing 3.0\Screenshot_20180423-1055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40" y="980728"/>
            <a:ext cx="2899344" cy="51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улаков\Конкурсы\drawing 3.0\Screenshot_20180423-1055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40" y="980728"/>
            <a:ext cx="2899344" cy="51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8123" cy="1143000"/>
          </a:xfrm>
        </p:spPr>
        <p:txBody>
          <a:bodyPr/>
          <a:lstStyle/>
          <a:p>
            <a:r>
              <a:rPr lang="ru-RU" dirty="0"/>
              <a:t>Практическое </a:t>
            </a:r>
            <a:r>
              <a:rPr lang="ru-RU" dirty="0" smtClean="0"/>
              <a:t>применение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500" cy="3508375"/>
          </a:xfrm>
        </p:spPr>
        <p:txBody>
          <a:bodyPr/>
          <a:lstStyle/>
          <a:p>
            <a:pPr lvl="0">
              <a:spcBef>
                <a:spcPts val="2500"/>
              </a:spcBef>
            </a:pPr>
            <a:r>
              <a:rPr lang="ru-RU" b="1" i="1" u="sng" dirty="0" smtClean="0"/>
              <a:t>Популяризация </a:t>
            </a:r>
            <a:r>
              <a:rPr lang="ru-RU" b="1" i="1" u="sng" dirty="0"/>
              <a:t>черчения </a:t>
            </a:r>
            <a:r>
              <a:rPr lang="ru-RU" dirty="0"/>
              <a:t>(так как процесс выполнения предложенных заданий интересен и увлекателен);</a:t>
            </a:r>
          </a:p>
          <a:p>
            <a:pPr lvl="0">
              <a:spcBef>
                <a:spcPts val="2500"/>
              </a:spcBef>
            </a:pPr>
            <a:r>
              <a:rPr lang="ru-RU" dirty="0"/>
              <a:t>Развитие </a:t>
            </a:r>
            <a:r>
              <a:rPr lang="ru-RU" b="1" i="1" u="sng" dirty="0"/>
              <a:t>пространственного, логического и абстрактного </a:t>
            </a:r>
            <a:r>
              <a:rPr lang="ru-RU" dirty="0"/>
              <a:t>мышления учащихся;</a:t>
            </a:r>
          </a:p>
          <a:p>
            <a:pPr lvl="0">
              <a:spcBef>
                <a:spcPts val="2500"/>
              </a:spcBef>
            </a:pPr>
            <a:r>
              <a:rPr lang="ru-RU" dirty="0"/>
              <a:t>Повышение рейтинга знаний учащихся в области черчения (как следствие выполнения заданий);</a:t>
            </a:r>
          </a:p>
          <a:p>
            <a:pPr lvl="0">
              <a:spcBef>
                <a:spcPts val="2500"/>
              </a:spcBef>
            </a:pPr>
            <a:r>
              <a:rPr lang="ru-RU" dirty="0"/>
              <a:t>Подготовка к </a:t>
            </a:r>
            <a:r>
              <a:rPr lang="ru-RU" b="1" i="1" u="sng" dirty="0"/>
              <a:t>олимпиадам</a:t>
            </a:r>
            <a:r>
              <a:rPr lang="ru-RU" dirty="0"/>
              <a:t> (так как </a:t>
            </a:r>
            <a:r>
              <a:rPr lang="ru-RU" dirty="0" smtClean="0"/>
              <a:t>тренажер содержит </a:t>
            </a:r>
            <a:r>
              <a:rPr lang="ru-RU" dirty="0"/>
              <a:t>как простые, так и сложные </a:t>
            </a:r>
            <a:r>
              <a:rPr lang="ru-RU" dirty="0" smtClean="0"/>
              <a:t>задания).</a:t>
            </a:r>
            <a:endParaRPr lang="ru-RU" dirty="0"/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Screenshot_20180421-193401.png"/>
          <p:cNvPicPr>
            <a:picLocks noChangeAspect="1"/>
          </p:cNvPicPr>
          <p:nvPr/>
        </p:nvPicPr>
        <p:blipFill>
          <a:blip r:embed="rId3" cstate="print"/>
          <a:srcRect l="5600" t="28350" r="19734" b="29651"/>
          <a:stretch>
            <a:fillRect/>
          </a:stretch>
        </p:blipFill>
        <p:spPr>
          <a:xfrm>
            <a:off x="179512" y="3356992"/>
            <a:ext cx="2870252" cy="287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creenshot_20180421-193448.png"/>
          <p:cNvPicPr>
            <a:picLocks noChangeAspect="1"/>
          </p:cNvPicPr>
          <p:nvPr/>
        </p:nvPicPr>
        <p:blipFill>
          <a:blip r:embed="rId4" cstate="print"/>
          <a:srcRect l="10801" t="34250" r="12667" b="48950"/>
          <a:stretch>
            <a:fillRect/>
          </a:stretch>
        </p:blipFill>
        <p:spPr>
          <a:xfrm>
            <a:off x="602109" y="1720384"/>
            <a:ext cx="29523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creenshot_20180421-193448.png"/>
          <p:cNvPicPr>
            <a:picLocks noChangeAspect="1"/>
          </p:cNvPicPr>
          <p:nvPr/>
        </p:nvPicPr>
        <p:blipFill>
          <a:blip r:embed="rId5" cstate="print"/>
          <a:srcRect l="16400" t="50000" r="14534" b="39975"/>
          <a:stretch>
            <a:fillRect/>
          </a:stretch>
        </p:blipFill>
        <p:spPr>
          <a:xfrm>
            <a:off x="2159282" y="5661248"/>
            <a:ext cx="279031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creenshot_20180421-193448.png"/>
          <p:cNvPicPr>
            <a:picLocks noChangeAspect="1"/>
          </p:cNvPicPr>
          <p:nvPr/>
        </p:nvPicPr>
        <p:blipFill>
          <a:blip r:embed="rId6" cstate="print"/>
          <a:srcRect l="16400" t="63785" r="14534" b="28696"/>
          <a:stretch>
            <a:fillRect/>
          </a:stretch>
        </p:blipFill>
        <p:spPr>
          <a:xfrm>
            <a:off x="2017123" y="2924944"/>
            <a:ext cx="2796837" cy="54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Кулаков\Конкурсы\KOI-2018 REPUBLIC\Отзыв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4478"/>
            <a:ext cx="3672408" cy="5280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8123" cy="1143000"/>
          </a:xfrm>
        </p:spPr>
        <p:txBody>
          <a:bodyPr/>
          <a:lstStyle/>
          <a:p>
            <a:r>
              <a:rPr lang="ru-RU" dirty="0"/>
              <a:t>Практическое </a:t>
            </a:r>
            <a:r>
              <a:rPr lang="ru-RU" dirty="0" smtClean="0"/>
              <a:t>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val="16584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8123" cy="1143000"/>
          </a:xfrm>
        </p:spPr>
        <p:txBody>
          <a:bodyPr/>
          <a:lstStyle/>
          <a:p>
            <a:r>
              <a:rPr lang="ru-RU" dirty="0" smtClean="0"/>
              <a:t>Достоинства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39750" y="1504801"/>
            <a:ext cx="8064500" cy="3508375"/>
          </a:xfrm>
        </p:spPr>
        <p:txBody>
          <a:bodyPr/>
          <a:lstStyle/>
          <a:p>
            <a:pPr lvl="0">
              <a:spcBef>
                <a:spcPts val="2500"/>
              </a:spcBef>
            </a:pPr>
            <a:r>
              <a:rPr lang="ru-RU" b="1" dirty="0"/>
              <a:t>Удобство</a:t>
            </a:r>
            <a:r>
              <a:rPr lang="ru-RU" dirty="0"/>
              <a:t> работы – отсутствие необходимости находится за ПК;</a:t>
            </a:r>
          </a:p>
          <a:p>
            <a:pPr lvl="0">
              <a:spcBef>
                <a:spcPts val="2500"/>
              </a:spcBef>
            </a:pPr>
            <a:r>
              <a:rPr lang="ru-RU" dirty="0"/>
              <a:t>Мобильный гаджет </a:t>
            </a:r>
            <a:r>
              <a:rPr lang="ru-RU" b="1" dirty="0"/>
              <a:t>есть у абсолютного большинства</a:t>
            </a:r>
            <a:r>
              <a:rPr lang="ru-RU" dirty="0"/>
              <a:t> учащихся;</a:t>
            </a:r>
          </a:p>
          <a:p>
            <a:pPr lvl="0">
              <a:spcBef>
                <a:spcPts val="2500"/>
              </a:spcBef>
            </a:pPr>
            <a:r>
              <a:rPr lang="ru-RU" dirty="0"/>
              <a:t>Можно работать на занятиях под руководством учителя, дома, в свободное время;</a:t>
            </a:r>
          </a:p>
          <a:p>
            <a:pPr>
              <a:spcBef>
                <a:spcPts val="2500"/>
              </a:spcBef>
            </a:pPr>
            <a:r>
              <a:rPr lang="ru-RU" dirty="0"/>
              <a:t>Процесс обучения и выполнения заданий несколько </a:t>
            </a:r>
            <a:r>
              <a:rPr lang="ru-RU" b="1" dirty="0"/>
              <a:t>походит на </a:t>
            </a:r>
            <a:r>
              <a:rPr lang="ru-RU" b="1" dirty="0" smtClean="0"/>
              <a:t>игру: </a:t>
            </a:r>
            <a:r>
              <a:rPr lang="ru-RU" dirty="0"/>
              <a:t>пользователю начисляются баллы (очки) за правильно выполненное задание</a:t>
            </a:r>
            <a:r>
              <a:rPr lang="ru-RU" dirty="0" smtClean="0"/>
              <a:t>;</a:t>
            </a: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4659313" y="-23813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b="1"/>
              <a:t>«Тренажер по черчению»</a:t>
            </a:r>
            <a:endParaRPr lang="ru-RU" sz="1600"/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676775" y="249238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ANDROID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ownloads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4" y="-30875"/>
            <a:ext cx="651563" cy="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1018</TotalTime>
  <Words>361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«Тренажер по черчению»</vt:lpstr>
      <vt:lpstr>Предпосылки</vt:lpstr>
      <vt:lpstr>Презентация PowerPoint</vt:lpstr>
      <vt:lpstr>Цель и задачи</vt:lpstr>
      <vt:lpstr>Разработка приложения</vt:lpstr>
      <vt:lpstr>Демонстрация</vt:lpstr>
      <vt:lpstr>Практическое применение</vt:lpstr>
      <vt:lpstr>Практическое применение</vt:lpstr>
      <vt:lpstr>Достоинства</vt:lpstr>
      <vt:lpstr>Перспективы развития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Белоруский орнамент</dc:title>
  <dc:creator>Admin</dc:creator>
  <cp:lastModifiedBy>Admin</cp:lastModifiedBy>
  <cp:revision>105</cp:revision>
  <dcterms:created xsi:type="dcterms:W3CDTF">2017-10-17T13:36:46Z</dcterms:created>
  <dcterms:modified xsi:type="dcterms:W3CDTF">2018-10-26T07:51:50Z</dcterms:modified>
</cp:coreProperties>
</file>