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2" r:id="rId29"/>
    <p:sldId id="281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Разнообразие речи</c:v>
                </c:pt>
                <c:pt idx="1">
                  <c:v>Точная передача эмоций и информации </c:v>
                </c:pt>
                <c:pt idx="2">
                  <c:v>Не выделяться</c:v>
                </c:pt>
                <c:pt idx="3">
                  <c:v>Сленг не употребляют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0.4900000000000001</c:v>
                </c:pt>
                <c:pt idx="1">
                  <c:v>0.2</c:v>
                </c:pt>
                <c:pt idx="2">
                  <c:v>0.18000000000000005</c:v>
                </c:pt>
                <c:pt idx="3">
                  <c:v>0.13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Можно</c:v>
                </c:pt>
                <c:pt idx="1">
                  <c:v>Нельзя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0.75000000000000022</c:v>
                </c:pt>
                <c:pt idx="1">
                  <c:v>0.25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1676399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Harlow Solid Italic" pitchFamily="82" charset="0"/>
              </a:rPr>
              <a:t>Языковой портрет ученика нашей школы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31" y="3520440"/>
            <a:ext cx="6400800" cy="199208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Выполнила работу: Афонина Юлия,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учащаяся 8 «А» класса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                                      Учитель-консультант: Дмитриева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Светлана Васильевна, учитель русского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языка и литературы</a:t>
            </a:r>
            <a:endParaRPr lang="en-US" sz="1600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53369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053738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Школьный сле</a:t>
            </a:r>
            <a:r>
              <a:rPr lang="ru-RU" i="1" dirty="0" smtClean="0"/>
              <a:t>нг</a:t>
            </a:r>
            <a:r>
              <a:rPr lang="ru-RU" dirty="0" smtClean="0"/>
              <a:t> - разновидность речи, не совпадающая с нормой литературного языка, используемая узким кругом людей, объединённых общностью интересов, занятий, положением в обществе. </a:t>
            </a:r>
            <a:endParaRPr lang="ru-RU" dirty="0"/>
          </a:p>
        </p:txBody>
      </p:sp>
      <p:pic>
        <p:nvPicPr>
          <p:cNvPr id="4" name="Рисунок 3" descr="64684758_mastermindhe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346" y="3075430"/>
            <a:ext cx="3183576" cy="2149711"/>
          </a:xfrm>
          <a:prstGeom prst="rect">
            <a:avLst/>
          </a:prstGeom>
        </p:spPr>
      </p:pic>
      <p:pic>
        <p:nvPicPr>
          <p:cNvPr id="5" name="Рисунок 4" descr="4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3989" y="2899954"/>
            <a:ext cx="3954162" cy="263347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1296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Школьный сленг в XIX и XX веках</a:t>
            </a:r>
            <a:endParaRPr lang="ru-RU" dirty="0"/>
          </a:p>
        </p:txBody>
      </p:sp>
      <p:pic>
        <p:nvPicPr>
          <p:cNvPr id="4" name="Содержимое 3" descr="cD7FADTREjesgnwpMgnTmZ2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38722">
            <a:off x="838097" y="2887479"/>
            <a:ext cx="3672795" cy="2409354"/>
          </a:xfrm>
        </p:spPr>
      </p:pic>
      <p:pic>
        <p:nvPicPr>
          <p:cNvPr id="5" name="Рисунок 4" descr="Hampel-74111003.jpg"/>
          <p:cNvPicPr>
            <a:picLocks noChangeAspect="1"/>
          </p:cNvPicPr>
          <p:nvPr/>
        </p:nvPicPr>
        <p:blipFill>
          <a:blip r:embed="rId3" cstate="print"/>
          <a:srcRect l="3407" t="652" r="3231"/>
          <a:stretch>
            <a:fillRect/>
          </a:stretch>
        </p:blipFill>
        <p:spPr>
          <a:xfrm rot="782019">
            <a:off x="5160136" y="2690542"/>
            <a:ext cx="3340906" cy="2666315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2862943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Примеры из классической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772" y="2438400"/>
            <a:ext cx="3618412" cy="33353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Константин Паустовский учился в знаменитой Первой Киевской гимназии. Первая фраза, которую он услышал в школе, была: </a:t>
            </a:r>
            <a:br>
              <a:rPr lang="ru-RU" dirty="0" smtClean="0"/>
            </a:br>
            <a:r>
              <a:rPr lang="ru-RU" dirty="0" smtClean="0"/>
              <a:t>«Привели еще одного несчастного </a:t>
            </a:r>
            <a:r>
              <a:rPr lang="ru-RU" dirty="0" err="1" smtClean="0"/>
              <a:t>кишонка</a:t>
            </a:r>
            <a:r>
              <a:rPr lang="ru-RU" dirty="0" smtClean="0"/>
              <a:t>». </a:t>
            </a:r>
            <a:endParaRPr lang="ru-RU" dirty="0"/>
          </a:p>
        </p:txBody>
      </p:sp>
      <p:pic>
        <p:nvPicPr>
          <p:cNvPr id="4" name="Рисунок 3" descr="slide-19.jpg"/>
          <p:cNvPicPr>
            <a:picLocks noChangeAspect="1"/>
          </p:cNvPicPr>
          <p:nvPr/>
        </p:nvPicPr>
        <p:blipFill>
          <a:blip r:embed="rId2" cstate="print"/>
          <a:srcRect l="35770" t="22481" r="33887" b="17452"/>
          <a:stretch>
            <a:fillRect/>
          </a:stretch>
        </p:blipFill>
        <p:spPr>
          <a:xfrm>
            <a:off x="5264330" y="2534194"/>
            <a:ext cx="2586446" cy="3835075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28" y="1959430"/>
            <a:ext cx="7302137" cy="4558936"/>
          </a:xfrm>
        </p:spPr>
        <p:txBody>
          <a:bodyPr>
            <a:normAutofit/>
          </a:bodyPr>
          <a:lstStyle/>
          <a:p>
            <a:r>
              <a:rPr lang="ru-RU" dirty="0" smtClean="0"/>
              <a:t> Во-первых, революция и война привели к общему падению нравов, что не могло не сказаться на языке общества в целом. </a:t>
            </a:r>
          </a:p>
          <a:p>
            <a:r>
              <a:rPr lang="ru-RU" dirty="0" smtClean="0"/>
              <a:t>Во-вторых, в школу пришли новые ученики – дети рабочих и крестьян, беспризорники, подростки, прошедшие через все трудности того времени. По-видимому, именно в это время школьный сленг значительно пополнился воровской лексикой. </a:t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3" y="137377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Развитие сленга в 20-м 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9165" y="2255520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Школьный сленг учащихся заметно обогатился и обновился в конце 50-х годов, когда появились так называемые стиляги. Вместе со своей особой модой стиляги принесли и свой язык. </a:t>
            </a:r>
            <a:endParaRPr lang="ru-RU" dirty="0"/>
          </a:p>
        </p:txBody>
      </p:sp>
      <p:pic>
        <p:nvPicPr>
          <p:cNvPr id="5" name="Рисунок 4" descr="d7a78764df0a043e525cebd0cfca7291--retro-fashion-styles-s-fash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721" y="3658357"/>
            <a:ext cx="3230880" cy="259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158240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70-ые и 80-ые г8оды стали временем массового изучения иностранных языков. В эти же годы к нам пришло молодежное движение хиппи. В русский язык проникло много иностранных (особенно английских) слов.</a:t>
            </a:r>
            <a:endParaRPr lang="ru-RU" dirty="0"/>
          </a:p>
        </p:txBody>
      </p:sp>
      <p:pic>
        <p:nvPicPr>
          <p:cNvPr id="4" name="Рисунок 3" descr="6b8ccd867e376b75a038e7afae570d5d55ZemulvNz6jZ5Js.jpg"/>
          <p:cNvPicPr>
            <a:picLocks noChangeAspect="1"/>
          </p:cNvPicPr>
          <p:nvPr/>
        </p:nvPicPr>
        <p:blipFill>
          <a:blip r:embed="rId2" cstate="print"/>
          <a:srcRect r="2171" b="7290"/>
          <a:stretch>
            <a:fillRect/>
          </a:stretch>
        </p:blipFill>
        <p:spPr>
          <a:xfrm>
            <a:off x="552994" y="3203403"/>
            <a:ext cx="3796937" cy="2361373"/>
          </a:xfrm>
          <a:prstGeom prst="rect">
            <a:avLst/>
          </a:prstGeom>
        </p:spPr>
      </p:pic>
      <p:pic>
        <p:nvPicPr>
          <p:cNvPr id="5" name="Рисунок 4" descr="42_1338977967_1338349801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090" y="3108960"/>
            <a:ext cx="3621823" cy="254562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1974669"/>
            <a:ext cx="6400800" cy="6858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Способы образования сленгов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966" y="2242458"/>
            <a:ext cx="6884126" cy="36358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первое место по продуктивности, как подчеркивает Э. М. Береговская, выходят иноязычные заимствования .</a:t>
            </a:r>
          </a:p>
          <a:p>
            <a:r>
              <a:rPr lang="ru-RU" dirty="0" smtClean="0"/>
              <a:t>Пополнение лексики школьников, студентов происходит в основном за счет имен существительных, затем идут глаголы, реже встречаются имена прилагательные.</a:t>
            </a:r>
          </a:p>
          <a:p>
            <a:r>
              <a:rPr lang="ru-RU" dirty="0" smtClean="0"/>
              <a:t>"Слова-правонарушители" могут образовываться всеми основными морфологическими способами: приставочным (отмыть), суффиксальным (</a:t>
            </a:r>
            <a:r>
              <a:rPr lang="ru-RU" dirty="0" err="1" smtClean="0"/>
              <a:t>тусовщик</a:t>
            </a:r>
            <a:r>
              <a:rPr lang="ru-RU" dirty="0" smtClean="0"/>
              <a:t>), приставочно-суффиксальным (прошвырнуться), </a:t>
            </a:r>
            <a:r>
              <a:rPr lang="ru-RU" dirty="0" err="1" smtClean="0"/>
              <a:t>бессуффиксным</a:t>
            </a:r>
            <a:r>
              <a:rPr lang="ru-RU" dirty="0" smtClean="0"/>
              <a:t> (</a:t>
            </a:r>
            <a:r>
              <a:rPr lang="ru-RU" dirty="0" err="1" smtClean="0"/>
              <a:t>прикид</a:t>
            </a:r>
            <a:r>
              <a:rPr lang="ru-RU" dirty="0" smtClean="0"/>
              <a:t>), сложением (</a:t>
            </a:r>
            <a:r>
              <a:rPr lang="ru-RU" dirty="0" err="1" smtClean="0"/>
              <a:t>чмо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399"/>
            <a:ext cx="6400800" cy="16176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Факторы, влияющие на формирование ученического сленга.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 Развитие сотовой телефонной связи, компьютерных технологий.</a:t>
            </a:r>
            <a:endParaRPr lang="ru-RU" dirty="0"/>
          </a:p>
        </p:txBody>
      </p:sp>
      <p:pic>
        <p:nvPicPr>
          <p:cNvPr id="4" name="Рисунок 3" descr="1190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50" y="3494314"/>
            <a:ext cx="3333750" cy="2152650"/>
          </a:xfrm>
          <a:prstGeom prst="rect">
            <a:avLst/>
          </a:prstGeom>
        </p:spPr>
      </p:pic>
      <p:pic>
        <p:nvPicPr>
          <p:cNvPr id="5" name="Рисунок 4" descr="2016_12_07_16_09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057" y="3508030"/>
            <a:ext cx="4023360" cy="211226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7" y="1145178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  Современная музыкальная культура.</a:t>
            </a:r>
            <a:endParaRPr lang="ru-RU" dirty="0"/>
          </a:p>
        </p:txBody>
      </p:sp>
      <p:pic>
        <p:nvPicPr>
          <p:cNvPr id="4" name="Рисунок 3" descr="img25.jpg"/>
          <p:cNvPicPr>
            <a:picLocks noChangeAspect="1"/>
          </p:cNvPicPr>
          <p:nvPr/>
        </p:nvPicPr>
        <p:blipFill>
          <a:blip r:embed="rId2" cstate="print"/>
          <a:srcRect l="54285" t="17714" r="2429" b="44953"/>
          <a:stretch>
            <a:fillRect/>
          </a:stretch>
        </p:blipFill>
        <p:spPr>
          <a:xfrm>
            <a:off x="749251" y="2325189"/>
            <a:ext cx="4240761" cy="2743199"/>
          </a:xfrm>
          <a:prstGeom prst="rect">
            <a:avLst/>
          </a:prstGeom>
        </p:spPr>
      </p:pic>
      <p:pic>
        <p:nvPicPr>
          <p:cNvPr id="5" name="Рисунок 4" descr="img25.jpg"/>
          <p:cNvPicPr>
            <a:picLocks noChangeAspect="1"/>
          </p:cNvPicPr>
          <p:nvPr/>
        </p:nvPicPr>
        <p:blipFill>
          <a:blip r:embed="rId2" cstate="print"/>
          <a:srcRect l="54571" t="55810" r="2000" b="2476"/>
          <a:stretch>
            <a:fillRect/>
          </a:stretch>
        </p:blipFill>
        <p:spPr>
          <a:xfrm>
            <a:off x="5172891" y="3344091"/>
            <a:ext cx="3971109" cy="286076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3852" y="1027611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 Хобби и увлечения молодых людей.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kak-vybrat-ho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663" y="2265566"/>
            <a:ext cx="5555343" cy="3468121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kQMe1SW0AQdM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027" y="2673532"/>
            <a:ext cx="507295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" y="235133"/>
            <a:ext cx="3796937" cy="284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us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8788" y="0"/>
            <a:ext cx="3128010" cy="312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7" y="187016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чего современный ученик употребляет сленг?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1.Сленг делает речь более краткой, эмоционально выразительной. </a:t>
            </a:r>
          </a:p>
          <a:p>
            <a:pPr>
              <a:buNone/>
            </a:pPr>
            <a:r>
              <a:rPr lang="ru-RU" dirty="0" smtClean="0"/>
              <a:t>2. Сленг служит опознавательным знаком того, что этот человек принадлежит к данной социальной среде.</a:t>
            </a:r>
          </a:p>
          <a:p>
            <a:pPr>
              <a:buNone/>
            </a:pPr>
            <a:r>
              <a:rPr lang="ru-RU" dirty="0" smtClean="0"/>
              <a:t>3.  Широкое распространение малозначимых, казалось бы «вводных» словечек – </a:t>
            </a:r>
            <a:r>
              <a:rPr lang="ru-RU" b="1" i="1" dirty="0" smtClean="0"/>
              <a:t>короче, типа, прикинь, не тормози, вот</a:t>
            </a:r>
            <a:r>
              <a:rPr lang="ru-RU" dirty="0" smtClean="0"/>
              <a:t> и т. д.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223" y="2307771"/>
            <a:ext cx="6400800" cy="30480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Целью проведения анкетирования послужило следующее:</a:t>
            </a:r>
          </a:p>
          <a:p>
            <a:pPr lvl="0"/>
            <a:r>
              <a:rPr lang="ru-RU" dirty="0" smtClean="0"/>
              <a:t>определить круг наиболее часто употребляемых слов молодёжного сленга;</a:t>
            </a:r>
          </a:p>
          <a:p>
            <a:pPr lvl="0"/>
            <a:r>
              <a:rPr lang="ru-RU" dirty="0" smtClean="0"/>
              <a:t>определить мотивы употребления;</a:t>
            </a:r>
          </a:p>
          <a:p>
            <a:pPr lvl="0"/>
            <a:r>
              <a:rPr lang="ru-RU" dirty="0" smtClean="0"/>
              <a:t>определить отношения учащихся к молодёжному лексикону и выявить наличие или отсутствие стремления обойтись без него.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9" y="1262743"/>
            <a:ext cx="6400800" cy="30480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этого в анкету были включены следующие вопросы:</a:t>
            </a:r>
          </a:p>
          <a:p>
            <a:pPr lvl="0">
              <a:buNone/>
            </a:pPr>
            <a:r>
              <a:rPr lang="ru-RU" dirty="0" smtClean="0"/>
              <a:t>1. Какие сленговые выражения вы чаще всего употребляете в речи? </a:t>
            </a:r>
          </a:p>
          <a:p>
            <a:pPr lvl="0" fontAlgn="base"/>
            <a:r>
              <a:rPr lang="ru-RU" dirty="0" smtClean="0"/>
              <a:t> Существительные: </a:t>
            </a:r>
            <a:r>
              <a:rPr lang="ru-RU" dirty="0" err="1" smtClean="0"/>
              <a:t>хайп</a:t>
            </a:r>
            <a:r>
              <a:rPr lang="ru-RU" dirty="0" smtClean="0"/>
              <a:t>, </a:t>
            </a:r>
            <a:r>
              <a:rPr lang="ru-RU" dirty="0" err="1" smtClean="0"/>
              <a:t>зашквар</a:t>
            </a:r>
            <a:r>
              <a:rPr lang="ru-RU" dirty="0" smtClean="0"/>
              <a:t>, </a:t>
            </a:r>
            <a:r>
              <a:rPr lang="ru-RU" dirty="0" err="1" smtClean="0"/>
              <a:t>лол</a:t>
            </a:r>
            <a:r>
              <a:rPr lang="ru-RU" dirty="0" smtClean="0"/>
              <a:t>, топ, </a:t>
            </a:r>
            <a:r>
              <a:rPr lang="ru-RU" dirty="0" err="1" smtClean="0"/>
              <a:t>фейк</a:t>
            </a:r>
            <a:r>
              <a:rPr lang="ru-RU" dirty="0" smtClean="0"/>
              <a:t>, халява, </a:t>
            </a:r>
            <a:r>
              <a:rPr lang="ru-RU" dirty="0" err="1" smtClean="0"/>
              <a:t>изи</a:t>
            </a:r>
            <a:r>
              <a:rPr lang="ru-RU" dirty="0" smtClean="0"/>
              <a:t>, </a:t>
            </a:r>
            <a:r>
              <a:rPr lang="ru-RU" dirty="0" err="1" smtClean="0"/>
              <a:t>братуха</a:t>
            </a:r>
            <a:r>
              <a:rPr lang="ru-RU" dirty="0" smtClean="0"/>
              <a:t>, </a:t>
            </a:r>
            <a:r>
              <a:rPr lang="ru-RU" dirty="0" err="1" smtClean="0"/>
              <a:t>чувак</a:t>
            </a:r>
            <a:r>
              <a:rPr lang="ru-RU" dirty="0" smtClean="0"/>
              <a:t>, </a:t>
            </a:r>
            <a:r>
              <a:rPr lang="ru-RU" dirty="0" err="1" smtClean="0"/>
              <a:t>найс</a:t>
            </a:r>
            <a:endParaRPr lang="ru-RU" dirty="0" smtClean="0"/>
          </a:p>
          <a:p>
            <a:pPr lvl="0" fontAlgn="base"/>
            <a:r>
              <a:rPr lang="ru-RU" dirty="0" smtClean="0"/>
              <a:t> Глаголы: </a:t>
            </a:r>
            <a:r>
              <a:rPr lang="ru-RU" dirty="0" err="1" smtClean="0"/>
              <a:t>рофлить</a:t>
            </a:r>
            <a:r>
              <a:rPr lang="ru-RU" dirty="0" smtClean="0"/>
              <a:t>, ору, бомбить</a:t>
            </a:r>
          </a:p>
          <a:p>
            <a:r>
              <a:rPr lang="ru-RU" dirty="0" smtClean="0"/>
              <a:t> Прилагательные: </a:t>
            </a:r>
            <a:r>
              <a:rPr lang="ru-RU" dirty="0" err="1" smtClean="0"/>
              <a:t>сасный</a:t>
            </a:r>
            <a:r>
              <a:rPr lang="ru-RU" dirty="0" smtClean="0"/>
              <a:t>, </a:t>
            </a:r>
            <a:r>
              <a:rPr lang="ru-RU" dirty="0" err="1" smtClean="0"/>
              <a:t>клёвый</a:t>
            </a:r>
            <a:r>
              <a:rPr lang="ru-RU" dirty="0" smtClean="0"/>
              <a:t>, классный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663" y="1262743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2.Для чего употребляют учащиеся в своей речи сленг?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95400" y="179868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7097" y="988422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Как вы думаете, можно ли обойтись без сленга?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45623" y="20370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72938"/>
            <a:ext cx="6400800" cy="3213464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1. Сленг, как и язык, меняется с течением времени.  Это лишний раз подтверждает, что сленг – это часть языка, от неё не избавишься.</a:t>
            </a:r>
          </a:p>
          <a:p>
            <a:pPr fontAlgn="base">
              <a:buNone/>
            </a:pPr>
            <a:r>
              <a:rPr lang="ru-RU" dirty="0" smtClean="0"/>
              <a:t>Сленг — это игра, маска, попытка преодолеть обыденность. Сленг обладает «внутри себя» определенным лексическим и словообразовательным богатством. Сленг обладает ограниченной эмоциональной окрашенностью.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720" y="1471749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Сленг ограничен тематически. Сленг не может быть основой национальной культуры. Сленговые слова имеют «размытое» лексическое значение и не могут передать точную информацию. Сленг сводит общение к примитивной коммуникации.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Рекомендация школьникам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5291" y="2085703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Необходимо </a:t>
            </a:r>
            <a:r>
              <a:rPr lang="ru-RU" dirty="0" smtClean="0"/>
              <a:t>правильно выбирать языковые средства в определённой ситуации, </a:t>
            </a:r>
            <a:r>
              <a:rPr lang="ru-RU" dirty="0" smtClean="0"/>
              <a:t>учитывая, </a:t>
            </a:r>
            <a:r>
              <a:rPr lang="ru-RU" dirty="0" smtClean="0"/>
              <a:t>кому предназначена </a:t>
            </a:r>
            <a:r>
              <a:rPr lang="ru-RU" dirty="0" smtClean="0"/>
              <a:t>эта речь</a:t>
            </a:r>
            <a:r>
              <a:rPr lang="ru-RU" dirty="0" smtClean="0"/>
              <a:t>, для чего необходимо знать не только нормы литературного языка, но и уметь анализировать живую речь. 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rcRect l="3429" t="3810" r="3000" b="6286"/>
          <a:stretch>
            <a:fillRect/>
          </a:stretch>
        </p:blipFill>
        <p:spPr>
          <a:xfrm>
            <a:off x="3526971" y="3892732"/>
            <a:ext cx="3503391" cy="252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102108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896982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Гипотеза: </a:t>
            </a:r>
            <a:r>
              <a:rPr lang="ru-RU" dirty="0" smtClean="0"/>
              <a:t> современные школьники, используя сленг и жаргонизмы, пытаются выделиться среди людей и не отставать от современного мира.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ul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755" y="2928528"/>
            <a:ext cx="411480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еча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948" y="2691492"/>
            <a:ext cx="6239447" cy="2546713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59" t="8866" r="57714" b="16286"/>
          <a:stretch>
            <a:fillRect/>
          </a:stretch>
        </p:blipFill>
        <p:spPr>
          <a:xfrm>
            <a:off x="4833257" y="731520"/>
            <a:ext cx="3840480" cy="5240043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01337" y="2391402"/>
            <a:ext cx="38535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должны оберегать язык от засорения, помня, что слова, которыми мы пользуемся сейчас, - с передачей некоторого количества новых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будут служить многие столетия после вас для выражения еще неизвестных нам идей и мыслей, для создания новых, не поддающихся нашему предвидению поэтических творений.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мы должны быть глубоко благодарны предшествующим поколениям, которые донесли до нас это наследие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образный, ёмкий, умный язык.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нём самом есть уже все элементы искусства: и стройная синтаксическая архитектура, и музыка слов, словесная живопись.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Я. Маршак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332412"/>
            <a:ext cx="6400800" cy="415399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Цель проекта: </a:t>
            </a:r>
            <a:r>
              <a:rPr lang="ru-RU" dirty="0" smtClean="0"/>
              <a:t>описать и проанализировать речь современных школьников с лексической  точки зрения на примере нашей школы.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Задачи проекта: </a:t>
            </a:r>
            <a:endParaRPr lang="ru-RU" dirty="0" smtClean="0"/>
          </a:p>
          <a:p>
            <a:pPr marL="68580" lvl="0" indent="-342900">
              <a:buFont typeface="+mj-lt"/>
              <a:buAutoNum type="arabicPeriod"/>
            </a:pPr>
            <a:r>
              <a:rPr lang="ru-RU" dirty="0" smtClean="0"/>
              <a:t>Составить языковой портрет ученика нашей школы.</a:t>
            </a:r>
          </a:p>
          <a:p>
            <a:pPr marL="68580" lvl="0" indent="-342900">
              <a:buFont typeface="+mj-lt"/>
              <a:buAutoNum type="arabicPeriod"/>
            </a:pPr>
            <a:r>
              <a:rPr lang="ru-RU" dirty="0" smtClean="0"/>
              <a:t>Узнать, что такие понятия как «жаргон», «жаргонизм» и «сленг».</a:t>
            </a:r>
          </a:p>
          <a:p>
            <a:pPr marL="68580" lvl="0" indent="-342900">
              <a:buFont typeface="+mj-lt"/>
              <a:buAutoNum type="arabicPeriod"/>
            </a:pPr>
            <a:r>
              <a:rPr lang="ru-RU" dirty="0" smtClean="0"/>
              <a:t>Выяснить, как появляются жаргоны и жаргонизмы школьников.</a:t>
            </a:r>
          </a:p>
          <a:p>
            <a:pPr marL="68580" lvl="0" indent="-342900">
              <a:buFont typeface="+mj-lt"/>
              <a:buAutoNum type="arabicPeriod"/>
            </a:pPr>
            <a:r>
              <a:rPr lang="ru-RU" dirty="0" smtClean="0"/>
              <a:t>Провести анкетирование среди учащихся 7-8 классов.</a:t>
            </a:r>
          </a:p>
          <a:p>
            <a:pPr marL="68580" lvl="0" indent="-342900">
              <a:buFont typeface="+mj-lt"/>
              <a:buAutoNum type="arabicPeriod"/>
            </a:pPr>
            <a:r>
              <a:rPr lang="ru-RU" dirty="0" smtClean="0"/>
              <a:t>Проанализировать результаты опроса.</a:t>
            </a:r>
          </a:p>
          <a:p>
            <a:pPr marL="68580" lvl="0" indent="-342900">
              <a:buFont typeface="+mj-lt"/>
              <a:buAutoNum type="arabicPeriod"/>
            </a:pPr>
            <a:r>
              <a:rPr lang="ru-RU" dirty="0" smtClean="0"/>
              <a:t>Сделать вывод по теме исследования.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28486482_preview_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167" y="1078775"/>
            <a:ext cx="6178730" cy="463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0788" y="1201782"/>
            <a:ext cx="6439989" cy="3239590"/>
          </a:xfrm>
        </p:spPr>
        <p:txBody>
          <a:bodyPr/>
          <a:lstStyle/>
          <a:p>
            <a:r>
              <a:rPr lang="ru-RU" b="1" dirty="0" smtClean="0"/>
              <a:t>Гипотеза: </a:t>
            </a:r>
            <a:r>
              <a:rPr lang="ru-RU" dirty="0" smtClean="0"/>
              <a:t> современные школьники, </a:t>
            </a:r>
            <a:r>
              <a:rPr lang="ru-RU" dirty="0" smtClean="0"/>
              <a:t>используя </a:t>
            </a:r>
            <a:r>
              <a:rPr lang="ru-RU" dirty="0" smtClean="0"/>
              <a:t>сленг и жаргонизмы в качестве только им понятных слов, пытаются выделиться среди людей, обособиться своей подростковой группой.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ul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755" y="2928528"/>
            <a:ext cx="411480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0342" y="1915884"/>
            <a:ext cx="3918858" cy="34529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Я не считаю хорошим и пригодным иностранные слова,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если только их можно заменить чисто русскими или более обруселыми.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Надо беречь наш богатый и прекрасный язык от порчи.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Н.С. Лесков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lide_4.jpg"/>
          <p:cNvPicPr>
            <a:picLocks noChangeAspect="1"/>
          </p:cNvPicPr>
          <p:nvPr/>
        </p:nvPicPr>
        <p:blipFill>
          <a:blip r:embed="rId2" cstate="print"/>
          <a:srcRect t="7429" r="49714" b="18095"/>
          <a:stretch>
            <a:fillRect/>
          </a:stretch>
        </p:blipFill>
        <p:spPr>
          <a:xfrm>
            <a:off x="5139148" y="653142"/>
            <a:ext cx="3821971" cy="4245429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8354" y="1092926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Жаргон </a:t>
            </a:r>
            <a:r>
              <a:rPr lang="ru-RU" dirty="0" smtClean="0"/>
              <a:t>– это, говоря простым языком, разновидность диалекта, для которого характерна особая лексика и фразеология, экспрессивность оборотов и специфические словообразовательные средства.</a:t>
            </a:r>
            <a:endParaRPr lang="ru-RU" dirty="0"/>
          </a:p>
        </p:txBody>
      </p:sp>
      <p:pic>
        <p:nvPicPr>
          <p:cNvPr id="4" name="Рисунок 3" descr="ZHargon_Stilyag_1397462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792" y="3037658"/>
            <a:ext cx="3293065" cy="249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upgr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75782">
            <a:off x="883437" y="1265303"/>
            <a:ext cx="3975946" cy="210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c3b5a8a07f18ccad71574a4d55af00f_i-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7200">
            <a:off x="4144191" y="1414271"/>
            <a:ext cx="4176849" cy="2366881"/>
          </a:xfrm>
          <a:prstGeom prst="rect">
            <a:avLst/>
          </a:prstGeom>
        </p:spPr>
      </p:pic>
      <p:pic>
        <p:nvPicPr>
          <p:cNvPr id="6" name="Рисунок 5" descr="uh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9543">
            <a:off x="613953" y="3278778"/>
            <a:ext cx="4206240" cy="2805562"/>
          </a:xfrm>
          <a:prstGeom prst="rect">
            <a:avLst/>
          </a:prstGeom>
        </p:spPr>
      </p:pic>
      <p:pic>
        <p:nvPicPr>
          <p:cNvPr id="7" name="Рисунок 6" descr="med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35231">
            <a:off x="4400187" y="3474719"/>
            <a:ext cx="3943608" cy="2631259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3851" y="1149532"/>
            <a:ext cx="6400800" cy="3030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одном из толковых словарей </a:t>
            </a:r>
            <a:r>
              <a:rPr lang="ru-RU" b="1" i="1" dirty="0" smtClean="0"/>
              <a:t>жаргонизм</a:t>
            </a:r>
            <a:r>
              <a:rPr lang="ru-RU" dirty="0" smtClean="0"/>
              <a:t> назван "языком </a:t>
            </a:r>
            <a:r>
              <a:rPr lang="ru-RU" dirty="0" err="1" smtClean="0"/>
              <a:t>небοльшοй сοциальнοй </a:t>
            </a:r>
            <a:r>
              <a:rPr lang="ru-RU" dirty="0" smtClean="0"/>
              <a:t>группы". Он </a:t>
            </a:r>
            <a:r>
              <a:rPr lang="ru-RU" dirty="0" err="1" smtClean="0"/>
              <a:t>οтличается οт οбщенарοднοгο лексикοй</a:t>
            </a:r>
            <a:r>
              <a:rPr lang="ru-RU" dirty="0" smtClean="0"/>
              <a:t>, фразеологией, при этом не </a:t>
            </a:r>
            <a:r>
              <a:rPr lang="ru-RU" dirty="0" err="1" smtClean="0"/>
              <a:t>οбладает сοбственнοй фοнети­ческοй </a:t>
            </a:r>
            <a:r>
              <a:rPr lang="ru-RU" dirty="0" smtClean="0"/>
              <a:t>и </a:t>
            </a:r>
            <a:r>
              <a:rPr lang="ru-RU" dirty="0" err="1" smtClean="0"/>
              <a:t>грамматическοй системοй</a:t>
            </a:r>
            <a:r>
              <a:rPr lang="ru-RU" dirty="0" smtClean="0"/>
              <a:t>. Жаргонизм находится за пределами литературного языка. Он не признан и не </a:t>
            </a:r>
            <a:r>
              <a:rPr lang="ru-RU" dirty="0" err="1" smtClean="0"/>
              <a:t>нοрмативен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09-01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197" y="3704926"/>
            <a:ext cx="2590008" cy="2565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726" y="910046"/>
            <a:ext cx="6400800" cy="3048001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b="1" i="1" dirty="0" smtClean="0"/>
              <a:t>Сленг</a:t>
            </a:r>
            <a:r>
              <a:rPr lang="ru-RU" i="1" dirty="0" smtClean="0"/>
              <a:t> - </a:t>
            </a:r>
            <a:r>
              <a:rPr lang="ru-RU" dirty="0" smtClean="0"/>
              <a:t>слова, которые не являются общеупотребляемыми, ими пользуется обычно конкретный, определённый круг лиц. </a:t>
            </a:r>
            <a:endParaRPr lang="ru-RU" dirty="0"/>
          </a:p>
        </p:txBody>
      </p:sp>
      <p:pic>
        <p:nvPicPr>
          <p:cNvPr id="4" name="Рисунок 3" descr="9e8cc2554d21b58f2419655cad73f56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1388" y="2455815"/>
            <a:ext cx="2663191" cy="2663191"/>
          </a:xfrm>
          <a:prstGeom prst="roundRect">
            <a:avLst>
              <a:gd name="adj" fmla="val 100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3" cstate="print"/>
          <a:srcRect l="47943" t="26800" r="7143" b="8971"/>
          <a:stretch>
            <a:fillRect/>
          </a:stretch>
        </p:blipFill>
        <p:spPr>
          <a:xfrm>
            <a:off x="4689566" y="2521132"/>
            <a:ext cx="2971823" cy="318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207</TotalTime>
  <Words>877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Couture</vt:lpstr>
      <vt:lpstr>Языковой портрет ученика нашей школы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Школьный сленг в XIX и XX веках</vt:lpstr>
      <vt:lpstr>Примеры из классической литературы   </vt:lpstr>
      <vt:lpstr>Слайд 13</vt:lpstr>
      <vt:lpstr>Развитие сленга в 20-м веке</vt:lpstr>
      <vt:lpstr>Слайд 15</vt:lpstr>
      <vt:lpstr>Способы образования сленгов </vt:lpstr>
      <vt:lpstr> Факторы, влияющие на формирование ученического сленга. </vt:lpstr>
      <vt:lpstr>Слайд 18</vt:lpstr>
      <vt:lpstr>Слайд 19</vt:lpstr>
      <vt:lpstr>Для чего современный ученик употребляет сленг?</vt:lpstr>
      <vt:lpstr>Анкетирование</vt:lpstr>
      <vt:lpstr>Слайд 22</vt:lpstr>
      <vt:lpstr>Слайд 23</vt:lpstr>
      <vt:lpstr>Слайд 24</vt:lpstr>
      <vt:lpstr>Выводы исследования:</vt:lpstr>
      <vt:lpstr>Слайд 26</vt:lpstr>
      <vt:lpstr>Рекомендация школьникам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Афонин</cp:lastModifiedBy>
  <cp:revision>25</cp:revision>
  <dcterms:created xsi:type="dcterms:W3CDTF">2014-09-16T21:33:25Z</dcterms:created>
  <dcterms:modified xsi:type="dcterms:W3CDTF">2018-03-21T10:36:54Z</dcterms:modified>
</cp:coreProperties>
</file>