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456" autoAdjust="0"/>
    <p:restoredTop sz="94660"/>
  </p:normalViewPr>
  <p:slideViewPr>
    <p:cSldViewPr snapToGrid="0">
      <p:cViewPr>
        <p:scale>
          <a:sx n="66" d="100"/>
          <a:sy n="66" d="100"/>
        </p:scale>
        <p:origin x="-954" y="-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19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8EFE8-C822-4764-8AC2-EAECE3BF4F2A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2395D-1DBA-4CF2-BD51-40C87CDA6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825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2395D-1DBA-4CF2-BD51-40C87CDA6DC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948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F8C-00CB-4E5D-ACA6-7B7B8ED40693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CF66D-B24B-4589-B435-CC2A93141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860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F8C-00CB-4E5D-ACA6-7B7B8ED40693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CF66D-B24B-4589-B435-CC2A93141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699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F8C-00CB-4E5D-ACA6-7B7B8ED40693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CF66D-B24B-4589-B435-CC2A93141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31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F8C-00CB-4E5D-ACA6-7B7B8ED40693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CF66D-B24B-4589-B435-CC2A93141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94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0" y="1709742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0" y="4589467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F8C-00CB-4E5D-ACA6-7B7B8ED40693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CF66D-B24B-4589-B435-CC2A93141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1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F8C-00CB-4E5D-ACA6-7B7B8ED40693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CF66D-B24B-4589-B435-CC2A93141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8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9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F8C-00CB-4E5D-ACA6-7B7B8ED40693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CF66D-B24B-4589-B435-CC2A93141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51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F8C-00CB-4E5D-ACA6-7B7B8ED40693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CF66D-B24B-4589-B435-CC2A93141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053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F8C-00CB-4E5D-ACA6-7B7B8ED40693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CF66D-B24B-4589-B435-CC2A93141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7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9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4" indent="0">
              <a:buNone/>
              <a:defRPr sz="1000"/>
            </a:lvl4pPr>
            <a:lvl5pPr marL="1828846" indent="0">
              <a:buNone/>
              <a:defRPr sz="1000"/>
            </a:lvl5pPr>
            <a:lvl6pPr marL="2286057" indent="0">
              <a:buNone/>
              <a:defRPr sz="1000"/>
            </a:lvl6pPr>
            <a:lvl7pPr marL="2743269" indent="0">
              <a:buNone/>
              <a:defRPr sz="1000"/>
            </a:lvl7pPr>
            <a:lvl8pPr marL="3200480" indent="0">
              <a:buNone/>
              <a:defRPr sz="1000"/>
            </a:lvl8pPr>
            <a:lvl9pPr marL="365769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F8C-00CB-4E5D-ACA6-7B7B8ED40693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CF66D-B24B-4589-B435-CC2A93141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652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9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4" indent="0">
              <a:buNone/>
              <a:defRPr sz="1000"/>
            </a:lvl4pPr>
            <a:lvl5pPr marL="1828846" indent="0">
              <a:buNone/>
              <a:defRPr sz="1000"/>
            </a:lvl5pPr>
            <a:lvl6pPr marL="2286057" indent="0">
              <a:buNone/>
              <a:defRPr sz="1000"/>
            </a:lvl6pPr>
            <a:lvl7pPr marL="2743269" indent="0">
              <a:buNone/>
              <a:defRPr sz="1000"/>
            </a:lvl7pPr>
            <a:lvl8pPr marL="3200480" indent="0">
              <a:buNone/>
              <a:defRPr sz="1000"/>
            </a:lvl8pPr>
            <a:lvl9pPr marL="365769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E5F8C-00CB-4E5D-ACA6-7B7B8ED40693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CF66D-B24B-4589-B435-CC2A93141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015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1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E5F8C-00CB-4E5D-ACA6-7B7B8ED40693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4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CF66D-B24B-4589-B435-CC2A93141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7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microsoft.com/office/2007/relationships/hdphoto" Target="../media/hdphoto3.wdp"/><Relationship Id="rId4" Type="http://schemas.openxmlformats.org/officeDocument/2006/relationships/slide" Target="slide4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992" y="1531104"/>
            <a:ext cx="9714016" cy="1277401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анимация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9453612" y="6472990"/>
            <a:ext cx="452388" cy="38501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0208" y1="18391" x2="50208" y2="18391"/>
                        <a14:foregroundMark x1="49583" y1="32759" x2="49583" y2="32759"/>
                        <a14:foregroundMark x1="49792" y1="45402" x2="49792" y2="45402"/>
                        <a14:foregroundMark x1="47500" y1="59195" x2="47500" y2="59195"/>
                        <a14:foregroundMark x1="56875" y1="58621" x2="56875" y2="58621"/>
                        <a14:foregroundMark x1="51042" y1="62644" x2="51042" y2="62644"/>
                        <a14:foregroundMark x1="52083" y1="59770" x2="52083" y2="59770"/>
                        <a14:foregroundMark x1="52083" y1="59770" x2="54583" y2="56897"/>
                        <a14:foregroundMark x1="32500" y1="75287" x2="32500" y2="75287"/>
                        <a14:foregroundMark x1="35417" y1="79885" x2="35417" y2="79885"/>
                        <a14:foregroundMark x1="29167" y1="69540" x2="29167" y2="69540"/>
                        <a14:foregroundMark x1="61875" y1="83908" x2="61875" y2="83908"/>
                        <a14:foregroundMark x1="66667" y1="77586" x2="66667" y2="77586"/>
                        <a14:foregroundMark x1="63958" y1="80460" x2="63958" y2="80460"/>
                        <a14:foregroundMark x1="72500" y1="66667" x2="72500" y2="66667"/>
                        <a14:foregroundMark x1="70000" y1="71264" x2="70000" y2="71264"/>
                        <a14:foregroundMark x1="29583" y1="90805" x2="29583" y2="90805"/>
                        <a14:foregroundMark x1="30625" y1="83333" x2="30625" y2="83333"/>
                        <a14:foregroundMark x1="35833" y1="97701" x2="35833" y2="97701"/>
                        <a14:foregroundMark x1="30208" y1="94253" x2="30208" y2="94253"/>
                        <a14:foregroundMark x1="33958" y1="82759" x2="33958" y2="82759"/>
                        <a14:foregroundMark x1="34583" y1="90230" x2="34583" y2="90230"/>
                        <a14:foregroundMark x1="34583" y1="85632" x2="34583" y2="85632"/>
                        <a14:foregroundMark x1="69792" y1="95402" x2="69792" y2="95402"/>
                        <a14:foregroundMark x1="68958" y1="81609" x2="68958" y2="81609"/>
                        <a14:foregroundMark x1="66667" y1="81609" x2="66667" y2="81609"/>
                        <a14:foregroundMark x1="65417" y1="86207" x2="65417" y2="86207"/>
                        <a14:foregroundMark x1="65625" y1="90805" x2="65625" y2="90805"/>
                        <a14:foregroundMark x1="45417" y1="56897" x2="45417" y2="56897"/>
                        <a14:foregroundMark x1="43333" y1="58621" x2="43333" y2="58621"/>
                        <a14:foregroundMark x1="90417" y1="72989" x2="90417" y2="72989"/>
                        <a14:foregroundMark x1="62500" y1="91954" x2="62500" y2="91954"/>
                        <a14:foregroundMark x1="64167" y1="97701" x2="64167" y2="97701"/>
                        <a14:foregroundMark x1="63333" y1="95402" x2="63333" y2="95402"/>
                        <a14:foregroundMark x1="37708" y1="93103" x2="37708" y2="93103"/>
                        <a14:foregroundMark x1="31042" y1="97701" x2="31042" y2="97701"/>
                        <a14:backgroundMark x1="36250" y1="87356" x2="36250" y2="87356"/>
                        <a14:backgroundMark x1="85625" y1="70690" x2="85625" y2="70690"/>
                        <a14:backgroundMark x1="75208" y1="64943" x2="75208" y2="64943"/>
                        <a14:backgroundMark x1="80625" y1="67816" x2="80625" y2="67816"/>
                        <a14:backgroundMark x1="79583" y1="45402" x2="79583" y2="45402"/>
                        <a14:backgroundMark x1="73333" y1="67816" x2="73333" y2="67816"/>
                        <a14:backgroundMark x1="14375" y1="71264" x2="14375" y2="71264"/>
                        <a14:backgroundMark x1="25417" y1="64943" x2="25417" y2="64943"/>
                        <a14:backgroundMark x1="19583" y1="67241" x2="19583" y2="67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86" y="415223"/>
            <a:ext cx="45720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0" b="100000" l="9940" r="89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458" y="2857322"/>
            <a:ext cx="3481041" cy="339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jose-le-gall-all-together-now-feat-klooz-для-анимационной-п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191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4464" y="269508"/>
            <a:ext cx="4136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Спрайтовая анимация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94" y="854283"/>
            <a:ext cx="3936734" cy="26244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658" y="980974"/>
            <a:ext cx="3411853" cy="25810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629" y="3811804"/>
            <a:ext cx="4056579" cy="28681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085" y="6486112"/>
            <a:ext cx="499915" cy="371888"/>
          </a:xfrm>
          <a:prstGeom prst="rect">
            <a:avLst/>
          </a:prstGeom>
        </p:spPr>
      </p:pic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8906170" y="6477802"/>
            <a:ext cx="499915" cy="39157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159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5608" y="288758"/>
            <a:ext cx="1791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Морфинг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41" y="1279998"/>
            <a:ext cx="4321261" cy="21606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475" y="1330410"/>
            <a:ext cx="4119610" cy="20598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830" y="3847092"/>
            <a:ext cx="5115428" cy="2557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085" y="6486112"/>
            <a:ext cx="499915" cy="371888"/>
          </a:xfrm>
          <a:prstGeom prst="rect">
            <a:avLst/>
          </a:prstGeom>
        </p:spPr>
      </p:pic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8906170" y="6486112"/>
            <a:ext cx="499915" cy="3718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896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6446" y="375385"/>
            <a:ext cx="3821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Цветовая анимация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33" y="1106102"/>
            <a:ext cx="2667803" cy="35570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192" y="960160"/>
            <a:ext cx="2537698" cy="33835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88" y="3339966"/>
            <a:ext cx="3173329" cy="3173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085" y="6486112"/>
            <a:ext cx="499915" cy="371888"/>
          </a:xfrm>
          <a:prstGeom prst="rect">
            <a:avLst/>
          </a:prstGeom>
        </p:spPr>
      </p:pic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8906170" y="6486113"/>
            <a:ext cx="499915" cy="3718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055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6177" y="173875"/>
            <a:ext cx="2512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3D-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875" y="3917477"/>
            <a:ext cx="3971214" cy="26509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68" y="941522"/>
            <a:ext cx="4036447" cy="2523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946" y="941522"/>
            <a:ext cx="4333875" cy="2409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085" y="6505364"/>
            <a:ext cx="499915" cy="371888"/>
          </a:xfrm>
          <a:prstGeom prst="rect">
            <a:avLst/>
          </a:prstGeom>
        </p:spPr>
      </p:pic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8899349" y="6505364"/>
            <a:ext cx="506736" cy="3526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05" y="4639376"/>
            <a:ext cx="1384724" cy="138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75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7086" y="231627"/>
            <a:ext cx="6401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Захват движения 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Capture)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9" y="1176689"/>
            <a:ext cx="4201063" cy="2365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167" y="1244065"/>
            <a:ext cx="4308809" cy="2298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319" y="4171901"/>
            <a:ext cx="5227269" cy="24406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085" y="6486112"/>
            <a:ext cx="499915" cy="371888"/>
          </a:xfrm>
          <a:prstGeom prst="rect">
            <a:avLst/>
          </a:prstGeom>
        </p:spPr>
      </p:pic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8906170" y="6486112"/>
            <a:ext cx="499915" cy="3718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9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189" y="967936"/>
            <a:ext cx="94588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анимированных изображений существует множество программ как платных, так и бесплатных.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Adobe Photoshop — платная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GIMP (чаще используется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бесплатная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Adobe Flash Professional — платная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CoffeeCup — условно бесплатная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Blender (чаще используется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бесплатная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91182" y="212376"/>
            <a:ext cx="64357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Программы для создания анимации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6" y="3309486"/>
            <a:ext cx="1453416" cy="1453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952" y="3170046"/>
            <a:ext cx="2136006" cy="2136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458" y="3336757"/>
            <a:ext cx="1568715" cy="15687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1099" y="3557463"/>
            <a:ext cx="1361172" cy="1361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173" y="1581139"/>
            <a:ext cx="1399405" cy="12005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6085" y="6486112"/>
            <a:ext cx="499915" cy="371888"/>
          </a:xfrm>
          <a:prstGeom prst="rect">
            <a:avLst/>
          </a:prstGeom>
        </p:spPr>
      </p:pic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906170" y="6486112"/>
            <a:ext cx="499915" cy="3718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66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906000" cy="6862959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9366986" y="6434489"/>
            <a:ext cx="539014" cy="423511"/>
          </a:xfrm>
          <a:prstGeom prst="actionButtonHom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816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6512" y="118756"/>
            <a:ext cx="2425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Содержание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4260" y="847022"/>
            <a:ext cx="92306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Что такое анимация.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История анимации.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Революция в анимации.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Виды анимации.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Технологии создания анимации.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Программы для создания анимации.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9332258" y="6468034"/>
            <a:ext cx="573741" cy="38996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8758516" y="6468034"/>
            <a:ext cx="573742" cy="38996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428" y="847022"/>
            <a:ext cx="3062700" cy="22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909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11773" y="221382"/>
            <a:ext cx="3926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Что такое анимация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943" y="1073292"/>
            <a:ext cx="921819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 фр. animation — оживление, одушевление) — западное название мультипликации: вид киноискусства и его произведение (мультфильм), а также соответствующая технология.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отличие от видео, использующего непрерывное движение, использует множество независимых рисунков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Синоним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«анимации» – «мультипликация» – очень широко распространен в нашей стране. Анимация и мультипликация – это лишь разные определения одного и того же вида искусства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привычный для нас термин произошел от латинского слова «мульти» – много и соответствует традиционной технологии размножения рисунка, ведь для того, чтобы герой «ожил»,  нужно многократно повторить его движение: от 10 до 30 рисованных кадров в секунду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профессиональное определение «анимация» (в переводе с латинского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анима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душа, «анимация» – оживление, одушевление) как нельзя более точно отражает все современные технические и художественные возможности анимационного кино, ведь мастера анимации не просто оживляют своих героев, а вкладывают в их создание частичку своей души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180" y="6486112"/>
            <a:ext cx="499915" cy="371888"/>
          </a:xfrm>
          <a:prstGeom prst="rect">
            <a:avLst/>
          </a:prstGeom>
        </p:spPr>
      </p:pic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8902360" y="6490392"/>
            <a:ext cx="501820" cy="3718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" y="140791"/>
            <a:ext cx="1869440" cy="105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4053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7815" y="233415"/>
            <a:ext cx="4735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История анимации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4754" y="818190"/>
            <a:ext cx="963488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Художники всех времен мечтали о возможности передать в своих произведениях подлинное движение жизни. Стремление человечества запечатлеть в рисунке движение, наблюдаемое в природе и жизни, мы находим в памятниках глубокой древности, когда первобытный художник изображал на камне различных животных и людей или занимался резьбой по дереву и кости. Так в первобытных рисунках северных народностей нашей страны мы видим бегущего оленя, изображенного с большим количеством ног, как бы показывающих стремительность его бега; танцующего охотника с восемью ногами и руками, которыми переданы различные моменты движений в танце. Такие же рисунки мы находим у народов южной Африки, индейцев северной и южной Америки и многих других. Человек наблюдал жизнь, видел движение в жизни и старался запечатлеть это движение в своих простых рисунках доступными ему средствами.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844" y="6487427"/>
            <a:ext cx="501156" cy="370573"/>
          </a:xfrm>
          <a:prstGeom prst="rect">
            <a:avLst/>
          </a:prstGeom>
        </p:spPr>
      </p:pic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8903688" y="6487427"/>
            <a:ext cx="501156" cy="37057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673" y="4538612"/>
            <a:ext cx="3072497" cy="194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83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0716" y="375385"/>
            <a:ext cx="3943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Революция анимации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085" y="6486112"/>
            <a:ext cx="499915" cy="371888"/>
          </a:xfrm>
          <a:prstGeom prst="rect">
            <a:avLst/>
          </a:prstGeom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8913592" y="6487427"/>
            <a:ext cx="492493" cy="37057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960160"/>
            <a:ext cx="91313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мультфильмы представляли собой рисованные и раскрашенные от руки пантомимы продолжительностью вплоть до пятнадцати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Джордж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Меллис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случайно изобрел технику съемки, называемую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stop-motion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Суть этой техники заключалась в следующем: Мелис снимал кадр, затем менял что-то в снимаемой сцене, затем снимал следующий кадр и так далее. После чего, быстро сменяя эти кадры, добивался анимационного эффекта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Уолт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Дисней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был первым, кто использовал звук в анимации. Дисней также был одним из пионером в использовании цвета в анимации. Одним из наиболее существенных 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ранние компьютерные анимации конца 60- начала 70-х годов были получены совместными усилиями исследователей в университетских лабораториях и отдельных художников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компьютерной анимации в СССР связаны с именем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Баяковского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1990 году на конференции SIGGRAPH ассоциация ACM присвоила ему титул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Computer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Graphics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Pioneer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185359"/>
            <a:ext cx="1286435" cy="96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7846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7975" y="269507"/>
            <a:ext cx="2924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Виды анимации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128" y="1087655"/>
            <a:ext cx="96926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Графическая(рисованная) анимация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классический вид анимации, где все объекты рисуются вручную(сегодня часто рисунки переносятся в компьютер)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Объемная( материальная) анимация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объем с отдельными элементами материального мира( куклы, пластилин, иголки).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анимация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вид анимации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объекты создаются с помощью компьютера. Разделяют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2D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включая также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flash-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анимацию).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8628" y="3479808"/>
            <a:ext cx="5642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компьютерной анимации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2579" y="4240746"/>
            <a:ext cx="4953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Векторная графика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Растровая графика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Фрактальная графика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Трёхмерная графика (3D)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085" y="6486112"/>
            <a:ext cx="499915" cy="371888"/>
          </a:xfrm>
          <a:prstGeom prst="rect">
            <a:avLst/>
          </a:prstGeom>
        </p:spPr>
      </p:pic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8906170" y="6486112"/>
            <a:ext cx="499915" cy="3718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48" y="4138247"/>
            <a:ext cx="4757198" cy="202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13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004" y="355049"/>
            <a:ext cx="9490509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Технологии создания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анимации</a:t>
            </a:r>
            <a:endParaRPr lang="ru-RU" dirty="0"/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существует различные технологии создания анимации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Классическая (традиционная) анимация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поочередную смену рисунков, каждый из которых нарисован отдельно. Это очень трудоемкий процесс, так как аниматорам приходится отдельно создавать каждый кадр.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Стоп-кадровая (кукольная) анимация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Размещенные в пространстве  объекты фиксируются кадром, после чего их положение изменяется и вновь фиксируется.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Спрайтовая анимация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при помощи языка программирования.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Морфинг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преобразование одного объекта в другой за счет генерации заданного количества промежуточных кадров.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Цветовая анимация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при ней изменяется лишь цвет, а не положение объекта.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3D-анимация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создается при помощи специальных программ (например, 3D MAX). Картинки получаются путем визуализации сцены, а каждая сцена представляет собой набор объектов, источников света, текстур.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Захват движения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Motion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Capture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первое направление анимации, которое дает возможность передавать естественные, реалистичные движения в реальном времени. Датчики прикрепляются на живого актера в тех местах, которые будут приведены в соответствие с контрольными точками компьютерной модели для ввода и оцифровки движения. Координаты актера и его ориентация в пространстве  передаются графической станции, и анимационные модели оживают.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085" y="6486112"/>
            <a:ext cx="499915" cy="371888"/>
          </a:xfrm>
          <a:prstGeom prst="rect">
            <a:avLst/>
          </a:prstGeom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8906170" y="6486112"/>
            <a:ext cx="499915" cy="3718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71" y="0"/>
            <a:ext cx="1850571" cy="104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696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7203" y="375385"/>
            <a:ext cx="4368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Классическая анимация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20" y="1237598"/>
            <a:ext cx="4260581" cy="23965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793" y="1237599"/>
            <a:ext cx="3262613" cy="2396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713" y="3911613"/>
            <a:ext cx="4568471" cy="25828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085" y="6486112"/>
            <a:ext cx="499915" cy="371888"/>
          </a:xfrm>
          <a:prstGeom prst="rect">
            <a:avLst/>
          </a:prstGeom>
        </p:spPr>
      </p:pic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8906170" y="6486112"/>
            <a:ext cx="499915" cy="36358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9822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5823" y="375385"/>
            <a:ext cx="4669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Стоп-кадровая анимация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92" y="1176136"/>
            <a:ext cx="3416969" cy="25650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660" y="1176136"/>
            <a:ext cx="3829050" cy="2562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872" y="3954337"/>
            <a:ext cx="5715000" cy="2857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085" y="6486112"/>
            <a:ext cx="499915" cy="371888"/>
          </a:xfrm>
          <a:prstGeom prst="rect">
            <a:avLst/>
          </a:prstGeom>
        </p:spPr>
      </p:pic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8906170" y="6487861"/>
            <a:ext cx="499915" cy="3718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161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</TotalTime>
  <Words>376</Words>
  <Application>Microsoft Office PowerPoint</Application>
  <PresentationFormat>Лист A4 (210x297 мм)</PresentationFormat>
  <Paragraphs>56</Paragraphs>
  <Slides>16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Компьютерная анимация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Компьютерная анимация</dc:title>
  <dc:creator>user</dc:creator>
  <cp:lastModifiedBy>User</cp:lastModifiedBy>
  <cp:revision>23</cp:revision>
  <dcterms:created xsi:type="dcterms:W3CDTF">2018-09-19T04:53:17Z</dcterms:created>
  <dcterms:modified xsi:type="dcterms:W3CDTF">2018-09-27T17:15:55Z</dcterms:modified>
</cp:coreProperties>
</file>